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42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AF05C1-E036-F195-5887-9401D021A0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5E5F71-CFFB-E26D-F08D-A22E5143E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5F5ACC-9B06-8C41-791C-9D5BE964B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6400-A16D-4A39-83FC-C3370F2AD7F9}" type="datetimeFigureOut">
              <a:rPr lang="fr-FR" smtClean="0"/>
              <a:t>07/02/2026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56E1C9-4DF6-B934-A8CF-CD13DF59F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EE42B6-F3CB-116F-4233-D81C910BD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56553-82D2-4003-8D2A-2CCB61365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9218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8A3229-05C7-CB86-2279-35B5FC1BE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A25A1A9-7525-2ADF-29CA-5C386CFBE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02F31D-07DE-604D-9FFE-12E81B1F7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6400-A16D-4A39-83FC-C3370F2AD7F9}" type="datetimeFigureOut">
              <a:rPr lang="fr-FR" smtClean="0"/>
              <a:t>07/02/2026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B673DF-B0DD-FD8F-76CD-095C4AFAD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D750D5-3849-7EC7-9F7F-25AF64A31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56553-82D2-4003-8D2A-2CCB61365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546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6124D5A-44AD-5C9D-2F95-FE3FE097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1A0BD66-43B5-249E-6222-812BDFF583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CD0FF3-F131-8B41-84CE-376DBAEAD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6400-A16D-4A39-83FC-C3370F2AD7F9}" type="datetimeFigureOut">
              <a:rPr lang="fr-FR" smtClean="0"/>
              <a:t>07/02/2026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E725F5-601B-EB1C-5A44-479D81DB4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86C165-E35E-B87F-0366-868853F97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56553-82D2-4003-8D2A-2CCB61365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5235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764E93-B6FE-48EB-EE2C-56C5B64FD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C2450C-7978-CD16-C4F8-22C114316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D52658-63EE-3D32-7203-35DBFBB42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6400-A16D-4A39-83FC-C3370F2AD7F9}" type="datetimeFigureOut">
              <a:rPr lang="fr-FR" smtClean="0"/>
              <a:t>07/02/2026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93F1E8-4858-0053-3FAD-3430DB5A6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244685E-AE21-A781-9521-2FE0D1169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56553-82D2-4003-8D2A-2CCB61365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586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F10BC2-7934-D555-7A1D-F23B344E1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8E051A-C3D3-6977-E01E-949CAC084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FC6FE7-B026-776B-1C4D-11C383CF8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6400-A16D-4A39-83FC-C3370F2AD7F9}" type="datetimeFigureOut">
              <a:rPr lang="fr-FR" smtClean="0"/>
              <a:t>07/02/2026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E0C373-4888-3CC8-ED56-038118F03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FA62B0-8E8F-C92D-4A89-3F728CE9A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56553-82D2-4003-8D2A-2CCB61365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3953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0D7E77-9464-D3BC-A0BB-1CF7579BE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DDA7F8-3AF4-13A8-065E-08073D9B71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9C4BD8E-AE7F-9B1B-40E2-8C06CE9571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4A266A9-80AD-8017-F2EE-BDDA72F00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6400-A16D-4A39-83FC-C3370F2AD7F9}" type="datetimeFigureOut">
              <a:rPr lang="fr-FR" smtClean="0"/>
              <a:t>07/02/2026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AB09544-1EC6-5FA0-60D5-40F9709D0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2DBACBF-3B2C-E43C-5553-2305FDA30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56553-82D2-4003-8D2A-2CCB61365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272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8924D3-12E9-1DFD-C3DF-D4CABD0B8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3F9C17-49CC-2FE2-B13C-5132D0C22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2608D6A-31B7-FD31-95BC-AE856A316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0C322C6-DB76-6299-FF34-6F2B016120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80E309D-942B-BBA3-935B-DDCDE3AD5B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4ADB3DB-5740-5191-7D4C-04D07BE2D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6400-A16D-4A39-83FC-C3370F2AD7F9}" type="datetimeFigureOut">
              <a:rPr lang="fr-FR" smtClean="0"/>
              <a:t>07/02/2026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93A4404-B944-7783-CC5D-4A7A00534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E76A6C0-1C8A-2EA9-7819-263586432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56553-82D2-4003-8D2A-2CCB61365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581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62C1A7-1A4B-D712-240B-4BFF038DE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5964C8D-415A-B621-9880-608BC4099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6400-A16D-4A39-83FC-C3370F2AD7F9}" type="datetimeFigureOut">
              <a:rPr lang="fr-FR" smtClean="0"/>
              <a:t>07/02/2026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9CF8E2B-A917-69B6-1F8C-823F52152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C0061A9-93FF-2D83-908B-5D7EAFAC9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56553-82D2-4003-8D2A-2CCB61365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1888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DB6C163-BE32-CEC6-8D74-317160956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6400-A16D-4A39-83FC-C3370F2AD7F9}" type="datetimeFigureOut">
              <a:rPr lang="fr-FR" smtClean="0"/>
              <a:t>07/02/2026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81C2640-F7D8-484C-61FF-1E9C81092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CB85630-6979-48FD-E1C2-E288E9493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56553-82D2-4003-8D2A-2CCB61365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126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3AA417-663A-E90A-6C99-2FD19467E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0F0676-3750-BEE9-E533-E12D6E1A7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E4E1717-46E3-506C-AC15-4404067573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02E4FA-6E0D-6F07-0063-41DAA8E5C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6400-A16D-4A39-83FC-C3370F2AD7F9}" type="datetimeFigureOut">
              <a:rPr lang="fr-FR" smtClean="0"/>
              <a:t>07/02/2026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57F930C-1EE8-F20D-D243-97BF38263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8E5EA3-94FC-C9D5-A721-CB8B2F424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56553-82D2-4003-8D2A-2CCB61365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0299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99CD10-1410-2024-A7C7-7EF99287D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61BF385-E5BF-20A3-48F2-F48701CE57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78B3533-8C0D-7015-3949-303CE3A8C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24D5DCA-848A-EF1C-B699-029C7F63D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6400-A16D-4A39-83FC-C3370F2AD7F9}" type="datetimeFigureOut">
              <a:rPr lang="fr-FR" smtClean="0"/>
              <a:t>07/02/2026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8BA52D-749A-1EF9-5264-BFB950BFE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B8DBBBD-60F4-CABE-0430-C5645DC95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56553-82D2-4003-8D2A-2CCB61365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6950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4C3C342-0B3D-F8FD-FC56-8A4D8CE66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FC24D28-5D57-72DF-011A-638407504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E06C9A-C151-5001-6B7F-DF2C16794C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416400-A16D-4A39-83FC-C3370F2AD7F9}" type="datetimeFigureOut">
              <a:rPr lang="fr-FR" smtClean="0"/>
              <a:t>07/02/2026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5D31CA-7252-E7FD-A31C-B362C087AF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9C97B3-29D6-F67C-DAED-F8DF615D9A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556553-82D2-4003-8D2A-2CCB61365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1566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1BA54E7-A58A-4006-97A3-2E0C3E511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86" y="0"/>
            <a:ext cx="10515600" cy="636361"/>
          </a:xfrm>
        </p:spPr>
        <p:txBody>
          <a:bodyPr>
            <a:normAutofit fontScale="90000"/>
          </a:bodyPr>
          <a:lstStyle/>
          <a:p>
            <a:r>
              <a:rPr lang="fr-FR" dirty="0"/>
              <a:t>Les mesures possibles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EB0524DE-C204-B053-76C9-D12C29C09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36360"/>
            <a:ext cx="7419975" cy="5821590"/>
          </a:xfrm>
        </p:spPr>
        <p:txBody>
          <a:bodyPr numCol="4">
            <a:normAutofit fontScale="47500" lnSpcReduction="20000"/>
          </a:bodyPr>
          <a:lstStyle/>
          <a:p>
            <a:r>
              <a:rPr lang="fr-FR" u="sng" dirty="0"/>
              <a:t>Volumes, commandes, service</a:t>
            </a:r>
          </a:p>
          <a:p>
            <a:pPr lvl="1"/>
            <a:r>
              <a:rPr lang="fr-FR" dirty="0"/>
              <a:t>Nb commandes</a:t>
            </a:r>
          </a:p>
          <a:p>
            <a:pPr lvl="1"/>
            <a:r>
              <a:rPr lang="fr-FR" dirty="0"/>
              <a:t>Nb commandes livrées en moins de 15 jours</a:t>
            </a:r>
          </a:p>
          <a:p>
            <a:pPr lvl="1"/>
            <a:r>
              <a:rPr lang="fr-FR" dirty="0"/>
              <a:t>Nb commandes en retard</a:t>
            </a:r>
          </a:p>
          <a:p>
            <a:pPr lvl="1"/>
            <a:r>
              <a:rPr lang="fr-FR" dirty="0"/>
              <a:t>Taux de livraisons en retard (%)</a:t>
            </a:r>
          </a:p>
          <a:p>
            <a:pPr lvl="1"/>
            <a:r>
              <a:rPr lang="fr-FR" dirty="0"/>
              <a:t>Délai de livraison moyen (jours)</a:t>
            </a:r>
          </a:p>
          <a:p>
            <a:pPr lvl="1"/>
            <a:r>
              <a:rPr lang="fr-FR" dirty="0"/>
              <a:t>Délai de livraison médian (jours)</a:t>
            </a:r>
          </a:p>
          <a:p>
            <a:pPr lvl="1"/>
            <a:r>
              <a:rPr lang="fr-FR" dirty="0"/>
              <a:t>Nb commandes avec retours</a:t>
            </a:r>
          </a:p>
          <a:p>
            <a:pPr lvl="1"/>
            <a:r>
              <a:rPr lang="fr-FR" dirty="0"/>
              <a:t>Taux de retours produits (%)</a:t>
            </a:r>
          </a:p>
          <a:p>
            <a:pPr lvl="1"/>
            <a:r>
              <a:rPr lang="fr-FR" dirty="0"/>
              <a:t>Nb retours (total)</a:t>
            </a:r>
          </a:p>
          <a:p>
            <a:pPr lvl="1"/>
            <a:r>
              <a:rPr lang="fr-FR" dirty="0"/>
              <a:t>Quantité commandée (total)</a:t>
            </a:r>
          </a:p>
          <a:p>
            <a:pPr lvl="1"/>
            <a:r>
              <a:rPr lang="fr-FR" dirty="0"/>
              <a:t>Quantité livrée estimée (si équivalence = quantité)</a:t>
            </a:r>
          </a:p>
          <a:p>
            <a:r>
              <a:rPr lang="fr-FR" u="sng" dirty="0"/>
              <a:t>Production et performance industrielle</a:t>
            </a:r>
          </a:p>
          <a:p>
            <a:pPr lvl="1"/>
            <a:r>
              <a:rPr lang="fr-FR" dirty="0"/>
              <a:t>Heures théoriques travaillées (total)</a:t>
            </a:r>
          </a:p>
          <a:p>
            <a:pPr lvl="1"/>
            <a:r>
              <a:rPr lang="fr-FR" dirty="0"/>
              <a:t>Heures réelles travaillées (total)</a:t>
            </a:r>
          </a:p>
          <a:p>
            <a:pPr lvl="1"/>
            <a:r>
              <a:rPr lang="fr-FR" dirty="0"/>
              <a:t>Écart heures (réel - théorique)</a:t>
            </a:r>
          </a:p>
          <a:p>
            <a:pPr lvl="1"/>
            <a:r>
              <a:rPr lang="fr-FR" dirty="0"/>
              <a:t>Taux de réalisation heures (%) (réel / théorique)</a:t>
            </a:r>
          </a:p>
          <a:p>
            <a:pPr lvl="1"/>
            <a:r>
              <a:rPr lang="fr-FR" dirty="0"/>
              <a:t>Productivité (quantité / heure réelle)</a:t>
            </a:r>
          </a:p>
          <a:p>
            <a:pPr lvl="1"/>
            <a:r>
              <a:rPr lang="fr-FR" dirty="0"/>
              <a:t>Productivité (montant / heure réelle)</a:t>
            </a:r>
          </a:p>
          <a:p>
            <a:pPr lvl="1"/>
            <a:r>
              <a:rPr lang="fr-FR" dirty="0"/>
              <a:t>Taux d’utilisation des équipements (moyen)</a:t>
            </a:r>
          </a:p>
          <a:p>
            <a:pPr lvl="1"/>
            <a:r>
              <a:rPr lang="fr-FR" dirty="0"/>
              <a:t>Taux d’utilisation des équipements (pondéré heures)</a:t>
            </a:r>
          </a:p>
          <a:p>
            <a:pPr lvl="1"/>
            <a:r>
              <a:rPr lang="fr-FR" dirty="0"/>
              <a:t>Taux d’amortissement des équipements (moyen)</a:t>
            </a:r>
          </a:p>
          <a:p>
            <a:pPr lvl="1"/>
            <a:r>
              <a:rPr lang="fr-FR" dirty="0"/>
              <a:t>Taux de déchets (moyen)</a:t>
            </a:r>
          </a:p>
          <a:p>
            <a:r>
              <a:rPr lang="fr-FR" u="sng" dirty="0"/>
              <a:t>RH – effectif, structure, charge</a:t>
            </a:r>
          </a:p>
          <a:p>
            <a:pPr lvl="1"/>
            <a:r>
              <a:rPr lang="fr-FR" dirty="0"/>
              <a:t>Effectif </a:t>
            </a:r>
          </a:p>
          <a:p>
            <a:pPr lvl="1"/>
            <a:r>
              <a:rPr lang="fr-FR" dirty="0"/>
              <a:t>Taux de temps partiel (%)</a:t>
            </a:r>
          </a:p>
          <a:p>
            <a:pPr lvl="1"/>
            <a:r>
              <a:rPr lang="fr-FR" dirty="0"/>
              <a:t>Âge moyen</a:t>
            </a:r>
          </a:p>
          <a:p>
            <a:r>
              <a:rPr lang="fr-FR" u="sng" dirty="0"/>
              <a:t>Absentéisme</a:t>
            </a:r>
          </a:p>
          <a:p>
            <a:pPr lvl="1"/>
            <a:r>
              <a:rPr lang="fr-FR" dirty="0"/>
              <a:t>Heures d’absence (total)</a:t>
            </a:r>
          </a:p>
          <a:p>
            <a:pPr lvl="1"/>
            <a:r>
              <a:rPr lang="fr-FR" dirty="0"/>
              <a:t>Heures d’absence par motif</a:t>
            </a:r>
          </a:p>
          <a:p>
            <a:pPr lvl="1"/>
            <a:r>
              <a:rPr lang="fr-FR" dirty="0"/>
              <a:t>Nb jours avec absence </a:t>
            </a:r>
            <a:r>
              <a:rPr lang="fr-FR" i="1" dirty="0"/>
              <a:t>(si tu veux compter des occurrences)</a:t>
            </a:r>
            <a:endParaRPr lang="fr-FR" dirty="0"/>
          </a:p>
          <a:p>
            <a:pPr lvl="1"/>
            <a:r>
              <a:rPr lang="fr-FR" dirty="0"/>
              <a:t>Taux d’absentéisme (%) </a:t>
            </a:r>
            <a:r>
              <a:rPr lang="fr-FR" i="1" dirty="0"/>
              <a:t>(absences / heures théoriques ou réelles)</a:t>
            </a:r>
            <a:endParaRPr lang="fr-FR" dirty="0"/>
          </a:p>
          <a:p>
            <a:pPr lvl="1"/>
            <a:r>
              <a:rPr lang="fr-FR" dirty="0"/>
              <a:t>Absentéisme moyen par salarié</a:t>
            </a:r>
          </a:p>
          <a:p>
            <a:pPr lvl="1"/>
            <a:r>
              <a:rPr lang="fr-FR" dirty="0"/>
              <a:t>Top services par absentéisme</a:t>
            </a:r>
          </a:p>
          <a:p>
            <a:pPr lvl="1"/>
            <a:r>
              <a:rPr lang="fr-FR" dirty="0"/>
              <a:t>Top établissements par absentéisme</a:t>
            </a:r>
          </a:p>
          <a:p>
            <a:pPr lvl="1"/>
            <a:r>
              <a:rPr lang="fr-FR" dirty="0"/>
              <a:t>Part des absences “Maladie” (%)</a:t>
            </a:r>
          </a:p>
          <a:p>
            <a:pPr lvl="1"/>
            <a:r>
              <a:rPr lang="fr-FR" dirty="0"/>
              <a:t>Part des absences “Accident” (%)</a:t>
            </a:r>
          </a:p>
          <a:p>
            <a:r>
              <a:rPr lang="fr-FR" u="sng" dirty="0"/>
              <a:t>Santé / sécurité – Accidents du travail</a:t>
            </a:r>
          </a:p>
          <a:p>
            <a:pPr lvl="1"/>
            <a:r>
              <a:rPr lang="fr-FR" dirty="0"/>
              <a:t>Accidents du travail (nb)</a:t>
            </a:r>
          </a:p>
          <a:p>
            <a:pPr lvl="1"/>
            <a:r>
              <a:rPr lang="fr-FR" dirty="0"/>
              <a:t>Accidentés du travail (nb salariés distincts)</a:t>
            </a:r>
          </a:p>
          <a:p>
            <a:pPr lvl="1"/>
            <a:r>
              <a:rPr lang="fr-FR" dirty="0"/>
              <a:t>Jours d’arrêt pour accident (total)</a:t>
            </a:r>
          </a:p>
          <a:p>
            <a:pPr lvl="1"/>
            <a:r>
              <a:rPr lang="fr-FR" dirty="0"/>
              <a:t>Jours d’arrêt moyen par accident</a:t>
            </a:r>
          </a:p>
          <a:p>
            <a:r>
              <a:rPr lang="fr-FR" u="sng" dirty="0"/>
              <a:t>Finance / valeur / contribution du personnel</a:t>
            </a:r>
          </a:p>
          <a:p>
            <a:pPr lvl="1"/>
            <a:r>
              <a:rPr lang="fr-FR" dirty="0"/>
              <a:t>Chiffre d’affaires (total) </a:t>
            </a:r>
            <a:r>
              <a:rPr lang="fr-FR" i="1" dirty="0"/>
              <a:t>(Montant, dans la devise sélectionnée)</a:t>
            </a:r>
            <a:endParaRPr lang="fr-FR" dirty="0"/>
          </a:p>
          <a:p>
            <a:pPr lvl="1"/>
            <a:r>
              <a:rPr lang="fr-FR" dirty="0"/>
              <a:t>CA moyen par commande</a:t>
            </a:r>
          </a:p>
          <a:p>
            <a:r>
              <a:rPr lang="fr-FR" u="sng" dirty="0" err="1"/>
              <a:t>Multi-devise</a:t>
            </a:r>
            <a:r>
              <a:rPr lang="fr-FR" u="sng" dirty="0"/>
              <a:t> (si tu ajoutes une table de taux)</a:t>
            </a:r>
          </a:p>
          <a:p>
            <a:pPr lvl="1"/>
            <a:r>
              <a:rPr lang="fr-FR" dirty="0"/>
              <a:t>CA en devise locale</a:t>
            </a:r>
          </a:p>
          <a:p>
            <a:pPr lvl="1"/>
            <a:r>
              <a:rPr lang="fr-FR" dirty="0"/>
              <a:t>CA converti en EUR</a:t>
            </a:r>
          </a:p>
          <a:p>
            <a:pPr lvl="1"/>
            <a:r>
              <a:rPr lang="fr-FR" dirty="0"/>
              <a:t>Répartition CA par devise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r>
              <a:rPr lang="fr-FR" u="sng" dirty="0"/>
              <a:t>Analyses avancées “contrôleur de gestion”</a:t>
            </a:r>
          </a:p>
          <a:p>
            <a:pPr lvl="1"/>
            <a:r>
              <a:rPr lang="fr-FR" dirty="0"/>
              <a:t>Top 10 clients par CA</a:t>
            </a:r>
          </a:p>
          <a:p>
            <a:pPr lvl="1"/>
            <a:r>
              <a:rPr lang="fr-FR" dirty="0"/>
              <a:t>Top 10 produits par retours</a:t>
            </a:r>
          </a:p>
          <a:p>
            <a:pPr lvl="1"/>
            <a:r>
              <a:rPr lang="fr-FR" dirty="0"/>
              <a:t>Contribution % au CA (client/produit/site)</a:t>
            </a:r>
          </a:p>
          <a:p>
            <a:pPr lvl="1"/>
            <a:r>
              <a:rPr lang="fr-FR" dirty="0"/>
              <a:t>Écart vs N-1 (CA / quantité / heures / qualité / retards)</a:t>
            </a:r>
          </a:p>
          <a:p>
            <a:pPr lvl="1"/>
            <a:r>
              <a:rPr lang="fr-FR" dirty="0"/>
              <a:t>Tendances 3 mois / 12 mois glissants </a:t>
            </a:r>
            <a:r>
              <a:rPr lang="fr-FR" i="1" dirty="0"/>
              <a:t>(moyennes mobiles)</a:t>
            </a:r>
            <a:endParaRPr lang="fr-FR" dirty="0"/>
          </a:p>
          <a:p>
            <a:pPr lvl="1"/>
            <a:r>
              <a:rPr lang="fr-FR" dirty="0"/>
              <a:t>Rank établissements par productivité</a:t>
            </a:r>
          </a:p>
          <a:p>
            <a:pPr lvl="1"/>
            <a:r>
              <a:rPr lang="fr-FR" dirty="0"/>
              <a:t>Rank services par absentéisme</a:t>
            </a:r>
          </a:p>
          <a:p>
            <a:pPr lvl="1"/>
            <a:r>
              <a:rPr lang="fr-FR" dirty="0"/>
              <a:t>Détection anomalies (retards extrêmes, retours élevés, chutes qualité)</a:t>
            </a:r>
          </a:p>
          <a:p>
            <a:endParaRPr lang="fr-FR" dirty="0"/>
          </a:p>
        </p:txBody>
      </p:sp>
      <p:pic>
        <p:nvPicPr>
          <p:cNvPr id="7" name="Image 6" descr="Une image contenant texte, capture d’écran, Page web, logiciel&#10;&#10;Le contenu généré par l’IA peut être incorrect.">
            <a:extLst>
              <a:ext uri="{FF2B5EF4-FFF2-40B4-BE49-F238E27FC236}">
                <a16:creationId xmlns:a16="http://schemas.microsoft.com/office/drawing/2014/main" id="{522D9B76-DB32-4B6B-1AF6-88B0988541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9975" y="1581149"/>
            <a:ext cx="4614863" cy="30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51436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371</Words>
  <Application>Microsoft Office PowerPoint</Application>
  <PresentationFormat>Grand écran</PresentationFormat>
  <Paragraphs>61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Les mesures possibles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Nicolas CARRERE</dc:creator>
  <cp:lastModifiedBy>Nicolas CARRERE</cp:lastModifiedBy>
  <cp:revision>1</cp:revision>
  <dcterms:created xsi:type="dcterms:W3CDTF">2026-02-07T15:04:57Z</dcterms:created>
  <dcterms:modified xsi:type="dcterms:W3CDTF">2026-02-07T15:25:36Z</dcterms:modified>
</cp:coreProperties>
</file>