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8"/>
  </p:notesMasterIdLst>
  <p:sldIdLst>
    <p:sldId id="256" r:id="rId2"/>
    <p:sldId id="395" r:id="rId3"/>
    <p:sldId id="257" r:id="rId4"/>
    <p:sldId id="399" r:id="rId5"/>
    <p:sldId id="269" r:id="rId6"/>
    <p:sldId id="270" r:id="rId7"/>
    <p:sldId id="258" r:id="rId8"/>
    <p:sldId id="2563" r:id="rId9"/>
    <p:sldId id="266" r:id="rId10"/>
    <p:sldId id="460" r:id="rId11"/>
    <p:sldId id="459" r:id="rId12"/>
    <p:sldId id="462" r:id="rId13"/>
    <p:sldId id="296" r:id="rId14"/>
    <p:sldId id="463" r:id="rId15"/>
    <p:sldId id="464" r:id="rId16"/>
    <p:sldId id="457" r:id="rId17"/>
    <p:sldId id="458" r:id="rId18"/>
    <p:sldId id="297" r:id="rId19"/>
    <p:sldId id="465" r:id="rId20"/>
    <p:sldId id="466" r:id="rId21"/>
    <p:sldId id="299" r:id="rId22"/>
    <p:sldId id="300" r:id="rId23"/>
    <p:sldId id="467" r:id="rId24"/>
    <p:sldId id="468" r:id="rId25"/>
    <p:sldId id="548" r:id="rId26"/>
    <p:sldId id="469" r:id="rId27"/>
    <p:sldId id="470" r:id="rId28"/>
    <p:sldId id="472" r:id="rId29"/>
    <p:sldId id="471" r:id="rId30"/>
    <p:sldId id="473" r:id="rId31"/>
    <p:sldId id="474" r:id="rId32"/>
    <p:sldId id="475" r:id="rId33"/>
    <p:sldId id="476" r:id="rId34"/>
    <p:sldId id="312" r:id="rId35"/>
    <p:sldId id="313" r:id="rId36"/>
    <p:sldId id="314" r:id="rId37"/>
    <p:sldId id="315" r:id="rId38"/>
    <p:sldId id="477" r:id="rId39"/>
    <p:sldId id="481" r:id="rId40"/>
    <p:sldId id="482" r:id="rId41"/>
    <p:sldId id="479" r:id="rId42"/>
    <p:sldId id="480" r:id="rId43"/>
    <p:sldId id="483" r:id="rId44"/>
    <p:sldId id="484" r:id="rId45"/>
    <p:sldId id="485" r:id="rId46"/>
    <p:sldId id="486" r:id="rId47"/>
    <p:sldId id="487" r:id="rId48"/>
    <p:sldId id="488" r:id="rId49"/>
    <p:sldId id="489" r:id="rId50"/>
    <p:sldId id="491" r:id="rId51"/>
    <p:sldId id="492" r:id="rId52"/>
    <p:sldId id="493" r:id="rId53"/>
    <p:sldId id="494" r:id="rId54"/>
    <p:sldId id="495" r:id="rId55"/>
    <p:sldId id="553" r:id="rId56"/>
    <p:sldId id="550" r:id="rId57"/>
    <p:sldId id="551" r:id="rId58"/>
    <p:sldId id="552" r:id="rId59"/>
    <p:sldId id="496" r:id="rId60"/>
    <p:sldId id="497" r:id="rId61"/>
    <p:sldId id="498" r:id="rId62"/>
    <p:sldId id="500" r:id="rId63"/>
    <p:sldId id="501" r:id="rId64"/>
    <p:sldId id="503" r:id="rId65"/>
    <p:sldId id="502" r:id="rId66"/>
    <p:sldId id="504" r:id="rId67"/>
    <p:sldId id="505" r:id="rId68"/>
    <p:sldId id="506" r:id="rId69"/>
    <p:sldId id="317" r:id="rId70"/>
    <p:sldId id="437" r:id="rId71"/>
    <p:sldId id="507" r:id="rId72"/>
    <p:sldId id="508" r:id="rId73"/>
    <p:sldId id="514" r:id="rId74"/>
    <p:sldId id="557" r:id="rId75"/>
    <p:sldId id="516" r:id="rId76"/>
    <p:sldId id="558" r:id="rId77"/>
    <p:sldId id="509" r:id="rId78"/>
    <p:sldId id="556" r:id="rId79"/>
    <p:sldId id="520" r:id="rId80"/>
    <p:sldId id="560" r:id="rId81"/>
    <p:sldId id="531" r:id="rId82"/>
    <p:sldId id="523" r:id="rId83"/>
    <p:sldId id="524" r:id="rId84"/>
    <p:sldId id="559" r:id="rId85"/>
    <p:sldId id="525" r:id="rId86"/>
    <p:sldId id="526" r:id="rId87"/>
    <p:sldId id="528" r:id="rId88"/>
    <p:sldId id="529" r:id="rId89"/>
    <p:sldId id="530" r:id="rId90"/>
    <p:sldId id="561" r:id="rId91"/>
    <p:sldId id="532" r:id="rId92"/>
    <p:sldId id="533" r:id="rId93"/>
    <p:sldId id="562" r:id="rId94"/>
    <p:sldId id="534" r:id="rId95"/>
    <p:sldId id="563" r:id="rId96"/>
    <p:sldId id="535" r:id="rId97"/>
    <p:sldId id="536" r:id="rId98"/>
    <p:sldId id="537" r:id="rId99"/>
    <p:sldId id="538" r:id="rId100"/>
    <p:sldId id="539" r:id="rId101"/>
    <p:sldId id="540" r:id="rId102"/>
    <p:sldId id="568" r:id="rId103"/>
    <p:sldId id="569" r:id="rId104"/>
    <p:sldId id="570" r:id="rId105"/>
    <p:sldId id="571" r:id="rId106"/>
    <p:sldId id="572" r:id="rId107"/>
    <p:sldId id="567" r:id="rId108"/>
    <p:sldId id="519" r:id="rId109"/>
    <p:sldId id="544" r:id="rId110"/>
    <p:sldId id="545" r:id="rId111"/>
    <p:sldId id="2562" r:id="rId112"/>
    <p:sldId id="541" r:id="rId113"/>
    <p:sldId id="547" r:id="rId114"/>
    <p:sldId id="517" r:id="rId115"/>
    <p:sldId id="518" r:id="rId116"/>
    <p:sldId id="543" r:id="rId1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135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microsoft.com/office/2016/11/relationships/changesInfo" Target="changesInfos/changesInfo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as CARRERE" userId="69fffeb2-d65e-4acb-b3d7-1471ab5d75fc" providerId="ADAL" clId="{32F313EB-603B-4824-9EEF-FD6B7AD78149}"/>
    <pc:docChg chg="delSld delMainMaster">
      <pc:chgData name="Nicolas CARRERE" userId="69fffeb2-d65e-4acb-b3d7-1471ab5d75fc" providerId="ADAL" clId="{32F313EB-603B-4824-9EEF-FD6B7AD78149}" dt="2026-02-07T15:37:59.094" v="16" actId="47"/>
      <pc:docMkLst>
        <pc:docMk/>
      </pc:docMkLst>
      <pc:sldChg chg="del">
        <pc:chgData name="Nicolas CARRERE" userId="69fffeb2-d65e-4acb-b3d7-1471ab5d75fc" providerId="ADAL" clId="{32F313EB-603B-4824-9EEF-FD6B7AD78149}" dt="2026-02-07T15:35:51.432" v="9" actId="47"/>
        <pc:sldMkLst>
          <pc:docMk/>
          <pc:sldMk cId="3745526884" sldId="265"/>
        </pc:sldMkLst>
      </pc:sldChg>
      <pc:sldChg chg="del">
        <pc:chgData name="Nicolas CARRERE" userId="69fffeb2-d65e-4acb-b3d7-1471ab5d75fc" providerId="ADAL" clId="{32F313EB-603B-4824-9EEF-FD6B7AD78149}" dt="2026-02-07T15:35:28.587" v="1" actId="47"/>
        <pc:sldMkLst>
          <pc:docMk/>
          <pc:sldMk cId="2785254354" sldId="438"/>
        </pc:sldMkLst>
      </pc:sldChg>
      <pc:sldChg chg="del">
        <pc:chgData name="Nicolas CARRERE" userId="69fffeb2-d65e-4acb-b3d7-1471ab5d75fc" providerId="ADAL" clId="{32F313EB-603B-4824-9EEF-FD6B7AD78149}" dt="2026-02-07T15:35:29.647" v="2" actId="47"/>
        <pc:sldMkLst>
          <pc:docMk/>
          <pc:sldMk cId="2465094740" sldId="450"/>
        </pc:sldMkLst>
      </pc:sldChg>
      <pc:sldChg chg="del">
        <pc:chgData name="Nicolas CARRERE" userId="69fffeb2-d65e-4acb-b3d7-1471ab5d75fc" providerId="ADAL" clId="{32F313EB-603B-4824-9EEF-FD6B7AD78149}" dt="2026-02-07T15:35:53.104" v="10" actId="47"/>
        <pc:sldMkLst>
          <pc:docMk/>
          <pc:sldMk cId="2391044938" sldId="461"/>
        </pc:sldMkLst>
      </pc:sldChg>
      <pc:sldChg chg="del">
        <pc:chgData name="Nicolas CARRERE" userId="69fffeb2-d65e-4acb-b3d7-1471ab5d75fc" providerId="ADAL" clId="{32F313EB-603B-4824-9EEF-FD6B7AD78149}" dt="2026-02-07T15:36:53.947" v="11" actId="47"/>
        <pc:sldMkLst>
          <pc:docMk/>
          <pc:sldMk cId="3852256011" sldId="549"/>
        </pc:sldMkLst>
      </pc:sldChg>
      <pc:sldChg chg="del">
        <pc:chgData name="Nicolas CARRERE" userId="69fffeb2-d65e-4acb-b3d7-1471ab5d75fc" providerId="ADAL" clId="{32F313EB-603B-4824-9EEF-FD6B7AD78149}" dt="2026-02-07T15:36:55.249" v="12" actId="47"/>
        <pc:sldMkLst>
          <pc:docMk/>
          <pc:sldMk cId="3865529865" sldId="554"/>
        </pc:sldMkLst>
      </pc:sldChg>
      <pc:sldChg chg="del">
        <pc:chgData name="Nicolas CARRERE" userId="69fffeb2-d65e-4acb-b3d7-1471ab5d75fc" providerId="ADAL" clId="{32F313EB-603B-4824-9EEF-FD6B7AD78149}" dt="2026-02-07T15:37:36.734" v="13" actId="47"/>
        <pc:sldMkLst>
          <pc:docMk/>
          <pc:sldMk cId="1327211840" sldId="555"/>
        </pc:sldMkLst>
      </pc:sldChg>
      <pc:sldChg chg="del">
        <pc:chgData name="Nicolas CARRERE" userId="69fffeb2-d65e-4acb-b3d7-1471ab5d75fc" providerId="ADAL" clId="{32F313EB-603B-4824-9EEF-FD6B7AD78149}" dt="2026-02-07T15:37:57.907" v="15" actId="47"/>
        <pc:sldMkLst>
          <pc:docMk/>
          <pc:sldMk cId="1741993771" sldId="564"/>
        </pc:sldMkLst>
      </pc:sldChg>
      <pc:sldChg chg="del">
        <pc:chgData name="Nicolas CARRERE" userId="69fffeb2-d65e-4acb-b3d7-1471ab5d75fc" providerId="ADAL" clId="{32F313EB-603B-4824-9EEF-FD6B7AD78149}" dt="2026-02-07T15:37:59.094" v="16" actId="47"/>
        <pc:sldMkLst>
          <pc:docMk/>
          <pc:sldMk cId="1386906065" sldId="565"/>
        </pc:sldMkLst>
      </pc:sldChg>
      <pc:sldChg chg="del">
        <pc:chgData name="Nicolas CARRERE" userId="69fffeb2-d65e-4acb-b3d7-1471ab5d75fc" providerId="ADAL" clId="{32F313EB-603B-4824-9EEF-FD6B7AD78149}" dt="2026-02-07T15:37:38.395" v="14" actId="47"/>
        <pc:sldMkLst>
          <pc:docMk/>
          <pc:sldMk cId="1956930630" sldId="566"/>
        </pc:sldMkLst>
      </pc:sldChg>
      <pc:sldChg chg="del">
        <pc:chgData name="Nicolas CARRERE" userId="69fffeb2-d65e-4acb-b3d7-1471ab5d75fc" providerId="ADAL" clId="{32F313EB-603B-4824-9EEF-FD6B7AD78149}" dt="2026-02-07T15:35:31.681" v="5" actId="47"/>
        <pc:sldMkLst>
          <pc:docMk/>
          <pc:sldMk cId="271598987" sldId="796"/>
        </pc:sldMkLst>
      </pc:sldChg>
      <pc:sldChg chg="del">
        <pc:chgData name="Nicolas CARRERE" userId="69fffeb2-d65e-4acb-b3d7-1471ab5d75fc" providerId="ADAL" clId="{32F313EB-603B-4824-9EEF-FD6B7AD78149}" dt="2026-02-07T15:35:34.517" v="6" actId="47"/>
        <pc:sldMkLst>
          <pc:docMk/>
          <pc:sldMk cId="2075052284" sldId="805"/>
        </pc:sldMkLst>
      </pc:sldChg>
      <pc:sldChg chg="del">
        <pc:chgData name="Nicolas CARRERE" userId="69fffeb2-d65e-4acb-b3d7-1471ab5d75fc" providerId="ADAL" clId="{32F313EB-603B-4824-9EEF-FD6B7AD78149}" dt="2026-02-07T15:35:30.304" v="3" actId="47"/>
        <pc:sldMkLst>
          <pc:docMk/>
          <pc:sldMk cId="3750341725" sldId="2546"/>
        </pc:sldMkLst>
      </pc:sldChg>
      <pc:sldChg chg="del">
        <pc:chgData name="Nicolas CARRERE" userId="69fffeb2-d65e-4acb-b3d7-1471ab5d75fc" providerId="ADAL" clId="{32F313EB-603B-4824-9EEF-FD6B7AD78149}" dt="2026-02-07T15:35:35.259" v="7" actId="47"/>
        <pc:sldMkLst>
          <pc:docMk/>
          <pc:sldMk cId="0" sldId="2555"/>
        </pc:sldMkLst>
      </pc:sldChg>
      <pc:sldChg chg="del">
        <pc:chgData name="Nicolas CARRERE" userId="69fffeb2-d65e-4acb-b3d7-1471ab5d75fc" providerId="ADAL" clId="{32F313EB-603B-4824-9EEF-FD6B7AD78149}" dt="2026-02-07T15:35:30.993" v="4" actId="47"/>
        <pc:sldMkLst>
          <pc:docMk/>
          <pc:sldMk cId="1244285788" sldId="2559"/>
        </pc:sldMkLst>
      </pc:sldChg>
      <pc:sldChg chg="del">
        <pc:chgData name="Nicolas CARRERE" userId="69fffeb2-d65e-4acb-b3d7-1471ab5d75fc" providerId="ADAL" clId="{32F313EB-603B-4824-9EEF-FD6B7AD78149}" dt="2026-02-07T15:35:36.461" v="8" actId="47"/>
        <pc:sldMkLst>
          <pc:docMk/>
          <pc:sldMk cId="2043355210" sldId="2560"/>
        </pc:sldMkLst>
      </pc:sldChg>
      <pc:sldChg chg="del">
        <pc:chgData name="Nicolas CARRERE" userId="69fffeb2-d65e-4acb-b3d7-1471ab5d75fc" providerId="ADAL" clId="{32F313EB-603B-4824-9EEF-FD6B7AD78149}" dt="2026-02-07T15:35:23.491" v="0" actId="47"/>
        <pc:sldMkLst>
          <pc:docMk/>
          <pc:sldMk cId="2638452431" sldId="2561"/>
        </pc:sldMkLst>
      </pc:sldChg>
      <pc:sldMasterChg chg="delSldLayout">
        <pc:chgData name="Nicolas CARRERE" userId="69fffeb2-d65e-4acb-b3d7-1471ab5d75fc" providerId="ADAL" clId="{32F313EB-603B-4824-9EEF-FD6B7AD78149}" dt="2026-02-07T15:35:36.461" v="8" actId="47"/>
        <pc:sldMasterMkLst>
          <pc:docMk/>
          <pc:sldMasterMk cId="1438486391" sldId="2147483648"/>
        </pc:sldMasterMkLst>
        <pc:sldLayoutChg chg="del">
          <pc:chgData name="Nicolas CARRERE" userId="69fffeb2-d65e-4acb-b3d7-1471ab5d75fc" providerId="ADAL" clId="{32F313EB-603B-4824-9EEF-FD6B7AD78149}" dt="2026-02-07T15:35:30.304" v="3" actId="47"/>
          <pc:sldLayoutMkLst>
            <pc:docMk/>
            <pc:sldMasterMk cId="1438486391" sldId="2147483648"/>
            <pc:sldLayoutMk cId="1370898850" sldId="2147483672"/>
          </pc:sldLayoutMkLst>
        </pc:sldLayoutChg>
        <pc:sldLayoutChg chg="del">
          <pc:chgData name="Nicolas CARRERE" userId="69fffeb2-d65e-4acb-b3d7-1471ab5d75fc" providerId="ADAL" clId="{32F313EB-603B-4824-9EEF-FD6B7AD78149}" dt="2026-02-07T15:35:34.517" v="6" actId="47"/>
          <pc:sldLayoutMkLst>
            <pc:docMk/>
            <pc:sldMasterMk cId="1438486391" sldId="2147483648"/>
            <pc:sldLayoutMk cId="3632521499" sldId="2147483673"/>
          </pc:sldLayoutMkLst>
        </pc:sldLayoutChg>
        <pc:sldLayoutChg chg="del">
          <pc:chgData name="Nicolas CARRERE" userId="69fffeb2-d65e-4acb-b3d7-1471ab5d75fc" providerId="ADAL" clId="{32F313EB-603B-4824-9EEF-FD6B7AD78149}" dt="2026-02-07T15:35:36.461" v="8" actId="47"/>
          <pc:sldLayoutMkLst>
            <pc:docMk/>
            <pc:sldMasterMk cId="1438486391" sldId="2147483648"/>
            <pc:sldLayoutMk cId="4188649553" sldId="2147483674"/>
          </pc:sldLayoutMkLst>
        </pc:sldLayoutChg>
      </pc:sldMasterChg>
      <pc:sldMasterChg chg="del delSldLayout">
        <pc:chgData name="Nicolas CARRERE" userId="69fffeb2-d65e-4acb-b3d7-1471ab5d75fc" providerId="ADAL" clId="{32F313EB-603B-4824-9EEF-FD6B7AD78149}" dt="2026-02-07T15:35:28.587" v="1" actId="47"/>
        <pc:sldMasterMkLst>
          <pc:docMk/>
          <pc:sldMasterMk cId="279510759" sldId="2147483660"/>
        </pc:sldMasterMkLst>
        <pc:sldLayoutChg chg="del">
          <pc:chgData name="Nicolas CARRERE" userId="69fffeb2-d65e-4acb-b3d7-1471ab5d75fc" providerId="ADAL" clId="{32F313EB-603B-4824-9EEF-FD6B7AD78149}" dt="2026-02-07T15:35:28.587" v="1" actId="47"/>
          <pc:sldLayoutMkLst>
            <pc:docMk/>
            <pc:sldMasterMk cId="279510759" sldId="2147483660"/>
            <pc:sldLayoutMk cId="1497604112" sldId="2147483661"/>
          </pc:sldLayoutMkLst>
        </pc:sldLayoutChg>
        <pc:sldLayoutChg chg="del">
          <pc:chgData name="Nicolas CARRERE" userId="69fffeb2-d65e-4acb-b3d7-1471ab5d75fc" providerId="ADAL" clId="{32F313EB-603B-4824-9EEF-FD6B7AD78149}" dt="2026-02-07T15:35:28.587" v="1" actId="47"/>
          <pc:sldLayoutMkLst>
            <pc:docMk/>
            <pc:sldMasterMk cId="279510759" sldId="2147483660"/>
            <pc:sldLayoutMk cId="2402119802" sldId="2147483662"/>
          </pc:sldLayoutMkLst>
        </pc:sldLayoutChg>
        <pc:sldLayoutChg chg="del">
          <pc:chgData name="Nicolas CARRERE" userId="69fffeb2-d65e-4acb-b3d7-1471ab5d75fc" providerId="ADAL" clId="{32F313EB-603B-4824-9EEF-FD6B7AD78149}" dt="2026-02-07T15:35:28.587" v="1" actId="47"/>
          <pc:sldLayoutMkLst>
            <pc:docMk/>
            <pc:sldMasterMk cId="279510759" sldId="2147483660"/>
            <pc:sldLayoutMk cId="2423804353" sldId="2147483663"/>
          </pc:sldLayoutMkLst>
        </pc:sldLayoutChg>
        <pc:sldLayoutChg chg="del">
          <pc:chgData name="Nicolas CARRERE" userId="69fffeb2-d65e-4acb-b3d7-1471ab5d75fc" providerId="ADAL" clId="{32F313EB-603B-4824-9EEF-FD6B7AD78149}" dt="2026-02-07T15:35:28.587" v="1" actId="47"/>
          <pc:sldLayoutMkLst>
            <pc:docMk/>
            <pc:sldMasterMk cId="279510759" sldId="2147483660"/>
            <pc:sldLayoutMk cId="30597419" sldId="2147483664"/>
          </pc:sldLayoutMkLst>
        </pc:sldLayoutChg>
        <pc:sldLayoutChg chg="del">
          <pc:chgData name="Nicolas CARRERE" userId="69fffeb2-d65e-4acb-b3d7-1471ab5d75fc" providerId="ADAL" clId="{32F313EB-603B-4824-9EEF-FD6B7AD78149}" dt="2026-02-07T15:35:28.587" v="1" actId="47"/>
          <pc:sldLayoutMkLst>
            <pc:docMk/>
            <pc:sldMasterMk cId="279510759" sldId="2147483660"/>
            <pc:sldLayoutMk cId="3585103282" sldId="2147483665"/>
          </pc:sldLayoutMkLst>
        </pc:sldLayoutChg>
        <pc:sldLayoutChg chg="del">
          <pc:chgData name="Nicolas CARRERE" userId="69fffeb2-d65e-4acb-b3d7-1471ab5d75fc" providerId="ADAL" clId="{32F313EB-603B-4824-9EEF-FD6B7AD78149}" dt="2026-02-07T15:35:28.587" v="1" actId="47"/>
          <pc:sldLayoutMkLst>
            <pc:docMk/>
            <pc:sldMasterMk cId="279510759" sldId="2147483660"/>
            <pc:sldLayoutMk cId="508263653" sldId="2147483666"/>
          </pc:sldLayoutMkLst>
        </pc:sldLayoutChg>
        <pc:sldLayoutChg chg="del">
          <pc:chgData name="Nicolas CARRERE" userId="69fffeb2-d65e-4acb-b3d7-1471ab5d75fc" providerId="ADAL" clId="{32F313EB-603B-4824-9EEF-FD6B7AD78149}" dt="2026-02-07T15:35:28.587" v="1" actId="47"/>
          <pc:sldLayoutMkLst>
            <pc:docMk/>
            <pc:sldMasterMk cId="279510759" sldId="2147483660"/>
            <pc:sldLayoutMk cId="3819514170" sldId="2147483667"/>
          </pc:sldLayoutMkLst>
        </pc:sldLayoutChg>
        <pc:sldLayoutChg chg="del">
          <pc:chgData name="Nicolas CARRERE" userId="69fffeb2-d65e-4acb-b3d7-1471ab5d75fc" providerId="ADAL" clId="{32F313EB-603B-4824-9EEF-FD6B7AD78149}" dt="2026-02-07T15:35:28.587" v="1" actId="47"/>
          <pc:sldLayoutMkLst>
            <pc:docMk/>
            <pc:sldMasterMk cId="279510759" sldId="2147483660"/>
            <pc:sldLayoutMk cId="1027506201" sldId="2147483668"/>
          </pc:sldLayoutMkLst>
        </pc:sldLayoutChg>
        <pc:sldLayoutChg chg="del">
          <pc:chgData name="Nicolas CARRERE" userId="69fffeb2-d65e-4acb-b3d7-1471ab5d75fc" providerId="ADAL" clId="{32F313EB-603B-4824-9EEF-FD6B7AD78149}" dt="2026-02-07T15:35:28.587" v="1" actId="47"/>
          <pc:sldLayoutMkLst>
            <pc:docMk/>
            <pc:sldMasterMk cId="279510759" sldId="2147483660"/>
            <pc:sldLayoutMk cId="1788962033" sldId="2147483669"/>
          </pc:sldLayoutMkLst>
        </pc:sldLayoutChg>
        <pc:sldLayoutChg chg="del">
          <pc:chgData name="Nicolas CARRERE" userId="69fffeb2-d65e-4acb-b3d7-1471ab5d75fc" providerId="ADAL" clId="{32F313EB-603B-4824-9EEF-FD6B7AD78149}" dt="2026-02-07T15:35:28.587" v="1" actId="47"/>
          <pc:sldLayoutMkLst>
            <pc:docMk/>
            <pc:sldMasterMk cId="279510759" sldId="2147483660"/>
            <pc:sldLayoutMk cId="3371285955" sldId="2147483670"/>
          </pc:sldLayoutMkLst>
        </pc:sldLayoutChg>
        <pc:sldLayoutChg chg="del">
          <pc:chgData name="Nicolas CARRERE" userId="69fffeb2-d65e-4acb-b3d7-1471ab5d75fc" providerId="ADAL" clId="{32F313EB-603B-4824-9EEF-FD6B7AD78149}" dt="2026-02-07T15:35:28.587" v="1" actId="47"/>
          <pc:sldLayoutMkLst>
            <pc:docMk/>
            <pc:sldMasterMk cId="279510759" sldId="2147483660"/>
            <pc:sldLayoutMk cId="88018997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090C8-2A61-44D5-9BA8-37F34C95DDBB}" type="datetimeFigureOut">
              <a:rPr lang="fr-FR" smtClean="0"/>
              <a:t>07/02/2026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0E372-A5B1-4177-9C75-FE8379DD9A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4198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DF57C9-BD69-457B-B89E-3C0349838F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6A012CE-3C0C-4230-9AC0-21286C4281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5C6DF0-AA66-4A61-BFA5-69DBF7822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5DCF6-D3FC-4332-94DD-CC003AA6CDCC}" type="datetimeFigureOut">
              <a:rPr lang="fr-FR" smtClean="0"/>
              <a:t>07/02/2026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F9F786-F27E-4461-8741-265C80537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5C5F7A-ED02-45DF-96AB-D6B526D73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88B33-3F32-4D26-A6BB-6C5E75EDE2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9281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E992D9-A56D-4E5B-A39F-97D70D67E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E47EBB9-44D7-4B13-86B0-5095D8A584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45F728-4890-45EF-8C3B-6E1135F1F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5DCF6-D3FC-4332-94DD-CC003AA6CDCC}" type="datetimeFigureOut">
              <a:rPr lang="fr-FR" smtClean="0"/>
              <a:t>07/02/2026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61F424-B943-4BCF-8B4A-F8B5DD2D6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4CDE0B-D0D8-44BE-A90E-14D71F850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88B33-3F32-4D26-A6BB-6C5E75EDE2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1166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F0C3D43-E9B3-425C-8EDD-4A9830F40F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7FD4101-7A98-4573-BA8A-1CDB14D3ED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AF6FEF-4273-4EEC-A3A7-7C103C83D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5DCF6-D3FC-4332-94DD-CC003AA6CDCC}" type="datetimeFigureOut">
              <a:rPr lang="fr-FR" smtClean="0"/>
              <a:t>07/02/2026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051EEF-F329-46E4-814E-809EC7CA4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D9AD4D-B10A-4DA2-A538-DB6E3DE9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88B33-3F32-4D26-A6BB-6C5E75EDE2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7487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D18BCE-3CDC-4FCB-9C30-46BA9D43E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076D83-F2AA-43DA-9D61-5928FCADA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298788-A37C-47F9-8F9F-CD03C6B6A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5DCF6-D3FC-4332-94DD-CC003AA6CDCC}" type="datetimeFigureOut">
              <a:rPr lang="fr-FR" smtClean="0"/>
              <a:t>07/02/2026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E44157-3177-44BD-8221-6CE96091B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339F82-C48B-49FD-835F-226CCC17A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88B33-3F32-4D26-A6BB-6C5E75EDE2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386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B8844B-E2DE-433D-B24F-C2B5C04EF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4E8E2EF-4B9A-4448-BFBC-E4F424E70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D542A3-2C45-469B-9E9B-52622FD3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5DCF6-D3FC-4332-94DD-CC003AA6CDCC}" type="datetimeFigureOut">
              <a:rPr lang="fr-FR" smtClean="0"/>
              <a:t>07/02/2026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28DE2D-2867-480D-B447-7C5FC7E9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D6C507-B631-4E53-8BA7-D8BA14A5B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88B33-3F32-4D26-A6BB-6C5E75EDE2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0620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F2F022-DC2D-4D0F-8127-7D45400D6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688858-6ED9-48F6-BCDC-6732882F93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B08371F-6C7D-4CCE-926E-D832A09EC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898B6EE-FE65-4ABE-B036-F9A5FC6EC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5DCF6-D3FC-4332-94DD-CC003AA6CDCC}" type="datetimeFigureOut">
              <a:rPr lang="fr-FR" smtClean="0"/>
              <a:t>07/02/2026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36B0BF1-D10B-46E2-9E92-58AA7C720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006A968-43FC-4287-8539-89ACCE388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88B33-3F32-4D26-A6BB-6C5E75EDE2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9535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26CD82-84A2-4667-9553-17F19CA2F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BB49BC5-3110-448E-9955-F55301414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E63002F-2525-47C4-91B3-A29CA9A2D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12FA812-AEA9-402C-9385-5D253EB351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F394294-5689-427F-ACFC-3EAD6F4578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856BE07-4E90-483F-A02D-31D118115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5DCF6-D3FC-4332-94DD-CC003AA6CDCC}" type="datetimeFigureOut">
              <a:rPr lang="fr-FR" smtClean="0"/>
              <a:t>07/02/2026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705CFF6-CAD5-4484-BE17-F5338C072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528BA7E-575E-45ED-8C8F-D4C072098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88B33-3F32-4D26-A6BB-6C5E75EDE2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1454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04BAE7-ADD9-4A52-A91C-1E158EC62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36D949F-D1BF-4310-AF7C-F918396FF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5DCF6-D3FC-4332-94DD-CC003AA6CDCC}" type="datetimeFigureOut">
              <a:rPr lang="fr-FR" smtClean="0"/>
              <a:t>07/02/2026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ACFD87B-AE08-4425-8D22-E1A6C7C1A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51CDA32-8623-47EE-AA72-22A6B7A93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88B33-3F32-4D26-A6BB-6C5E75EDE2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1005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B0FD34D-0905-4966-8FC7-A5EC65C33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5DCF6-D3FC-4332-94DD-CC003AA6CDCC}" type="datetimeFigureOut">
              <a:rPr lang="fr-FR" smtClean="0"/>
              <a:t>07/02/2026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99F5D2A-173A-403C-8187-C028F4911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18A4EF-98D2-429F-A6AB-20D267BDC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88B33-3F32-4D26-A6BB-6C5E75EDE2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5959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6EF1B8-4C6A-4E55-9DF6-E889B7767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417610-E3ED-4F39-BA20-AAD149645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9A9AACF-A08F-476D-906F-1F2253472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56FD58-C4A0-4223-A13A-D767C7D7C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5DCF6-D3FC-4332-94DD-CC003AA6CDCC}" type="datetimeFigureOut">
              <a:rPr lang="fr-FR" smtClean="0"/>
              <a:t>07/02/2026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4666EDA-5B7D-4466-BB80-C852C2D54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DDAEF5C-5EC3-4BFD-BA6C-2A548DCCA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88B33-3F32-4D26-A6BB-6C5E75EDE2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2358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8A2ADD-C1BB-4E80-94C5-FC95833F4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BB458C9-9DDB-4E04-95F2-01380C9A9E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5474EE7-1174-41D9-98A7-283BC4DCB8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C47A380-4452-41FD-8EFC-70A8568B7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5DCF6-D3FC-4332-94DD-CC003AA6CDCC}" type="datetimeFigureOut">
              <a:rPr lang="fr-FR" smtClean="0"/>
              <a:t>07/02/2026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194231F-E75D-44EE-BC08-9F0896EC5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91F9F7-F7FE-4F22-88A9-F30B66351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88B33-3F32-4D26-A6BB-6C5E75EDE2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7428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EE6BA4A-81F5-4F4C-95C3-1C4F6833F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1C0528C-8241-4595-8535-560F7FD9C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8D6D19-747B-4884-A15D-AE118EEC2C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5DCF6-D3FC-4332-94DD-CC003AA6CDCC}" type="datetimeFigureOut">
              <a:rPr lang="fr-FR" smtClean="0"/>
              <a:t>07/02/2026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6A8321-32C2-48D1-BD01-527BC316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65BDA4-39DA-4D7F-861D-04FD53841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88B33-3F32-4D26-A6BB-6C5E75EDE2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8486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hyperlink" Target="https://docs.microsoft.com/fr-fr/power-bi/connect-data/desktop-use-onedrive-business-link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bi.microsoft.com/fr-fr/pricing/" TargetMode="External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bi.microsoft.com/fr-fr/gateway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hyperlink" Target="https://docs.microsoft.com/fr-fr/power-bi/guidance/model-date-tables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fr-fr/power-bi/guidance/model-date-tables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CAA8B9-80D1-491F-8189-C6FDFCA141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/>
              <a:t>Power BI	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97FB9C5-55B8-43AA-B80B-EA17B3B899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9201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E0DC12-BB7C-4638-8988-30FFF880D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Paramétrage des options 2/3</a:t>
            </a:r>
            <a:br>
              <a:rPr lang="fr-FR"/>
            </a:br>
            <a:r>
              <a:rPr lang="fr-FR"/>
              <a:t>Time intelligence 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6070AE19-A15E-46F0-A4DE-55F8095BD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083" y="1690688"/>
            <a:ext cx="4509568" cy="4351338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43CA51-4BF3-47A3-B290-526197F83728}"/>
              </a:ext>
            </a:extLst>
          </p:cNvPr>
          <p:cNvSpPr/>
          <p:nvPr/>
        </p:nvSpPr>
        <p:spPr>
          <a:xfrm>
            <a:off x="446083" y="2175934"/>
            <a:ext cx="1526650" cy="482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4ED073-4D39-4C98-A487-C68BDC54E838}"/>
              </a:ext>
            </a:extLst>
          </p:cNvPr>
          <p:cNvSpPr/>
          <p:nvPr/>
        </p:nvSpPr>
        <p:spPr>
          <a:xfrm>
            <a:off x="2082800" y="4114800"/>
            <a:ext cx="2353733" cy="406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07EC95B-55C0-426C-BAD6-5D7FDCFB9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783" y="1690688"/>
            <a:ext cx="4546017" cy="43513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E3CF8FE-4B31-4E5F-9CC0-991FDC916651}"/>
              </a:ext>
            </a:extLst>
          </p:cNvPr>
          <p:cNvSpPr/>
          <p:nvPr/>
        </p:nvSpPr>
        <p:spPr>
          <a:xfrm>
            <a:off x="6976533" y="4690533"/>
            <a:ext cx="1413934" cy="4402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7D9A1B-BEC1-4B6B-9E17-638D7654423A}"/>
              </a:ext>
            </a:extLst>
          </p:cNvPr>
          <p:cNvSpPr/>
          <p:nvPr/>
        </p:nvSpPr>
        <p:spPr>
          <a:xfrm>
            <a:off x="8509000" y="3937000"/>
            <a:ext cx="1913467" cy="4148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41199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E0404-4572-483C-8F36-590A30B6C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Supprimer un espace de travail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BB1CA6E-D665-44D6-9E51-CC6659016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745" y="1791758"/>
            <a:ext cx="3652777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18043B-3695-451A-8B3B-61869D0DFBC8}"/>
              </a:ext>
            </a:extLst>
          </p:cNvPr>
          <p:cNvSpPr/>
          <p:nvPr/>
        </p:nvSpPr>
        <p:spPr>
          <a:xfrm>
            <a:off x="287867" y="4792133"/>
            <a:ext cx="355600" cy="2963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EC861D-4CFE-4201-BACB-39BF8D3548B3}"/>
              </a:ext>
            </a:extLst>
          </p:cNvPr>
          <p:cNvSpPr/>
          <p:nvPr/>
        </p:nvSpPr>
        <p:spPr>
          <a:xfrm>
            <a:off x="2345267" y="2641600"/>
            <a:ext cx="304800" cy="330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12126E-625C-466C-A796-F8F592410064}"/>
              </a:ext>
            </a:extLst>
          </p:cNvPr>
          <p:cNvSpPr/>
          <p:nvPr/>
        </p:nvSpPr>
        <p:spPr>
          <a:xfrm>
            <a:off x="2345267" y="2912533"/>
            <a:ext cx="1606255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9ABD36A-E249-475D-907B-46BE2EE49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075" y="2057400"/>
            <a:ext cx="3408538" cy="4013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6EA611D-7E7F-43A8-A0FB-91A91F1FFFAB}"/>
              </a:ext>
            </a:extLst>
          </p:cNvPr>
          <p:cNvSpPr/>
          <p:nvPr/>
        </p:nvSpPr>
        <p:spPr>
          <a:xfrm>
            <a:off x="8026400" y="5223933"/>
            <a:ext cx="1617133" cy="4148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87215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C20F71-07B6-4270-826E-91133E126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Créer un rapport à partir d’un jeu de données PBI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C1A29BB-0E5D-4ED2-A074-7FD455A6F6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624" y="2046288"/>
            <a:ext cx="3736358" cy="3711045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20DDC94-9F13-4834-8153-2294C0E8C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466" y="2734733"/>
            <a:ext cx="5808133" cy="23531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0A6633-DD68-4388-88F0-93517ADE886E}"/>
              </a:ext>
            </a:extLst>
          </p:cNvPr>
          <p:cNvSpPr/>
          <p:nvPr/>
        </p:nvSpPr>
        <p:spPr>
          <a:xfrm>
            <a:off x="2988733" y="5087867"/>
            <a:ext cx="338667" cy="2884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72B938-D813-4CEF-B7D6-AD71C6A4659A}"/>
              </a:ext>
            </a:extLst>
          </p:cNvPr>
          <p:cNvSpPr/>
          <p:nvPr/>
        </p:nvSpPr>
        <p:spPr>
          <a:xfrm>
            <a:off x="2988733" y="2827867"/>
            <a:ext cx="1041400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99940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053E2F-0974-47F7-AAC8-94293A2CA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Créer un tableau de bord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926F6CF-1589-4DE3-BB42-6C000497DB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5429" y="1690688"/>
            <a:ext cx="3538637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D655CB-7933-415A-9DF6-6AFDA0CB4F69}"/>
              </a:ext>
            </a:extLst>
          </p:cNvPr>
          <p:cNvSpPr/>
          <p:nvPr/>
        </p:nvSpPr>
        <p:spPr>
          <a:xfrm>
            <a:off x="3210339" y="1690688"/>
            <a:ext cx="417444" cy="3865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38876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6CE7F4-4697-4C49-B993-A8BDBCEFF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Créer une application modèle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71FEB4D-176E-4A0B-BBD1-C5EEABD48C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1419" y="1905138"/>
            <a:ext cx="3708970" cy="435133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E06865C-AEE2-4445-8DD8-B28B6DB83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230" y="1441173"/>
            <a:ext cx="6449266" cy="217740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982ECBE-FA4E-4C2F-90AB-B06DBE4EE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729" y="3883641"/>
            <a:ext cx="6079435" cy="27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420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0DA485-CB6C-489D-9AEF-3A151A8D8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Migrer les données depuis un one drive entreprise 1/2</a:t>
            </a:r>
          </a:p>
        </p:txBody>
      </p:sp>
      <p:sp>
        <p:nvSpPr>
          <p:cNvPr id="6" name="ZoneTexte 5">
            <a:hlinkClick r:id="rId2"/>
            <a:extLst>
              <a:ext uri="{FF2B5EF4-FFF2-40B4-BE49-F238E27FC236}">
                <a16:creationId xmlns:a16="http://schemas.microsoft.com/office/drawing/2014/main" id="{F4A59767-A495-426C-B657-2A917D22FA7C}"/>
              </a:ext>
            </a:extLst>
          </p:cNvPr>
          <p:cNvSpPr txBox="1"/>
          <p:nvPr/>
        </p:nvSpPr>
        <p:spPr>
          <a:xfrm>
            <a:off x="2047461" y="1591296"/>
            <a:ext cx="9842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https://nicolascarrerefr.sharepoint.com/sites/DonnesPBI/Documents%20partages/Forms/AllItems.aspx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1C208246-26C6-43DB-BE06-535661D82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4514" y="2075880"/>
            <a:ext cx="4587718" cy="4351338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1CDC9E8-B87D-478C-8DF4-B4B31B4B868E}"/>
              </a:ext>
            </a:extLst>
          </p:cNvPr>
          <p:cNvSpPr/>
          <p:nvPr/>
        </p:nvSpPr>
        <p:spPr>
          <a:xfrm>
            <a:off x="3633107" y="3528291"/>
            <a:ext cx="199984" cy="2493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EF947A-73F1-4D5E-966E-5BA3F9DC73CE}"/>
              </a:ext>
            </a:extLst>
          </p:cNvPr>
          <p:cNvSpPr/>
          <p:nvPr/>
        </p:nvSpPr>
        <p:spPr>
          <a:xfrm>
            <a:off x="3747407" y="6139543"/>
            <a:ext cx="963386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56A297A-FCCF-4A62-B6BE-50E8D48CC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798" y="2530928"/>
            <a:ext cx="1848129" cy="41087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CD235E2-7B51-408A-88AD-7B925FA1FB43}"/>
              </a:ext>
            </a:extLst>
          </p:cNvPr>
          <p:cNvSpPr/>
          <p:nvPr/>
        </p:nvSpPr>
        <p:spPr>
          <a:xfrm>
            <a:off x="8711293" y="4523014"/>
            <a:ext cx="342900" cy="22125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6E7CE1-CB1E-4C6C-9894-AF1696EFD0E7}"/>
              </a:ext>
            </a:extLst>
          </p:cNvPr>
          <p:cNvSpPr/>
          <p:nvPr/>
        </p:nvSpPr>
        <p:spPr>
          <a:xfrm>
            <a:off x="7731579" y="4620986"/>
            <a:ext cx="220435" cy="1959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8" name="Connecteur : en arc 17">
            <a:extLst>
              <a:ext uri="{FF2B5EF4-FFF2-40B4-BE49-F238E27FC236}">
                <a16:creationId xmlns:a16="http://schemas.microsoft.com/office/drawing/2014/main" id="{77F3047E-34F5-4626-9A14-BFC3039E1038}"/>
              </a:ext>
            </a:extLst>
          </p:cNvPr>
          <p:cNvCxnSpPr>
            <a:stCxn id="11" idx="3"/>
            <a:endCxn id="12" idx="0"/>
          </p:cNvCxnSpPr>
          <p:nvPr/>
        </p:nvCxnSpPr>
        <p:spPr>
          <a:xfrm>
            <a:off x="3833091" y="3652982"/>
            <a:ext cx="396009" cy="2486561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 : en arc 19">
            <a:extLst>
              <a:ext uri="{FF2B5EF4-FFF2-40B4-BE49-F238E27FC236}">
                <a16:creationId xmlns:a16="http://schemas.microsoft.com/office/drawing/2014/main" id="{3FC44B0A-39D7-4D9D-9075-316630F25A53}"/>
              </a:ext>
            </a:extLst>
          </p:cNvPr>
          <p:cNvCxnSpPr>
            <a:stCxn id="12" idx="3"/>
            <a:endCxn id="15" idx="1"/>
          </p:cNvCxnSpPr>
          <p:nvPr/>
        </p:nvCxnSpPr>
        <p:spPr>
          <a:xfrm flipV="1">
            <a:off x="4710793" y="5629275"/>
            <a:ext cx="4000500" cy="624568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 : en arc 21">
            <a:extLst>
              <a:ext uri="{FF2B5EF4-FFF2-40B4-BE49-F238E27FC236}">
                <a16:creationId xmlns:a16="http://schemas.microsoft.com/office/drawing/2014/main" id="{B44EF20B-2AD3-4899-BA50-5C5129F6E3D1}"/>
              </a:ext>
            </a:extLst>
          </p:cNvPr>
          <p:cNvCxnSpPr>
            <a:stCxn id="15" idx="0"/>
            <a:endCxn id="16" idx="0"/>
          </p:cNvCxnSpPr>
          <p:nvPr/>
        </p:nvCxnSpPr>
        <p:spPr>
          <a:xfrm rot="16200000" flipH="1" flipV="1">
            <a:off x="8313284" y="4051527"/>
            <a:ext cx="97972" cy="1040946"/>
          </a:xfrm>
          <a:prstGeom prst="curvedConnector3">
            <a:avLst>
              <a:gd name="adj1" fmla="val -233332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33332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4BE32A-C54A-4020-833E-B53A8E436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Migrer les données depuis un one drive entreprise 1/2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4C35A2C-8ADB-4D6F-A685-8F6DB65100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798" y="1825625"/>
            <a:ext cx="2309969" cy="435133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8C9D00D-0402-4053-8620-4492ED797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159" y="1825625"/>
            <a:ext cx="2309969" cy="116857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0B606A0-23F4-4DA6-A15F-DC78B34B3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878" y="2745720"/>
            <a:ext cx="4439922" cy="335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0728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136ABC-A14C-45AA-A09B-2D6E817F6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Planifier l’actualisation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1719A5A-C48D-4784-BC19-62CADB9ACF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958" y="1825625"/>
            <a:ext cx="8000084" cy="4351338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B6BFC83-9B23-4A26-B998-FBEC395B1C01}"/>
              </a:ext>
            </a:extLst>
          </p:cNvPr>
          <p:cNvSpPr/>
          <p:nvPr/>
        </p:nvSpPr>
        <p:spPr>
          <a:xfrm>
            <a:off x="4909930" y="4780722"/>
            <a:ext cx="487018" cy="4770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1E6C58-E88D-40BF-808D-D9EA17BB5F5F}"/>
              </a:ext>
            </a:extLst>
          </p:cNvPr>
          <p:cNvSpPr/>
          <p:nvPr/>
        </p:nvSpPr>
        <p:spPr>
          <a:xfrm>
            <a:off x="2633870" y="4780723"/>
            <a:ext cx="407504" cy="4770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C3D18ED-F4A8-4654-8915-966B82A3E0BB}"/>
              </a:ext>
            </a:extLst>
          </p:cNvPr>
          <p:cNvCxnSpPr>
            <a:cxnSpLocks/>
            <a:stCxn id="8" idx="3"/>
            <a:endCxn id="7" idx="1"/>
          </p:cNvCxnSpPr>
          <p:nvPr/>
        </p:nvCxnSpPr>
        <p:spPr>
          <a:xfrm flipV="1">
            <a:off x="3041374" y="5019261"/>
            <a:ext cx="1868556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547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F8DD71-831F-497F-8DAA-94A067304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licences Power BI (à préciser par vos SI)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ABDE875-3DBD-4D3F-9632-A6FCFBD83D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19622"/>
            <a:ext cx="10515600" cy="3763343"/>
          </a:xfrm>
        </p:spPr>
      </p:pic>
      <p:sp>
        <p:nvSpPr>
          <p:cNvPr id="6" name="ZoneTexte 5">
            <a:hlinkClick r:id="rId3"/>
            <a:extLst>
              <a:ext uri="{FF2B5EF4-FFF2-40B4-BE49-F238E27FC236}">
                <a16:creationId xmlns:a16="http://schemas.microsoft.com/office/drawing/2014/main" id="{0C96F314-F893-4875-8334-F169A9EBFA8F}"/>
              </a:ext>
            </a:extLst>
          </p:cNvPr>
          <p:cNvSpPr txBox="1"/>
          <p:nvPr/>
        </p:nvSpPr>
        <p:spPr>
          <a:xfrm>
            <a:off x="2743200" y="6192078"/>
            <a:ext cx="4379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https://powerbi.microsoft.com/fr-fr/pricing/</a:t>
            </a:r>
          </a:p>
        </p:txBody>
      </p:sp>
    </p:spTree>
    <p:extLst>
      <p:ext uri="{BB962C8B-B14F-4D97-AF65-F5344CB8AC3E}">
        <p14:creationId xmlns:p14="http://schemas.microsoft.com/office/powerpoint/2010/main" val="375263818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8AF33F-435C-4F01-95C9-897AE1B522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/>
              <a:t>Pour aller plus loin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D4BD50F-2017-438A-8AD6-DC845D78E9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085349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CCF974-8BB6-405E-B382-126656574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Comprendre le partage au niveau ligne, création des rôles dans PBI Desktop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61C4EDB-9B29-4EA1-9DA8-C6D8AD389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2721" y="1825625"/>
            <a:ext cx="7166557" cy="4351338"/>
          </a:xfrm>
        </p:spPr>
      </p:pic>
    </p:spTree>
    <p:extLst>
      <p:ext uri="{BB962C8B-B14F-4D97-AF65-F5344CB8AC3E}">
        <p14:creationId xmlns:p14="http://schemas.microsoft.com/office/powerpoint/2010/main" val="1850926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E0DC12-BB7C-4638-8988-30FFF880D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Paramétrage des options 3/3</a:t>
            </a:r>
            <a:br>
              <a:rPr lang="fr-FR"/>
            </a:br>
            <a:r>
              <a:rPr lang="fr-FR"/>
              <a:t>Fonctionnalités en préversion 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21118D9A-FBA4-49D2-9146-31D6BB8594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6191" y="1825625"/>
            <a:ext cx="4539617" cy="4351338"/>
          </a:xfrm>
        </p:spPr>
      </p:pic>
    </p:spTree>
    <p:extLst>
      <p:ext uri="{BB962C8B-B14F-4D97-AF65-F5344CB8AC3E}">
        <p14:creationId xmlns:p14="http://schemas.microsoft.com/office/powerpoint/2010/main" val="121975870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A4D329-5002-4953-8ADA-45436B201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Comprendre le partage au niveau ligne, sécurisation du jeu de données sur la plateforme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6DFF177-B13D-46D8-AF9F-302167586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680" y="1978025"/>
            <a:ext cx="4497440" cy="435133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A4153F3-E624-4C91-B2DA-88D894DB2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332" y="2216929"/>
            <a:ext cx="3799479" cy="374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4674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45CC53-E460-481C-8EDA-677622701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Application des sécurités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BE68BEA-6363-4198-BABE-AD32CFB4C5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301" y="1629682"/>
            <a:ext cx="4841168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6A7F92-AF09-49EF-ADDA-7EDB5BF2E133}"/>
              </a:ext>
            </a:extLst>
          </p:cNvPr>
          <p:cNvSpPr/>
          <p:nvPr/>
        </p:nvSpPr>
        <p:spPr>
          <a:xfrm>
            <a:off x="3742376" y="5475184"/>
            <a:ext cx="387927" cy="3879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C336FB-DB8E-46F6-9281-EA9FF702C1AD}"/>
              </a:ext>
            </a:extLst>
          </p:cNvPr>
          <p:cNvSpPr/>
          <p:nvPr/>
        </p:nvSpPr>
        <p:spPr>
          <a:xfrm>
            <a:off x="3742376" y="3690257"/>
            <a:ext cx="690830" cy="2939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6622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B4430B-4C8F-4AAF-B86A-227C541DF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Comprendre le partage au niveau ligne, partager un rapport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8B2DE7A-4468-4D03-8190-0215926BA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4709" y="1825625"/>
            <a:ext cx="5422582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2C6DAF3-9A1B-4C5B-BC99-AF374707F0CF}"/>
              </a:ext>
            </a:extLst>
          </p:cNvPr>
          <p:cNvSpPr/>
          <p:nvPr/>
        </p:nvSpPr>
        <p:spPr>
          <a:xfrm>
            <a:off x="6028267" y="2065867"/>
            <a:ext cx="1219200" cy="5503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23182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3C057F-CDE1-4A49-B71A-A870F9299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Comprendre le partage au niveau ligne,</a:t>
            </a:r>
            <a:br>
              <a:rPr lang="fr-FR"/>
            </a:br>
            <a:r>
              <a:rPr lang="fr-FR"/>
              <a:t>vue partagée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7186B63-650A-4543-94E5-06ECFE939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8072" y="1825625"/>
            <a:ext cx="8095856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3E6BA9-9B17-4C25-8A99-FEF024BA4BBF}"/>
              </a:ext>
            </a:extLst>
          </p:cNvPr>
          <p:cNvSpPr/>
          <p:nvPr/>
        </p:nvSpPr>
        <p:spPr>
          <a:xfrm>
            <a:off x="5715000" y="5080000"/>
            <a:ext cx="482600" cy="355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95758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859111-5D2F-44F9-9186-4329EEAB2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Importer des données </a:t>
            </a:r>
            <a:r>
              <a:rPr lang="fr-FR" err="1"/>
              <a:t>Sharepoint</a:t>
            </a:r>
            <a:r>
              <a:rPr lang="fr-FR"/>
              <a:t> 1/2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40E0B48-311E-4E88-8805-FD6C876EA8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967" y="1558925"/>
            <a:ext cx="3702615" cy="435133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2019E92-EB29-468A-97F4-9905A7DFC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163" y="1724025"/>
            <a:ext cx="3763257" cy="41529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E84FAC2-4490-4FE3-B198-3BFE415CB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3425" y="3154892"/>
            <a:ext cx="3600450" cy="15935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40BE972-8D47-470B-BEBA-66BD113403FB}"/>
              </a:ext>
            </a:extLst>
          </p:cNvPr>
          <p:cNvSpPr/>
          <p:nvPr/>
        </p:nvSpPr>
        <p:spPr>
          <a:xfrm>
            <a:off x="5731933" y="2768600"/>
            <a:ext cx="872067" cy="1693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02483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EA3F16-DDCB-40DB-B404-52E5B9B2E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Importer des données </a:t>
            </a:r>
            <a:r>
              <a:rPr lang="fr-FR" err="1"/>
              <a:t>Sharepoint</a:t>
            </a:r>
            <a:r>
              <a:rPr lang="fr-FR"/>
              <a:t> 2/2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CFE46A5-A0F4-40D4-87EF-3891A40228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241" y="1550987"/>
            <a:ext cx="3157535" cy="251513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8CF4889-55D1-422E-AC94-6FA14E424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635" y="2515367"/>
            <a:ext cx="1475388" cy="251513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5FE85BE-27AD-433E-B98C-F2C185106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650" y="2333625"/>
            <a:ext cx="1741934" cy="304453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4822D12-7B61-442D-95F1-81301F3B4E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5954" y="2333625"/>
            <a:ext cx="3080601" cy="294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1378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5F70D57-B37B-4588-B1A3-8BA2E42A3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Importer des données depuis SQL Server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C8220653-0A94-46BC-813D-4BDC73020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21272"/>
            <a:ext cx="10515600" cy="1276894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6092509-7CA4-4955-B009-B2B23F1E4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554" y="4216664"/>
            <a:ext cx="3126981" cy="1561755"/>
          </a:xfrm>
          <a:prstGeom prst="rect">
            <a:avLst/>
          </a:prstGeom>
        </p:spPr>
      </p:pic>
      <p:pic>
        <p:nvPicPr>
          <p:cNvPr id="5" name="Espace réservé du contenu 8">
            <a:extLst>
              <a:ext uri="{FF2B5EF4-FFF2-40B4-BE49-F238E27FC236}">
                <a16:creationId xmlns:a16="http://schemas.microsoft.com/office/drawing/2014/main" id="{0419C598-047F-423E-8BD2-48B8E614D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974" y="3526086"/>
            <a:ext cx="3426472" cy="27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31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42B390-87B2-4CD4-BF3B-7F54B91ABF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/>
              <a:t>Importation des produits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FDD4BBB-156B-4E93-BF9F-570E171CEF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9003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DBB086-7E34-4A2C-A5A6-454016F46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Importation de la table « Produits  »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BC84CD9-7F41-4C53-B7D9-EB5498AC3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04116"/>
            <a:ext cx="2648320" cy="1857634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462B0AF-EEB5-4287-8F15-570E4971E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665" y="4233805"/>
            <a:ext cx="3059267" cy="19379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C0984AF-7D21-4BB2-A368-49D1F9FE6701}"/>
              </a:ext>
            </a:extLst>
          </p:cNvPr>
          <p:cNvSpPr txBox="1"/>
          <p:nvPr/>
        </p:nvSpPr>
        <p:spPr>
          <a:xfrm>
            <a:off x="304800" y="23477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1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0D3DDEA-504C-4A03-A63F-1CF6B1DEACBE}"/>
              </a:ext>
            </a:extLst>
          </p:cNvPr>
          <p:cNvSpPr txBox="1"/>
          <p:nvPr/>
        </p:nvSpPr>
        <p:spPr>
          <a:xfrm>
            <a:off x="2065054" y="501812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2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68200E8-E17D-4448-9B89-0C96AF85F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033" y="1951468"/>
            <a:ext cx="4554938" cy="36136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EA3B4B0-989D-4F13-BDD2-D3B11CDB03BF}"/>
              </a:ext>
            </a:extLst>
          </p:cNvPr>
          <p:cNvSpPr/>
          <p:nvPr/>
        </p:nvSpPr>
        <p:spPr>
          <a:xfrm>
            <a:off x="7120467" y="2717095"/>
            <a:ext cx="296333" cy="2123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C7D40E-E2F3-4C61-947D-0D7B0A4B4141}"/>
              </a:ext>
            </a:extLst>
          </p:cNvPr>
          <p:cNvSpPr/>
          <p:nvPr/>
        </p:nvSpPr>
        <p:spPr>
          <a:xfrm>
            <a:off x="10193867" y="5291667"/>
            <a:ext cx="770466" cy="2734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564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279645-290B-45E1-8183-AC28AACC9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Paramétrage de l’affichage Power Query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C1E02D0-CA2E-44F8-8640-1A848E71D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889382"/>
            <a:ext cx="10515600" cy="222382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BC155B-8241-488B-BDED-3869912CE9D8}"/>
              </a:ext>
            </a:extLst>
          </p:cNvPr>
          <p:cNvSpPr/>
          <p:nvPr/>
        </p:nvSpPr>
        <p:spPr>
          <a:xfrm>
            <a:off x="3429000" y="3028950"/>
            <a:ext cx="762000" cy="2762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426923-8E43-4249-A1EB-668FCC5DBA22}"/>
              </a:ext>
            </a:extLst>
          </p:cNvPr>
          <p:cNvSpPr/>
          <p:nvPr/>
        </p:nvSpPr>
        <p:spPr>
          <a:xfrm>
            <a:off x="1380067" y="3305175"/>
            <a:ext cx="245533" cy="1915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D60115-A6FE-4D6A-99C9-4DBD9FC4B377}"/>
              </a:ext>
            </a:extLst>
          </p:cNvPr>
          <p:cNvSpPr/>
          <p:nvPr/>
        </p:nvSpPr>
        <p:spPr>
          <a:xfrm>
            <a:off x="2328333" y="3649133"/>
            <a:ext cx="1168400" cy="1947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116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E2ABA-1028-4686-9464-902F650D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Se repérer dans l’interface Power Query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6CED5DD-A45C-45E5-BFE3-5197F4C45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0384" y="1825625"/>
            <a:ext cx="8111232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0B833E-56F7-4379-A061-1C311079AACF}"/>
              </a:ext>
            </a:extLst>
          </p:cNvPr>
          <p:cNvSpPr/>
          <p:nvPr/>
        </p:nvSpPr>
        <p:spPr>
          <a:xfrm>
            <a:off x="1921933" y="2506133"/>
            <a:ext cx="1016000" cy="4487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CC3E28-0CF0-4BD4-8DF4-684969BBBA7C}"/>
              </a:ext>
            </a:extLst>
          </p:cNvPr>
          <p:cNvSpPr/>
          <p:nvPr/>
        </p:nvSpPr>
        <p:spPr>
          <a:xfrm>
            <a:off x="8746068" y="3238500"/>
            <a:ext cx="1524000" cy="6985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87AD8B-2B10-4E66-A378-5DEB3DD92BB1}"/>
              </a:ext>
            </a:extLst>
          </p:cNvPr>
          <p:cNvSpPr/>
          <p:nvPr/>
        </p:nvSpPr>
        <p:spPr>
          <a:xfrm>
            <a:off x="2269068" y="1896533"/>
            <a:ext cx="1498600" cy="25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692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711999A6-8D8E-47C3-B78C-38E9BED87A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267" y="1602366"/>
            <a:ext cx="7543800" cy="2737367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AE61688-F6A2-417F-9E35-238605516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Supprimer les lignes inutiles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CD88B4-90BB-4A98-86C7-1F8E7324A17A}"/>
              </a:ext>
            </a:extLst>
          </p:cNvPr>
          <p:cNvSpPr/>
          <p:nvPr/>
        </p:nvSpPr>
        <p:spPr>
          <a:xfrm>
            <a:off x="5430837" y="1900768"/>
            <a:ext cx="1537230" cy="6815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80336E-AD73-4416-8CCA-A6D1B111E2B7}"/>
              </a:ext>
            </a:extLst>
          </p:cNvPr>
          <p:cNvSpPr/>
          <p:nvPr/>
        </p:nvSpPr>
        <p:spPr>
          <a:xfrm>
            <a:off x="872067" y="1684867"/>
            <a:ext cx="533400" cy="25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DDBC534-7EB8-49B8-A845-B9E8B91BD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67" y="4637473"/>
            <a:ext cx="4491714" cy="180538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AE51012-A10B-4B9B-9070-E092D345A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366" y="4789213"/>
            <a:ext cx="6307667" cy="134851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2587377-A305-4842-B2FE-B4CED566A08C}"/>
              </a:ext>
            </a:extLst>
          </p:cNvPr>
          <p:cNvSpPr/>
          <p:nvPr/>
        </p:nvSpPr>
        <p:spPr>
          <a:xfrm>
            <a:off x="5342467" y="4969933"/>
            <a:ext cx="5249333" cy="7196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E17237-9DFA-4DC4-A1CB-32D809454569}"/>
              </a:ext>
            </a:extLst>
          </p:cNvPr>
          <p:cNvSpPr/>
          <p:nvPr/>
        </p:nvSpPr>
        <p:spPr>
          <a:xfrm>
            <a:off x="10464800" y="5452533"/>
            <a:ext cx="1274233" cy="584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670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B3119FF7-D242-4B60-8C99-4021F3436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134" y="1500623"/>
            <a:ext cx="10515600" cy="2850809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10D640A-106D-453A-973F-F84E3DA40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Paramétrer les en-têtes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45EA06-B228-4FE7-8D2A-46F9C1B52A14}"/>
              </a:ext>
            </a:extLst>
          </p:cNvPr>
          <p:cNvSpPr/>
          <p:nvPr/>
        </p:nvSpPr>
        <p:spPr>
          <a:xfrm>
            <a:off x="7988300" y="2047875"/>
            <a:ext cx="2027767" cy="2381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B2E4B1-A800-4C41-819E-55BE25C7E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600" y="4708619"/>
            <a:ext cx="8204200" cy="17062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5592A5B-5AFE-4FB2-9D4A-C85E396510A3}"/>
              </a:ext>
            </a:extLst>
          </p:cNvPr>
          <p:cNvSpPr/>
          <p:nvPr/>
        </p:nvSpPr>
        <p:spPr>
          <a:xfrm>
            <a:off x="2159000" y="4708619"/>
            <a:ext cx="6781800" cy="3121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C7FC92-EF97-401D-A620-47E3D1A20999}"/>
              </a:ext>
            </a:extLst>
          </p:cNvPr>
          <p:cNvSpPr/>
          <p:nvPr/>
        </p:nvSpPr>
        <p:spPr>
          <a:xfrm>
            <a:off x="8940800" y="5952067"/>
            <a:ext cx="1524000" cy="4052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232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E346E2D5-F5F6-47CC-8A0A-64714C5045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533" y="1511449"/>
            <a:ext cx="10515600" cy="1578540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1868450-6BEC-4461-BE91-15A982472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Transformation de « Produits », les arrondis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8A501BF-F8C0-4D22-A733-05DEA37D78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122" y="3607402"/>
            <a:ext cx="4854677" cy="15708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067BDCF-2608-4014-8662-FD7E6F35F1DE}"/>
              </a:ext>
            </a:extLst>
          </p:cNvPr>
          <p:cNvSpPr/>
          <p:nvPr/>
        </p:nvSpPr>
        <p:spPr>
          <a:xfrm>
            <a:off x="1177685" y="1594366"/>
            <a:ext cx="776749" cy="3150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64EEFB-C6C7-463B-8922-B4AAE0B8F681}"/>
              </a:ext>
            </a:extLst>
          </p:cNvPr>
          <p:cNvSpPr/>
          <p:nvPr/>
        </p:nvSpPr>
        <p:spPr>
          <a:xfrm>
            <a:off x="8942499" y="2007554"/>
            <a:ext cx="1582994" cy="7655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724CBFF-6A4E-4ACE-954E-E07C6D3B4AC7}"/>
              </a:ext>
            </a:extLst>
          </p:cNvPr>
          <p:cNvSpPr txBox="1"/>
          <p:nvPr/>
        </p:nvSpPr>
        <p:spPr>
          <a:xfrm>
            <a:off x="4689340" y="5788263"/>
            <a:ext cx="365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Autres accès pour transformer, le clic droit sur l’entête de colonne 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0E093C5-B50B-4A6A-9AA8-DCF5A7CC2207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8347587" y="5788263"/>
            <a:ext cx="594912" cy="3231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F5DE70AF-346A-423F-81DF-F8D947A3E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9838" y="4487333"/>
            <a:ext cx="2755995" cy="224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04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2495DB-F351-45B9-BCC7-BEDEEB4E0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Renommer les étapes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714D776-5541-4565-A7FC-D67693F44D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3652" y="2472343"/>
            <a:ext cx="3019846" cy="2695951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3F978E-3347-474B-8071-BF9C7F0CB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840" y="2672395"/>
            <a:ext cx="3010320" cy="229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32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8924D4-3195-4469-8F21-24B813442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Power BI et ses concurrents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F0EFC0A1-371F-4940-BE72-819E61897F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929" y="1825625"/>
            <a:ext cx="3990142" cy="4351338"/>
          </a:xfrm>
        </p:spPr>
      </p:pic>
    </p:spTree>
    <p:extLst>
      <p:ext uri="{BB962C8B-B14F-4D97-AF65-F5344CB8AC3E}">
        <p14:creationId xmlns:p14="http://schemas.microsoft.com/office/powerpoint/2010/main" val="1442079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160ED5-E796-4AEB-A9DE-C4236CF54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Suppression des colonnes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5657134-0466-43F0-8935-66122AFE1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3159" y="1690688"/>
            <a:ext cx="3405682" cy="4351338"/>
          </a:xfrm>
        </p:spPr>
      </p:pic>
    </p:spTree>
    <p:extLst>
      <p:ext uri="{BB962C8B-B14F-4D97-AF65-F5344CB8AC3E}">
        <p14:creationId xmlns:p14="http://schemas.microsoft.com/office/powerpoint/2010/main" val="2509069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4628E4-6D78-424D-A29F-5D36A9083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Améliorer la lisibilité, renommer la table et les champs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8621ED8-0987-474D-A59A-6FDE7E4F9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1975" y="2188871"/>
            <a:ext cx="3077004" cy="1857634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61EFF14-2A9E-4561-B529-6A53638F0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402" y="4544689"/>
            <a:ext cx="8029575" cy="66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57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5ED1F6-0940-4872-9C2F-0AABDF819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Charger la table produit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A484009C-CBD9-47D3-96F0-97713E89E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8246" y="1520825"/>
            <a:ext cx="2222158" cy="4351338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4A9D68D-F05A-4062-A9A8-117EAD5E20F3}"/>
              </a:ext>
            </a:extLst>
          </p:cNvPr>
          <p:cNvSpPr/>
          <p:nvPr/>
        </p:nvSpPr>
        <p:spPr>
          <a:xfrm>
            <a:off x="962025" y="3543300"/>
            <a:ext cx="2486025" cy="13255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69D676A-F5BF-4D23-8CF3-A1DCE22DB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271" y="2385851"/>
            <a:ext cx="4051129" cy="16713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81BD9FC-BCF2-4FCE-ACCA-FA411C815F7E}"/>
              </a:ext>
            </a:extLst>
          </p:cNvPr>
          <p:cNvSpPr/>
          <p:nvPr/>
        </p:nvSpPr>
        <p:spPr>
          <a:xfrm>
            <a:off x="5715000" y="3453873"/>
            <a:ext cx="1039194" cy="3476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4A1CC21-7187-4CAD-9328-A51118468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437" y="1385262"/>
            <a:ext cx="2457793" cy="44869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B5B05D-09C9-4CB4-9762-424711B0F876}"/>
              </a:ext>
            </a:extLst>
          </p:cNvPr>
          <p:cNvSpPr/>
          <p:nvPr/>
        </p:nvSpPr>
        <p:spPr>
          <a:xfrm>
            <a:off x="8263467" y="1871133"/>
            <a:ext cx="2362200" cy="6688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4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19299B-D69E-402F-88F9-3B0D58668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Données chargées</a:t>
            </a:r>
          </a:p>
        </p:txBody>
      </p:sp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457C5643-B100-4E9A-8CAB-5E5E8B6A7A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0384" y="1825625"/>
            <a:ext cx="8111232" cy="4351338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3C02E15-7FFD-4BD3-AA7B-04C57A68E609}"/>
              </a:ext>
            </a:extLst>
          </p:cNvPr>
          <p:cNvSpPr/>
          <p:nvPr/>
        </p:nvSpPr>
        <p:spPr>
          <a:xfrm>
            <a:off x="9172575" y="3048000"/>
            <a:ext cx="1085850" cy="13255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986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7CDDAC4-505F-4854-BE74-7000043BE9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/>
              <a:t>Mise en forme de la page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F629661B-0764-4406-BCC8-FB255050CE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25396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7ABC58-22E2-4D3A-9F7B-E7C7300F1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Exemple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608E3E1-B895-47FE-AF3D-B00320AE24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0393" y="1441903"/>
            <a:ext cx="8983407" cy="4351338"/>
          </a:xfrm>
        </p:spPr>
      </p:pic>
    </p:spTree>
    <p:extLst>
      <p:ext uri="{BB962C8B-B14F-4D97-AF65-F5344CB8AC3E}">
        <p14:creationId xmlns:p14="http://schemas.microsoft.com/office/powerpoint/2010/main" val="38398512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1A94D9-719E-4E4D-996E-B23C7C5E0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Taille de la page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2BD1484-065C-4ABC-9747-A0E648BFF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073" y="1957963"/>
            <a:ext cx="2286319" cy="4086795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542CB2B-1CF0-4BFC-8EC8-AFBF5E719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364" y="1483519"/>
            <a:ext cx="4379519" cy="251784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DD6A87A-AF09-40A3-A00C-F29AE2EAA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599" y="4020480"/>
            <a:ext cx="5544167" cy="219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423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090A2C-8E9A-400D-974F-02B88643F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Couleur de la page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1F11F8C-694F-4B3E-AC91-E024459029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400" y="1690688"/>
            <a:ext cx="2743583" cy="433448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0C0CCD-79A3-4243-BB97-494483A83872}"/>
              </a:ext>
            </a:extLst>
          </p:cNvPr>
          <p:cNvSpPr/>
          <p:nvPr/>
        </p:nvSpPr>
        <p:spPr>
          <a:xfrm>
            <a:off x="325967" y="3495675"/>
            <a:ext cx="2305050" cy="5524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6438C5-9D4F-40CF-93E5-20421E1941F9}"/>
              </a:ext>
            </a:extLst>
          </p:cNvPr>
          <p:cNvSpPr/>
          <p:nvPr/>
        </p:nvSpPr>
        <p:spPr>
          <a:xfrm>
            <a:off x="373400" y="4368800"/>
            <a:ext cx="2305050" cy="5524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D3842CC-0DB6-4DB9-8589-59EDF11CF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565" y="2380852"/>
            <a:ext cx="2513435" cy="293544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C4D4E51-1E5F-48FE-85CC-48DD78D96A5D}"/>
              </a:ext>
            </a:extLst>
          </p:cNvPr>
          <p:cNvSpPr/>
          <p:nvPr/>
        </p:nvSpPr>
        <p:spPr>
          <a:xfrm>
            <a:off x="3572780" y="4853462"/>
            <a:ext cx="1337734" cy="4815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650002E-D2CB-4908-9A51-A19BBB907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635" y="2542266"/>
            <a:ext cx="2265225" cy="26313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8CA6EF1-55BD-466D-BA82-66E336C613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4569" y="2003748"/>
            <a:ext cx="2020801" cy="394877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2119226-AE14-4ACA-A5DC-35E25B0276EF}"/>
              </a:ext>
            </a:extLst>
          </p:cNvPr>
          <p:cNvSpPr/>
          <p:nvPr/>
        </p:nvSpPr>
        <p:spPr>
          <a:xfrm>
            <a:off x="9635067" y="4478867"/>
            <a:ext cx="1574800" cy="5926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697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CA96CA-27A3-4EF3-809C-7014EBBC66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/>
              <a:t>Insérer des objets simples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7DF47DE-BD57-487D-B1A8-B2378BA24B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7912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6AC98B-78A7-4FD2-9A8A-D8AEA0141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Insérer une image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BC511C3-05B0-49F6-AC07-F4BA88F80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533" y="1658691"/>
            <a:ext cx="5621867" cy="116920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9525656-4BB8-40DB-898C-EBE5F92E0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139" y="3143249"/>
            <a:ext cx="4914350" cy="31007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C86C3B3-EB15-4F4D-82EC-B28AFF1D2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7856" y="2243295"/>
            <a:ext cx="4944568" cy="26525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5CD64A-ADD0-4B5B-B3AF-4B9849A8EB83}"/>
              </a:ext>
            </a:extLst>
          </p:cNvPr>
          <p:cNvSpPr/>
          <p:nvPr/>
        </p:nvSpPr>
        <p:spPr>
          <a:xfrm>
            <a:off x="5164667" y="2006600"/>
            <a:ext cx="423333" cy="5672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010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486288-7BFD-41D0-8AB0-9C71791CD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6249"/>
            <a:ext cx="10515600" cy="720725"/>
          </a:xfrm>
        </p:spPr>
        <p:txBody>
          <a:bodyPr/>
          <a:lstStyle/>
          <a:p>
            <a:r>
              <a:rPr lang="fr-FR"/>
              <a:t>L’écosystème de Power BI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3B34DA3-36A8-49E5-8479-21FA3D292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162"/>
          <a:stretch/>
        </p:blipFill>
        <p:spPr>
          <a:xfrm>
            <a:off x="556985" y="1343025"/>
            <a:ext cx="11078030" cy="4857750"/>
          </a:xfrm>
        </p:spPr>
      </p:pic>
    </p:spTree>
    <p:extLst>
      <p:ext uri="{BB962C8B-B14F-4D97-AF65-F5344CB8AC3E}">
        <p14:creationId xmlns:p14="http://schemas.microsoft.com/office/powerpoint/2010/main" val="519207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3DE60D6D-941F-452E-8D1C-6CF0B82A2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75424"/>
            <a:ext cx="7501467" cy="375883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AF21AE6-3728-4042-B98E-C1A0BCC7A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Insérer un cadre 1/2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AC8C05-B652-4A66-AAD6-167C0767F7D1}"/>
              </a:ext>
            </a:extLst>
          </p:cNvPr>
          <p:cNvSpPr/>
          <p:nvPr/>
        </p:nvSpPr>
        <p:spPr>
          <a:xfrm>
            <a:off x="5731935" y="2142067"/>
            <a:ext cx="423333" cy="5672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D210CD-BB25-4744-B4F5-9C4E5E95BC6F}"/>
              </a:ext>
            </a:extLst>
          </p:cNvPr>
          <p:cNvSpPr/>
          <p:nvPr/>
        </p:nvSpPr>
        <p:spPr>
          <a:xfrm>
            <a:off x="5985934" y="2921000"/>
            <a:ext cx="4572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424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F21AE6-3728-4042-B98E-C1A0BCC7A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Insérer un cadre 2/2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E90A1EA-6A04-4189-8D28-1C36D0515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81" y="1728474"/>
            <a:ext cx="7861585" cy="180976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3DBCD81-3BF1-4926-9511-FCDD9879F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68" y="3782978"/>
            <a:ext cx="1231005" cy="23910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4F3CD2-311C-4EAC-8A89-B995A25F8CCE}"/>
              </a:ext>
            </a:extLst>
          </p:cNvPr>
          <p:cNvSpPr/>
          <p:nvPr/>
        </p:nvSpPr>
        <p:spPr>
          <a:xfrm>
            <a:off x="659868" y="4592603"/>
            <a:ext cx="1311807" cy="3619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359278D-950D-471E-883C-A2430302D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8369" y="4028511"/>
            <a:ext cx="1628057" cy="204208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9D9EBF3-042A-425A-BAB7-B40B5A2D5E20}"/>
              </a:ext>
            </a:extLst>
          </p:cNvPr>
          <p:cNvSpPr/>
          <p:nvPr/>
        </p:nvSpPr>
        <p:spPr>
          <a:xfrm>
            <a:off x="2416373" y="3937000"/>
            <a:ext cx="1837267" cy="4910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4E417A9-3B4A-4754-AEA8-B6C531864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1755" y="4028511"/>
            <a:ext cx="1348490" cy="186195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3F6B454-CFCA-4353-BF71-C886AD01B266}"/>
              </a:ext>
            </a:extLst>
          </p:cNvPr>
          <p:cNvSpPr/>
          <p:nvPr/>
        </p:nvSpPr>
        <p:spPr>
          <a:xfrm>
            <a:off x="5300133" y="5049555"/>
            <a:ext cx="1718734" cy="4199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2550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A78BB3-2518-465A-A975-84263CFFB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Premier Indicateur, la carte 1/2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2A068CD-3FE2-48D3-814C-E7D87C37C2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067" y="1600273"/>
            <a:ext cx="2381582" cy="275310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EB8BA7-6FE0-4BB8-BE98-FE769A605A76}"/>
              </a:ext>
            </a:extLst>
          </p:cNvPr>
          <p:cNvSpPr/>
          <p:nvPr/>
        </p:nvSpPr>
        <p:spPr>
          <a:xfrm>
            <a:off x="1665817" y="3176059"/>
            <a:ext cx="419100" cy="2952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30C7CE15-F49E-431A-B568-A488B3D51038}"/>
              </a:ext>
            </a:extLst>
          </p:cNvPr>
          <p:cNvCxnSpPr/>
          <p:nvPr/>
        </p:nvCxnSpPr>
        <p:spPr>
          <a:xfrm flipH="1">
            <a:off x="2084917" y="2404534"/>
            <a:ext cx="1107017" cy="7715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7C3B4386-4865-463C-AD89-5E9C102CA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317" y="1712384"/>
            <a:ext cx="2333951" cy="416300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B0C853C-D9FA-4A61-A4DD-AF961218525F}"/>
              </a:ext>
            </a:extLst>
          </p:cNvPr>
          <p:cNvSpPr/>
          <p:nvPr/>
        </p:nvSpPr>
        <p:spPr>
          <a:xfrm>
            <a:off x="3349594" y="5166712"/>
            <a:ext cx="2544233" cy="406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40BFA87-7CB3-4B7E-AEDC-A1C81D7C0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042" y="1712384"/>
            <a:ext cx="1907631" cy="416300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4E30F0C-202E-4F0B-B483-8CCBB19BFE37}"/>
              </a:ext>
            </a:extLst>
          </p:cNvPr>
          <p:cNvSpPr/>
          <p:nvPr/>
        </p:nvSpPr>
        <p:spPr>
          <a:xfrm>
            <a:off x="6740495" y="4665133"/>
            <a:ext cx="1472172" cy="2878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5C6B8A7-3713-4808-BCDD-F83E9BA06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6067" y="3455932"/>
            <a:ext cx="5496178" cy="134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251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A78BB3-2518-465A-A975-84263CFFB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Premier Indicateur, la carte 2/2</a:t>
            </a:r>
          </a:p>
        </p:txBody>
      </p:sp>
      <p:pic>
        <p:nvPicPr>
          <p:cNvPr id="14" name="Espace réservé du contenu 13">
            <a:extLst>
              <a:ext uri="{FF2B5EF4-FFF2-40B4-BE49-F238E27FC236}">
                <a16:creationId xmlns:a16="http://schemas.microsoft.com/office/drawing/2014/main" id="{EFEB0D95-2608-45B8-9C1B-C297BE217E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70089"/>
            <a:ext cx="5417318" cy="132556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108F038-6B3C-4EDB-9987-11F1F85A8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799" y="3562349"/>
            <a:ext cx="1555939" cy="243800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FD02B1F-1456-4702-B049-910A6761A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1867" y="4255120"/>
            <a:ext cx="5819496" cy="133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29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5714B16-320A-4600-87E1-04D09C7995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/>
              <a:t>Importations multiples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331432A9-8D29-4DB3-9782-0DE2C4D35E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/>
              <a:t>Fichiers multiples dans un dossier</a:t>
            </a:r>
          </a:p>
        </p:txBody>
      </p:sp>
    </p:spTree>
    <p:extLst>
      <p:ext uri="{BB962C8B-B14F-4D97-AF65-F5344CB8AC3E}">
        <p14:creationId xmlns:p14="http://schemas.microsoft.com/office/powerpoint/2010/main" val="8755815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C6747B-BBB0-4548-B14B-30CBE37F7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Création de la structure de fichier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33976966-E952-4CC0-99A4-939CCCFF90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926"/>
          <a:stretch/>
        </p:blipFill>
        <p:spPr>
          <a:xfrm>
            <a:off x="1752600" y="1626775"/>
            <a:ext cx="4123516" cy="4351338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AAAB3B6-25C9-4A33-86F8-666EC3CF2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629" y="3802444"/>
            <a:ext cx="3886742" cy="25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548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F53B8E-69E1-42C0-A37E-259846B3A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Importation des données d’un Dossier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8F8A2A5-133A-406A-BA48-DB6AC95F86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096" y="1579819"/>
            <a:ext cx="2921613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646111-05F0-43BC-8EDB-BF967B69FA54}"/>
              </a:ext>
            </a:extLst>
          </p:cNvPr>
          <p:cNvSpPr/>
          <p:nvPr/>
        </p:nvSpPr>
        <p:spPr>
          <a:xfrm>
            <a:off x="1111045" y="5181600"/>
            <a:ext cx="2074607" cy="5506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29E7D57-FDB8-468B-8B6B-8E6EB6BA70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851" y="1579819"/>
            <a:ext cx="3068177" cy="33068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217122E-CD08-4C72-9DBB-84FF1C9631C4}"/>
              </a:ext>
            </a:extLst>
          </p:cNvPr>
          <p:cNvSpPr/>
          <p:nvPr/>
        </p:nvSpPr>
        <p:spPr>
          <a:xfrm>
            <a:off x="6096000" y="2644877"/>
            <a:ext cx="589936" cy="2163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84C915C-7264-4B0A-B2C8-AB8E7C20EF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005" y="5181600"/>
            <a:ext cx="4369531" cy="1403397"/>
          </a:xfrm>
          <a:prstGeom prst="rect">
            <a:avLst/>
          </a:prstGeom>
        </p:spPr>
      </p:pic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6853558B-3483-4D0A-A0D0-17A3A1EA828B}"/>
              </a:ext>
            </a:extLst>
          </p:cNvPr>
          <p:cNvCxnSpPr>
            <a:stCxn id="5" idx="3"/>
            <a:endCxn id="8" idx="1"/>
          </p:cNvCxnSpPr>
          <p:nvPr/>
        </p:nvCxnSpPr>
        <p:spPr>
          <a:xfrm flipV="1">
            <a:off x="3869709" y="3233226"/>
            <a:ext cx="1174142" cy="522262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 : en arc 14">
            <a:extLst>
              <a:ext uri="{FF2B5EF4-FFF2-40B4-BE49-F238E27FC236}">
                <a16:creationId xmlns:a16="http://schemas.microsoft.com/office/drawing/2014/main" id="{5B640473-794E-44AB-B66F-ECADB9316B7B}"/>
              </a:ext>
            </a:extLst>
          </p:cNvPr>
          <p:cNvCxnSpPr>
            <a:stCxn id="8" idx="3"/>
          </p:cNvCxnSpPr>
          <p:nvPr/>
        </p:nvCxnSpPr>
        <p:spPr>
          <a:xfrm>
            <a:off x="8112028" y="3233226"/>
            <a:ext cx="1570742" cy="2044955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6B50CE90-D9C7-4CAD-84D9-60556B33222A}"/>
              </a:ext>
            </a:extLst>
          </p:cNvPr>
          <p:cNvSpPr txBox="1"/>
          <p:nvPr/>
        </p:nvSpPr>
        <p:spPr>
          <a:xfrm>
            <a:off x="8593394" y="1579819"/>
            <a:ext cx="30681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Pour mettre en place de l’automatisme, la structure doit être identique dans tous les fichiers (nom de colonnes, de feuilles, …)</a:t>
            </a:r>
          </a:p>
        </p:txBody>
      </p:sp>
    </p:spTree>
    <p:extLst>
      <p:ext uri="{BB962C8B-B14F-4D97-AF65-F5344CB8AC3E}">
        <p14:creationId xmlns:p14="http://schemas.microsoft.com/office/powerpoint/2010/main" val="22430102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583140F-96DE-48F1-81FE-EFBAD81D9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439" y="1946327"/>
            <a:ext cx="4526045" cy="360521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1181E76-54AD-4A50-9432-4C16F3DE3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Importation des données d’un dossier, </a:t>
            </a:r>
            <a:br>
              <a:rPr lang="fr-FR"/>
            </a:br>
            <a:r>
              <a:rPr lang="fr-FR"/>
              <a:t>étape 2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89218AF-C898-4922-9963-FD2C786ED9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516" y="1845289"/>
            <a:ext cx="5581199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544300-3F84-40DE-92BF-86C3AAA385EA}"/>
              </a:ext>
            </a:extLst>
          </p:cNvPr>
          <p:cNvSpPr/>
          <p:nvPr/>
        </p:nvSpPr>
        <p:spPr>
          <a:xfrm>
            <a:off x="3647768" y="5712541"/>
            <a:ext cx="1858296" cy="3146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230492-36B3-4BAE-8E6D-9094364C9F65}"/>
              </a:ext>
            </a:extLst>
          </p:cNvPr>
          <p:cNvSpPr/>
          <p:nvPr/>
        </p:nvSpPr>
        <p:spPr>
          <a:xfrm>
            <a:off x="7649497" y="2300748"/>
            <a:ext cx="1297858" cy="2556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6C10A9-C9BF-453E-ABA2-6A91B1D4B738}"/>
              </a:ext>
            </a:extLst>
          </p:cNvPr>
          <p:cNvSpPr/>
          <p:nvPr/>
        </p:nvSpPr>
        <p:spPr>
          <a:xfrm>
            <a:off x="7079226" y="2910348"/>
            <a:ext cx="1720645" cy="3342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27BA826-162C-48F2-9882-8276CDBFFE13}"/>
              </a:ext>
            </a:extLst>
          </p:cNvPr>
          <p:cNvSpPr txBox="1"/>
          <p:nvPr/>
        </p:nvSpPr>
        <p:spPr>
          <a:xfrm>
            <a:off x="7521677" y="5810865"/>
            <a:ext cx="4066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Car structure identique dans les 2 fichiers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29D80303-5588-4DA0-A74B-9C423974F59C}"/>
              </a:ext>
            </a:extLst>
          </p:cNvPr>
          <p:cNvCxnSpPr>
            <a:stCxn id="11" idx="0"/>
            <a:endCxn id="10" idx="2"/>
          </p:cNvCxnSpPr>
          <p:nvPr/>
        </p:nvCxnSpPr>
        <p:spPr>
          <a:xfrm flipH="1" flipV="1">
            <a:off x="7939549" y="3244645"/>
            <a:ext cx="1615474" cy="25662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9AF85B1-2DE0-4512-95FE-FE39E9861AF1}"/>
              </a:ext>
            </a:extLst>
          </p:cNvPr>
          <p:cNvCxnSpPr>
            <a:stCxn id="11" idx="0"/>
            <a:endCxn id="9" idx="2"/>
          </p:cNvCxnSpPr>
          <p:nvPr/>
        </p:nvCxnSpPr>
        <p:spPr>
          <a:xfrm flipH="1" flipV="1">
            <a:off x="8298426" y="2556387"/>
            <a:ext cx="1256597" cy="32544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2950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F7F987-14D2-4BD3-82CF-833C854E1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Ventes combinées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8D6F3A8-B88B-4635-82F5-1CBF09E4B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0384" y="1825625"/>
            <a:ext cx="8111232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191FC2-F584-44CC-B8C1-88E67433AEC7}"/>
              </a:ext>
            </a:extLst>
          </p:cNvPr>
          <p:cNvSpPr/>
          <p:nvPr/>
        </p:nvSpPr>
        <p:spPr>
          <a:xfrm>
            <a:off x="1955800" y="2717800"/>
            <a:ext cx="1117600" cy="812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5EA965-5007-47A6-9312-9F95CC9B6013}"/>
              </a:ext>
            </a:extLst>
          </p:cNvPr>
          <p:cNvSpPr/>
          <p:nvPr/>
        </p:nvSpPr>
        <p:spPr>
          <a:xfrm>
            <a:off x="1955800" y="3725333"/>
            <a:ext cx="1117600" cy="2455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DC55F7-D9D8-42FF-83F3-7CF70FB3ABFA}"/>
              </a:ext>
            </a:extLst>
          </p:cNvPr>
          <p:cNvSpPr/>
          <p:nvPr/>
        </p:nvSpPr>
        <p:spPr>
          <a:xfrm>
            <a:off x="8779933" y="3285067"/>
            <a:ext cx="1371683" cy="990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9493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26A0AFA-3C22-4379-B8B1-BFA09EBB7D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/>
              <a:t>Le modèle de données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042D6F8A-C170-4C3B-91A9-59E81B5BDB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2705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8911DB-4C72-4972-A5A2-466A22A3D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Data Gateway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B2BC659-77E5-4ABA-9792-79F8F254BF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6362" y="1900887"/>
            <a:ext cx="8059275" cy="2067213"/>
          </a:xfrm>
        </p:spPr>
      </p:pic>
      <p:sp>
        <p:nvSpPr>
          <p:cNvPr id="6" name="ZoneTexte 5">
            <a:hlinkClick r:id="rId3"/>
            <a:extLst>
              <a:ext uri="{FF2B5EF4-FFF2-40B4-BE49-F238E27FC236}">
                <a16:creationId xmlns:a16="http://schemas.microsoft.com/office/drawing/2014/main" id="{3132C3EA-55C5-4261-954F-C585321C2C2D}"/>
              </a:ext>
            </a:extLst>
          </p:cNvPr>
          <p:cNvSpPr txBox="1"/>
          <p:nvPr/>
        </p:nvSpPr>
        <p:spPr>
          <a:xfrm>
            <a:off x="5200650" y="4924425"/>
            <a:ext cx="4505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hlinkClick r:id="rId3"/>
              </a:rPr>
              <a:t>https://powerbi.microsoft.com/fr-fr/gateway/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52664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602FD091-9EF0-4ECA-ADBA-23ADAA341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77" y="1603375"/>
            <a:ext cx="5385786" cy="288925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4D6C8E8-A934-4F0D-B5E1-845E1E628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Tracer et vérifier les relations entre table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0AAB692-832F-4DE3-927C-A828952D36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185" t="24419" r="47146" b="32552"/>
          <a:stretch/>
        </p:blipFill>
        <p:spPr>
          <a:xfrm>
            <a:off x="6278879" y="3108959"/>
            <a:ext cx="5683009" cy="275190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C045A3-8078-4DEB-95D9-861DE59700D0}"/>
              </a:ext>
            </a:extLst>
          </p:cNvPr>
          <p:cNvSpPr/>
          <p:nvPr/>
        </p:nvSpPr>
        <p:spPr>
          <a:xfrm>
            <a:off x="383177" y="2420984"/>
            <a:ext cx="156754" cy="1741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8D7793-13A6-45F0-A8E5-EB954E4A55EC}"/>
              </a:ext>
            </a:extLst>
          </p:cNvPr>
          <p:cNvSpPr/>
          <p:nvPr/>
        </p:nvSpPr>
        <p:spPr>
          <a:xfrm>
            <a:off x="1628503" y="2420985"/>
            <a:ext cx="696687" cy="11756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45EE55-5DB2-45E9-8004-92541ACF330A}"/>
              </a:ext>
            </a:extLst>
          </p:cNvPr>
          <p:cNvSpPr/>
          <p:nvPr/>
        </p:nvSpPr>
        <p:spPr>
          <a:xfrm>
            <a:off x="6522720" y="4241074"/>
            <a:ext cx="5251269" cy="7141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666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C4CC83-9316-42B5-8BF1-5A12ACC679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/>
              <a:t>Premier pas avec les mesures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7957703-F440-4142-8F12-A5B60A5EDC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42319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C1384B96-E4F2-4548-82EC-BB4727AF4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934" y="3050745"/>
            <a:ext cx="4613068" cy="367453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AFF5F60-44A2-4F75-88AA-240EA68E7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Créer une table des mesures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B036F3B-B5B7-4959-A265-F70180AFEF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7511" y="1543703"/>
            <a:ext cx="5798689" cy="1340591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5EF4A2-61A9-46F2-BE13-BE4C25CF32F4}"/>
              </a:ext>
            </a:extLst>
          </p:cNvPr>
          <p:cNvSpPr/>
          <p:nvPr/>
        </p:nvSpPr>
        <p:spPr>
          <a:xfrm>
            <a:off x="4690533" y="2032000"/>
            <a:ext cx="550334" cy="7196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BEC03D-B3E0-4E4A-A6B7-2524DD7A7584}"/>
              </a:ext>
            </a:extLst>
          </p:cNvPr>
          <p:cNvSpPr/>
          <p:nvPr/>
        </p:nvSpPr>
        <p:spPr>
          <a:xfrm>
            <a:off x="5901267" y="6062133"/>
            <a:ext cx="1320800" cy="3471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F491AB-6A77-44B9-9F15-BD8A0B7596E2}"/>
              </a:ext>
            </a:extLst>
          </p:cNvPr>
          <p:cNvSpPr/>
          <p:nvPr/>
        </p:nvSpPr>
        <p:spPr>
          <a:xfrm>
            <a:off x="5858934" y="3050745"/>
            <a:ext cx="1142999" cy="9229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51008F-6571-4FB9-8186-391ED60392EE}"/>
              </a:ext>
            </a:extLst>
          </p:cNvPr>
          <p:cNvSpPr/>
          <p:nvPr/>
        </p:nvSpPr>
        <p:spPr>
          <a:xfrm>
            <a:off x="9101667" y="6409267"/>
            <a:ext cx="516466" cy="2201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1759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D31A2D51-798C-45F1-8B14-6060F8C559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317" y="1665429"/>
            <a:ext cx="6603012" cy="3542241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CA3919C-7B00-4E39-8FD6-FF372B54B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Créer une mesure simple, la quantité de produits vendus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DD6149-E931-40BC-A8FE-7794F57461B3}"/>
              </a:ext>
            </a:extLst>
          </p:cNvPr>
          <p:cNvSpPr/>
          <p:nvPr/>
        </p:nvSpPr>
        <p:spPr>
          <a:xfrm>
            <a:off x="5757333" y="2700867"/>
            <a:ext cx="1193800" cy="1862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73E087E-9550-40D0-BD29-3317770E0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334" y="3673858"/>
            <a:ext cx="6310466" cy="169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743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du contenu 13">
            <a:extLst>
              <a:ext uri="{FF2B5EF4-FFF2-40B4-BE49-F238E27FC236}">
                <a16:creationId xmlns:a16="http://schemas.microsoft.com/office/drawing/2014/main" id="{37AB5FB4-DEBF-4C6B-A69D-FFD7EF621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052" y="1876425"/>
            <a:ext cx="7360575" cy="3948642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11267DF-E494-450E-BBA3-ADA22DB9F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Finalisation de la table des mesures, supprimer « Colonne 1 »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6529044-E615-47EF-B8B2-8F41CB4AD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333" y="4908797"/>
            <a:ext cx="2790711" cy="9867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1396CC-B3E9-4F33-9E2B-F57F00CC6CD4}"/>
              </a:ext>
            </a:extLst>
          </p:cNvPr>
          <p:cNvSpPr/>
          <p:nvPr/>
        </p:nvSpPr>
        <p:spPr>
          <a:xfrm>
            <a:off x="6383867" y="3920066"/>
            <a:ext cx="863600" cy="1608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D37C8D-9D36-4BF4-8C7C-2D78584C8205}"/>
              </a:ext>
            </a:extLst>
          </p:cNvPr>
          <p:cNvSpPr/>
          <p:nvPr/>
        </p:nvSpPr>
        <p:spPr>
          <a:xfrm>
            <a:off x="9601200" y="5520267"/>
            <a:ext cx="372533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0156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1B5DD1-EB31-485B-812E-D8CB6776E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Création d’une mesure sur plusieurs champs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F2CE02A-251D-4E37-B99E-547C6A5E86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200" y="1813782"/>
            <a:ext cx="4008664" cy="2585179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F4C933F-F977-4413-993B-E1F96B4A9F49}"/>
              </a:ext>
            </a:extLst>
          </p:cNvPr>
          <p:cNvSpPr/>
          <p:nvPr/>
        </p:nvSpPr>
        <p:spPr>
          <a:xfrm>
            <a:off x="2844800" y="3073398"/>
            <a:ext cx="220133" cy="2455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F9707FD-40D2-45C3-8E03-08C740D60E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030"/>
          <a:stretch/>
        </p:blipFill>
        <p:spPr>
          <a:xfrm>
            <a:off x="5627123" y="2214991"/>
            <a:ext cx="2933520" cy="242801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4E05107-A688-48C9-939E-0F517FD49CBC}"/>
              </a:ext>
            </a:extLst>
          </p:cNvPr>
          <p:cNvSpPr/>
          <p:nvPr/>
        </p:nvSpPr>
        <p:spPr>
          <a:xfrm>
            <a:off x="6096000" y="2729542"/>
            <a:ext cx="2464643" cy="4995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048D96D-E6B8-4CCE-A64D-07F3F31DB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066" y="4942309"/>
            <a:ext cx="5174233" cy="155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389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BEE0EE-56CC-4F27-9EDC-EF9DA49D0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Exercice 1, afficher la carte du CA total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1130EA-A580-43FF-8960-C9CF999AB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Intégrer 1 carte (123) affichant le CA Total</a:t>
            </a:r>
          </a:p>
        </p:txBody>
      </p:sp>
    </p:spTree>
    <p:extLst>
      <p:ext uri="{BB962C8B-B14F-4D97-AF65-F5344CB8AC3E}">
        <p14:creationId xmlns:p14="http://schemas.microsoft.com/office/powerpoint/2010/main" val="10518484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D4F26A-1826-43D6-AFB2-BD17031B0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Exercice 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0A0FCB-F9BC-4398-81C0-D4CDD97D2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Importer les données des fichiers catégories.xlsx et sous-catégorie.xlsx</a:t>
            </a:r>
          </a:p>
          <a:p>
            <a:r>
              <a:rPr lang="fr-FR"/>
              <a:t>Renommer les requêtes Catégories et Sous-catégories</a:t>
            </a:r>
          </a:p>
          <a:p>
            <a:r>
              <a:rPr lang="fr-FR"/>
              <a:t>Renommer les champs Id catégorie et Id Sous-catégorie</a:t>
            </a:r>
          </a:p>
          <a:p>
            <a:r>
              <a:rPr lang="fr-FR"/>
              <a:t>Relier les tables à la table Produits</a:t>
            </a:r>
          </a:p>
          <a:p>
            <a:endParaRPr lang="fr-FR"/>
          </a:p>
          <a:p>
            <a:endParaRPr lang="fr-FR"/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26404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2C32BF-7150-4EBB-8F35-F89A08332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Exercice 2, résolution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D86190F-8E5A-41A3-A4CD-3663982B6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267" y="1444911"/>
            <a:ext cx="7874000" cy="1694521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8ABC88D-50DE-4D42-8FB9-B998C3AF6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734" y="2751290"/>
            <a:ext cx="7874000" cy="173603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22AB9B2-3D06-44D7-9E00-C1681A9B9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32" y="4099184"/>
            <a:ext cx="4744165" cy="262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71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2250D5-09E4-4AF7-8EC1-BB147DB62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Insérer un graphique à barres empilées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1DCCC1F-7B69-4130-8EB6-287CFAC15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4662" y="1825625"/>
            <a:ext cx="8702676" cy="4351338"/>
          </a:xfrm>
        </p:spPr>
      </p:pic>
    </p:spTree>
    <p:extLst>
      <p:ext uri="{BB962C8B-B14F-4D97-AF65-F5344CB8AC3E}">
        <p14:creationId xmlns:p14="http://schemas.microsoft.com/office/powerpoint/2010/main" val="2923559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EDF8FF-EDA8-4B98-8BB7-6158CA84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Utiliser une application existante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CF99314-2DEF-44B6-B100-637F1FEAC4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0686" y="1825625"/>
            <a:ext cx="7770627" cy="4351338"/>
          </a:xfrm>
        </p:spPr>
      </p:pic>
    </p:spTree>
    <p:extLst>
      <p:ext uri="{BB962C8B-B14F-4D97-AF65-F5344CB8AC3E}">
        <p14:creationId xmlns:p14="http://schemas.microsoft.com/office/powerpoint/2010/main" val="35616056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8E28B-6698-42B0-903D-26A99BB7CB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/>
              <a:t>Optimiser le modèle de données pour plus de fluidité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4E1A0E6-08C7-402A-ABA8-DC5FE0D1F7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27688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7A1BED-5165-4757-8328-5C824E0BC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Modifier une requête existante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087A5EB-C0FC-431A-97D6-1D1D8DBDA3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0384" y="1825625"/>
            <a:ext cx="8111232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962761-31CE-42B9-90C8-DE0A3E905BD6}"/>
              </a:ext>
            </a:extLst>
          </p:cNvPr>
          <p:cNvSpPr/>
          <p:nvPr/>
        </p:nvSpPr>
        <p:spPr>
          <a:xfrm>
            <a:off x="8543925" y="4400550"/>
            <a:ext cx="1019175" cy="2190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4318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7435E4-C0C0-4A10-B7F6-10D334E13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Fusionner des requêtes 1/3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D10F22A-9A98-4567-A958-AB29F0985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0384" y="1825625"/>
            <a:ext cx="8111232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45B8C2-FA4D-4078-A0BC-1696D43816F5}"/>
              </a:ext>
            </a:extLst>
          </p:cNvPr>
          <p:cNvSpPr/>
          <p:nvPr/>
        </p:nvSpPr>
        <p:spPr>
          <a:xfrm>
            <a:off x="8297333" y="2032000"/>
            <a:ext cx="931334" cy="2116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90F92E-C9DA-477F-9966-2857F60EE96B}"/>
              </a:ext>
            </a:extLst>
          </p:cNvPr>
          <p:cNvSpPr/>
          <p:nvPr/>
        </p:nvSpPr>
        <p:spPr>
          <a:xfrm>
            <a:off x="2269067" y="1897063"/>
            <a:ext cx="397933" cy="2116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133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1023E2D5-78EA-4CA6-ABE2-1D8A34DFA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858" y="1613958"/>
            <a:ext cx="4848949" cy="4351338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7435E4-C0C0-4A10-B7F6-10D334E13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Fusionner des requêtes 2/3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45B8C2-FA4D-4078-A0BC-1696D43816F5}"/>
              </a:ext>
            </a:extLst>
          </p:cNvPr>
          <p:cNvSpPr/>
          <p:nvPr/>
        </p:nvSpPr>
        <p:spPr>
          <a:xfrm>
            <a:off x="1642533" y="2506132"/>
            <a:ext cx="1270000" cy="2116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90F92E-C9DA-477F-9966-2857F60EE96B}"/>
              </a:ext>
            </a:extLst>
          </p:cNvPr>
          <p:cNvSpPr/>
          <p:nvPr/>
        </p:nvSpPr>
        <p:spPr>
          <a:xfrm>
            <a:off x="639233" y="3722158"/>
            <a:ext cx="918634" cy="2825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D5DD236-86F2-45E9-AECE-C9B60D2E2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507342"/>
            <a:ext cx="5892800" cy="148121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330D299-22A4-4E3D-80D0-EFE9DFA1A4D4}"/>
              </a:ext>
            </a:extLst>
          </p:cNvPr>
          <p:cNvSpPr/>
          <p:nvPr/>
        </p:nvSpPr>
        <p:spPr>
          <a:xfrm>
            <a:off x="11353800" y="2260600"/>
            <a:ext cx="186267" cy="2455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4BE59E5-9AC9-401E-9AEE-89E4E0182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267" y="3789627"/>
            <a:ext cx="2659543" cy="21719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381DFE5-6751-4754-AB3D-EC2C002F5ED5}"/>
              </a:ext>
            </a:extLst>
          </p:cNvPr>
          <p:cNvSpPr/>
          <p:nvPr/>
        </p:nvSpPr>
        <p:spPr>
          <a:xfrm>
            <a:off x="702733" y="3530600"/>
            <a:ext cx="1676400" cy="2590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997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BB6C4E-3034-4232-AC56-EB0A44191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Fusionner des requêtes 3/3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0DA9413-4709-43DC-B3E7-496317BA6C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00334" y="3166909"/>
            <a:ext cx="4000362" cy="1563593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2CA3227-057D-4EA1-8BB0-F6F613CE1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267" y="1690688"/>
            <a:ext cx="2316580" cy="40683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4145742-FA9F-457B-ABCB-99476B09A6A9}"/>
              </a:ext>
            </a:extLst>
          </p:cNvPr>
          <p:cNvSpPr/>
          <p:nvPr/>
        </p:nvSpPr>
        <p:spPr>
          <a:xfrm>
            <a:off x="2540000" y="4038600"/>
            <a:ext cx="347133" cy="2370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654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0C3E32-1DB4-467A-9DE6-9B117C00C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Explorons le menu contextuel des requêtes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D2E4551-A933-4832-AACC-11397066E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922" y="1979838"/>
            <a:ext cx="3219899" cy="418205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7CFFA2-FBED-4BDD-BC16-27807F7BF850}"/>
              </a:ext>
            </a:extLst>
          </p:cNvPr>
          <p:cNvSpPr/>
          <p:nvPr/>
        </p:nvSpPr>
        <p:spPr>
          <a:xfrm>
            <a:off x="665922" y="1958009"/>
            <a:ext cx="1172817" cy="3677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C8426D4-F805-4127-AF1E-F3A1E1EDAC71}"/>
              </a:ext>
            </a:extLst>
          </p:cNvPr>
          <p:cNvSpPr txBox="1"/>
          <p:nvPr/>
        </p:nvSpPr>
        <p:spPr>
          <a:xfrm>
            <a:off x="4929809" y="1848678"/>
            <a:ext cx="5681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= dupliquer mais possibilité de coller dans d’autres rapport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F30E7F7-3226-4CE7-8E52-F6AABA75EC7B}"/>
              </a:ext>
            </a:extLst>
          </p:cNvPr>
          <p:cNvCxnSpPr>
            <a:stCxn id="7" idx="1"/>
            <a:endCxn id="6" idx="3"/>
          </p:cNvCxnSpPr>
          <p:nvPr/>
        </p:nvCxnSpPr>
        <p:spPr>
          <a:xfrm flipH="1">
            <a:off x="1838739" y="2033344"/>
            <a:ext cx="3091070" cy="1085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417E8B2-EA22-4C9A-8504-EEE5C5BC06F6}"/>
              </a:ext>
            </a:extLst>
          </p:cNvPr>
          <p:cNvSpPr/>
          <p:nvPr/>
        </p:nvSpPr>
        <p:spPr>
          <a:xfrm>
            <a:off x="546652" y="3916017"/>
            <a:ext cx="1292087" cy="3677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32527EB-111F-4FC8-B3CC-52D2696AD079}"/>
              </a:ext>
            </a:extLst>
          </p:cNvPr>
          <p:cNvSpPr txBox="1"/>
          <p:nvPr/>
        </p:nvSpPr>
        <p:spPr>
          <a:xfrm>
            <a:off x="4701209" y="3916016"/>
            <a:ext cx="66525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A exploiter lorsqu’une table contient plusieurs entités, les traitements de base sont faits sur la table de base et nous différencions dans un second temps, ex :</a:t>
            </a:r>
          </a:p>
          <a:p>
            <a:r>
              <a:rPr lang="fr-FR"/>
              <a:t>1 table des personnes (contient, nos collaborateurs, nos contacts clients, nos contacts partenaires, …)</a:t>
            </a:r>
          </a:p>
          <a:p>
            <a:r>
              <a:rPr lang="fr-FR"/>
              <a:t>	Dans cette table, fusion de colonnes (ex: nom et </a:t>
            </a:r>
            <a:r>
              <a:rPr lang="fr-FR" err="1"/>
              <a:t>prenom</a:t>
            </a:r>
            <a:r>
              <a:rPr lang="fr-FR"/>
              <a:t>)</a:t>
            </a:r>
          </a:p>
          <a:p>
            <a:r>
              <a:rPr lang="fr-FR"/>
              <a:t>On référence dans 2 requêtes :</a:t>
            </a:r>
          </a:p>
          <a:p>
            <a:r>
              <a:rPr lang="fr-FR"/>
              <a:t>	- Contact clients (lignes filtrées)</a:t>
            </a:r>
          </a:p>
          <a:p>
            <a:r>
              <a:rPr lang="fr-FR"/>
              <a:t>	- Commerciaux (lignes filtrées également)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71234492-015D-45EB-BC2D-A9A614FA8C92}"/>
              </a:ext>
            </a:extLst>
          </p:cNvPr>
          <p:cNvCxnSpPr>
            <a:stCxn id="12" idx="1"/>
            <a:endCxn id="11" idx="3"/>
          </p:cNvCxnSpPr>
          <p:nvPr/>
        </p:nvCxnSpPr>
        <p:spPr>
          <a:xfrm flipH="1" flipV="1">
            <a:off x="1838739" y="4099891"/>
            <a:ext cx="2862470" cy="11087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7643547-5E35-4890-8B93-C21ABA0629C7}"/>
              </a:ext>
            </a:extLst>
          </p:cNvPr>
          <p:cNvSpPr/>
          <p:nvPr/>
        </p:nvSpPr>
        <p:spPr>
          <a:xfrm>
            <a:off x="838200" y="3581310"/>
            <a:ext cx="1292087" cy="3677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157B60C-0D33-44A3-B7C0-2BD4DFB2D250}"/>
              </a:ext>
            </a:extLst>
          </p:cNvPr>
          <p:cNvSpPr txBox="1"/>
          <p:nvPr/>
        </p:nvSpPr>
        <p:spPr>
          <a:xfrm>
            <a:off x="4929809" y="2668412"/>
            <a:ext cx="5788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A exploiter par exemple lors de tests de transformation, pour revenir si besoin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C2AB037-9B62-4BC2-BC9F-A87FFEC8FBFD}"/>
              </a:ext>
            </a:extLst>
          </p:cNvPr>
          <p:cNvCxnSpPr>
            <a:stCxn id="16" idx="1"/>
            <a:endCxn id="15" idx="3"/>
          </p:cNvCxnSpPr>
          <p:nvPr/>
        </p:nvCxnSpPr>
        <p:spPr>
          <a:xfrm flipH="1">
            <a:off x="2130287" y="2991578"/>
            <a:ext cx="2799522" cy="7736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0196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E669F1-AB2C-4572-B9C4-F3D9D23C7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4227"/>
          </a:xfrm>
        </p:spPr>
        <p:txBody>
          <a:bodyPr/>
          <a:lstStyle/>
          <a:p>
            <a:r>
              <a:rPr lang="fr-FR"/>
              <a:t>Insertion des stocks 1/3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2A933E9-1A55-4A66-9929-DB07A16A5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956" y="1461559"/>
            <a:ext cx="1994087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2EECF3-2E6F-48EB-9BA1-1894CEE77030}"/>
              </a:ext>
            </a:extLst>
          </p:cNvPr>
          <p:cNvSpPr/>
          <p:nvPr/>
        </p:nvSpPr>
        <p:spPr>
          <a:xfrm>
            <a:off x="711200" y="1487055"/>
            <a:ext cx="581891" cy="7573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997298-0C49-4541-A043-77D5A04AA049}"/>
              </a:ext>
            </a:extLst>
          </p:cNvPr>
          <p:cNvSpPr/>
          <p:nvPr/>
        </p:nvSpPr>
        <p:spPr>
          <a:xfrm>
            <a:off x="653956" y="4004733"/>
            <a:ext cx="1994087" cy="3132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9" name="Connecteur : en arc 8">
            <a:extLst>
              <a:ext uri="{FF2B5EF4-FFF2-40B4-BE49-F238E27FC236}">
                <a16:creationId xmlns:a16="http://schemas.microsoft.com/office/drawing/2014/main" id="{6B034CD1-2025-4636-9C98-EB6A093674A2}"/>
              </a:ext>
            </a:extLst>
          </p:cNvPr>
          <p:cNvCxnSpPr>
            <a:stCxn id="6" idx="1"/>
            <a:endCxn id="7" idx="1"/>
          </p:cNvCxnSpPr>
          <p:nvPr/>
        </p:nvCxnSpPr>
        <p:spPr>
          <a:xfrm rot="10800000" flipV="1">
            <a:off x="653956" y="1865745"/>
            <a:ext cx="57244" cy="2295621"/>
          </a:xfrm>
          <a:prstGeom prst="curvedConnector3">
            <a:avLst>
              <a:gd name="adj1" fmla="val 499343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40F61CAB-3A58-4F92-9CAA-C140D7CD4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334" y="1461559"/>
            <a:ext cx="3660582" cy="23176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F5D55A2-9142-41A6-A4FD-C1C86229E2DF}"/>
              </a:ext>
            </a:extLst>
          </p:cNvPr>
          <p:cNvSpPr/>
          <p:nvPr/>
        </p:nvSpPr>
        <p:spPr>
          <a:xfrm>
            <a:off x="4258733" y="2311401"/>
            <a:ext cx="592667" cy="152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6" name="Connecteur : en arc 15">
            <a:extLst>
              <a:ext uri="{FF2B5EF4-FFF2-40B4-BE49-F238E27FC236}">
                <a16:creationId xmlns:a16="http://schemas.microsoft.com/office/drawing/2014/main" id="{AE2272FD-BFDA-4731-93B5-3DB1A054670F}"/>
              </a:ext>
            </a:extLst>
          </p:cNvPr>
          <p:cNvCxnSpPr>
            <a:stCxn id="7" idx="3"/>
            <a:endCxn id="14" idx="1"/>
          </p:cNvCxnSpPr>
          <p:nvPr/>
        </p:nvCxnSpPr>
        <p:spPr>
          <a:xfrm flipV="1">
            <a:off x="2648043" y="2387601"/>
            <a:ext cx="1610690" cy="1773766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2A72E4C-E5B7-4B8E-A519-7E091A8C9D6F}"/>
              </a:ext>
            </a:extLst>
          </p:cNvPr>
          <p:cNvSpPr/>
          <p:nvPr/>
        </p:nvSpPr>
        <p:spPr>
          <a:xfrm>
            <a:off x="6096000" y="3560235"/>
            <a:ext cx="491067" cy="1142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9" name="Connecteur : en arc 18">
            <a:extLst>
              <a:ext uri="{FF2B5EF4-FFF2-40B4-BE49-F238E27FC236}">
                <a16:creationId xmlns:a16="http://schemas.microsoft.com/office/drawing/2014/main" id="{5214BAF3-08F5-4DBA-87F1-9B559F33BC14}"/>
              </a:ext>
            </a:extLst>
          </p:cNvPr>
          <p:cNvCxnSpPr>
            <a:stCxn id="14" idx="3"/>
            <a:endCxn id="17" idx="0"/>
          </p:cNvCxnSpPr>
          <p:nvPr/>
        </p:nvCxnSpPr>
        <p:spPr>
          <a:xfrm>
            <a:off x="4851400" y="2387601"/>
            <a:ext cx="1490134" cy="1172634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>
            <a:extLst>
              <a:ext uri="{FF2B5EF4-FFF2-40B4-BE49-F238E27FC236}">
                <a16:creationId xmlns:a16="http://schemas.microsoft.com/office/drawing/2014/main" id="{E0421DB6-25AB-41D9-99AE-3E030DDFE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6244" y="3274484"/>
            <a:ext cx="4007556" cy="300566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0D5D6B1-7A07-41B0-B23E-8FDA128266F3}"/>
              </a:ext>
            </a:extLst>
          </p:cNvPr>
          <p:cNvSpPr/>
          <p:nvPr/>
        </p:nvSpPr>
        <p:spPr>
          <a:xfrm>
            <a:off x="10219427" y="5966884"/>
            <a:ext cx="685640" cy="2476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25" name="Connecteur : en arc 24">
            <a:extLst>
              <a:ext uri="{FF2B5EF4-FFF2-40B4-BE49-F238E27FC236}">
                <a16:creationId xmlns:a16="http://schemas.microsoft.com/office/drawing/2014/main" id="{95A6A3F7-34B4-458B-8997-5775B6627E7C}"/>
              </a:ext>
            </a:extLst>
          </p:cNvPr>
          <p:cNvCxnSpPr>
            <a:stCxn id="17" idx="3"/>
            <a:endCxn id="23" idx="0"/>
          </p:cNvCxnSpPr>
          <p:nvPr/>
        </p:nvCxnSpPr>
        <p:spPr>
          <a:xfrm>
            <a:off x="6587067" y="3617384"/>
            <a:ext cx="3975180" cy="2349500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8407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43">
            <a:extLst>
              <a:ext uri="{FF2B5EF4-FFF2-40B4-BE49-F238E27FC236}">
                <a16:creationId xmlns:a16="http://schemas.microsoft.com/office/drawing/2014/main" id="{AD183AFE-90B3-42B1-B0CA-2144FDE57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067" y="3842265"/>
            <a:ext cx="8432800" cy="262840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BE669F1-AB2C-4572-B9C4-F3D9D23C7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4227"/>
          </a:xfrm>
        </p:spPr>
        <p:txBody>
          <a:bodyPr/>
          <a:lstStyle/>
          <a:p>
            <a:r>
              <a:rPr lang="fr-FR"/>
              <a:t>Insertion des stocks 2/3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29988775-0FEA-4ED8-A11C-797823A9E4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2530" y="1004547"/>
            <a:ext cx="7728537" cy="2155963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FE4983-6662-46EF-A752-BC5C7EF2925B}"/>
              </a:ext>
            </a:extLst>
          </p:cNvPr>
          <p:cNvSpPr/>
          <p:nvPr/>
        </p:nvSpPr>
        <p:spPr>
          <a:xfrm>
            <a:off x="6553200" y="1447800"/>
            <a:ext cx="1557867" cy="203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A6A145-6415-43B4-A526-667DC17AEF17}"/>
              </a:ext>
            </a:extLst>
          </p:cNvPr>
          <p:cNvSpPr/>
          <p:nvPr/>
        </p:nvSpPr>
        <p:spPr>
          <a:xfrm>
            <a:off x="3958930" y="5062655"/>
            <a:ext cx="2492669" cy="2891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F58A35-BFF9-4397-B2AD-162BEF263F02}"/>
              </a:ext>
            </a:extLst>
          </p:cNvPr>
          <p:cNvSpPr/>
          <p:nvPr/>
        </p:nvSpPr>
        <p:spPr>
          <a:xfrm>
            <a:off x="2603500" y="3987232"/>
            <a:ext cx="567267" cy="2201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215CAD-745E-47CF-8FDC-F4CBE300413E}"/>
              </a:ext>
            </a:extLst>
          </p:cNvPr>
          <p:cNvSpPr/>
          <p:nvPr/>
        </p:nvSpPr>
        <p:spPr>
          <a:xfrm>
            <a:off x="7076399" y="4150069"/>
            <a:ext cx="188001" cy="1979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27" name="Connecteur : en arc 26">
            <a:extLst>
              <a:ext uri="{FF2B5EF4-FFF2-40B4-BE49-F238E27FC236}">
                <a16:creationId xmlns:a16="http://schemas.microsoft.com/office/drawing/2014/main" id="{9FD43280-4AA7-4EB5-9DED-1039F18E092D}"/>
              </a:ext>
            </a:extLst>
          </p:cNvPr>
          <p:cNvCxnSpPr>
            <a:cxnSpLocks/>
            <a:stCxn id="18" idx="1"/>
            <a:endCxn id="20" idx="2"/>
          </p:cNvCxnSpPr>
          <p:nvPr/>
        </p:nvCxnSpPr>
        <p:spPr>
          <a:xfrm rot="10800000">
            <a:off x="2887134" y="4207365"/>
            <a:ext cx="1071796" cy="999850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 : en arc 28">
            <a:extLst>
              <a:ext uri="{FF2B5EF4-FFF2-40B4-BE49-F238E27FC236}">
                <a16:creationId xmlns:a16="http://schemas.microsoft.com/office/drawing/2014/main" id="{02C765ED-158E-4720-856B-65BF187957C2}"/>
              </a:ext>
            </a:extLst>
          </p:cNvPr>
          <p:cNvCxnSpPr>
            <a:cxnSpLocks/>
            <a:stCxn id="20" idx="0"/>
            <a:endCxn id="24" idx="0"/>
          </p:cNvCxnSpPr>
          <p:nvPr/>
        </p:nvCxnSpPr>
        <p:spPr>
          <a:xfrm rot="16200000" flipH="1">
            <a:off x="4947348" y="1927017"/>
            <a:ext cx="162837" cy="4283266"/>
          </a:xfrm>
          <a:prstGeom prst="curvedConnector3">
            <a:avLst>
              <a:gd name="adj1" fmla="val -140386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94A090C9-F565-45D3-89FE-1025F41D9B46}"/>
              </a:ext>
            </a:extLst>
          </p:cNvPr>
          <p:cNvSpPr/>
          <p:nvPr/>
        </p:nvSpPr>
        <p:spPr>
          <a:xfrm>
            <a:off x="6172200" y="4461802"/>
            <a:ext cx="2184400" cy="2891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42" name="Connecteur : en arc 41">
            <a:extLst>
              <a:ext uri="{FF2B5EF4-FFF2-40B4-BE49-F238E27FC236}">
                <a16:creationId xmlns:a16="http://schemas.microsoft.com/office/drawing/2014/main" id="{032C2763-A4A0-404E-A9EF-B1A96CF030DB}"/>
              </a:ext>
            </a:extLst>
          </p:cNvPr>
          <p:cNvCxnSpPr>
            <a:cxnSpLocks/>
            <a:stCxn id="24" idx="3"/>
            <a:endCxn id="40" idx="3"/>
          </p:cNvCxnSpPr>
          <p:nvPr/>
        </p:nvCxnSpPr>
        <p:spPr>
          <a:xfrm>
            <a:off x="7264400" y="4249036"/>
            <a:ext cx="1092200" cy="357326"/>
          </a:xfrm>
          <a:prstGeom prst="curvedConnector3">
            <a:avLst>
              <a:gd name="adj1" fmla="val 12093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4647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>
            <a:extLst>
              <a:ext uri="{FF2B5EF4-FFF2-40B4-BE49-F238E27FC236}">
                <a16:creationId xmlns:a16="http://schemas.microsoft.com/office/drawing/2014/main" id="{A1608C1F-2271-4214-924E-4DCB6009F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564" y="2877103"/>
            <a:ext cx="6577528" cy="299643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BE669F1-AB2C-4572-B9C4-F3D9D23C7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4227"/>
          </a:xfrm>
        </p:spPr>
        <p:txBody>
          <a:bodyPr/>
          <a:lstStyle/>
          <a:p>
            <a:r>
              <a:rPr lang="fr-FR"/>
              <a:t>Insertion des stocks 2/3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248B77B4-CFAA-4D8B-B035-CE803A0CE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7415" y="1284479"/>
            <a:ext cx="6658904" cy="1047896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CE41C28-4536-455A-A75E-22736F48E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1673" y="1035480"/>
            <a:ext cx="3602182" cy="225542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BF25E0D-80D4-4D1B-AF8E-DC3550EC0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7296" y="3567101"/>
            <a:ext cx="2346233" cy="264897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654ED84-1046-4F17-9832-85A46697071A}"/>
              </a:ext>
            </a:extLst>
          </p:cNvPr>
          <p:cNvSpPr/>
          <p:nvPr/>
        </p:nvSpPr>
        <p:spPr>
          <a:xfrm>
            <a:off x="1468582" y="3094182"/>
            <a:ext cx="655782" cy="6280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E57814-BCB4-422F-86AE-EC26E71CF5FE}"/>
              </a:ext>
            </a:extLst>
          </p:cNvPr>
          <p:cNvSpPr/>
          <p:nvPr/>
        </p:nvSpPr>
        <p:spPr>
          <a:xfrm>
            <a:off x="7950200" y="1575614"/>
            <a:ext cx="1320800" cy="5071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34721EA-9BD6-4C2D-B237-CDD190400EA3}"/>
              </a:ext>
            </a:extLst>
          </p:cNvPr>
          <p:cNvSpPr/>
          <p:nvPr/>
        </p:nvSpPr>
        <p:spPr>
          <a:xfrm>
            <a:off x="10549467" y="2937933"/>
            <a:ext cx="381000" cy="279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12E53AE-BF91-4212-8B0D-1C002F545592}"/>
              </a:ext>
            </a:extLst>
          </p:cNvPr>
          <p:cNvSpPr/>
          <p:nvPr/>
        </p:nvSpPr>
        <p:spPr>
          <a:xfrm>
            <a:off x="8417296" y="3567102"/>
            <a:ext cx="294904" cy="3021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30" name="Connecteur : en arc 29">
            <a:extLst>
              <a:ext uri="{FF2B5EF4-FFF2-40B4-BE49-F238E27FC236}">
                <a16:creationId xmlns:a16="http://schemas.microsoft.com/office/drawing/2014/main" id="{687A0954-0663-4B66-9A51-2492C11A0AA2}"/>
              </a:ext>
            </a:extLst>
          </p:cNvPr>
          <p:cNvCxnSpPr>
            <a:stCxn id="17" idx="3"/>
            <a:endCxn id="19" idx="1"/>
          </p:cNvCxnSpPr>
          <p:nvPr/>
        </p:nvCxnSpPr>
        <p:spPr>
          <a:xfrm flipV="1">
            <a:off x="2124364" y="1829207"/>
            <a:ext cx="5825836" cy="1579012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 : en arc 34">
            <a:extLst>
              <a:ext uri="{FF2B5EF4-FFF2-40B4-BE49-F238E27FC236}">
                <a16:creationId xmlns:a16="http://schemas.microsoft.com/office/drawing/2014/main" id="{4D87D45D-9F08-40E8-89DA-A0FB2C69CE99}"/>
              </a:ext>
            </a:extLst>
          </p:cNvPr>
          <p:cNvCxnSpPr>
            <a:stCxn id="19" idx="3"/>
            <a:endCxn id="22" idx="0"/>
          </p:cNvCxnSpPr>
          <p:nvPr/>
        </p:nvCxnSpPr>
        <p:spPr>
          <a:xfrm>
            <a:off x="9271000" y="1829207"/>
            <a:ext cx="1468967" cy="1108726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 : en arc 36">
            <a:extLst>
              <a:ext uri="{FF2B5EF4-FFF2-40B4-BE49-F238E27FC236}">
                <a16:creationId xmlns:a16="http://schemas.microsoft.com/office/drawing/2014/main" id="{81875B6C-2663-4D95-A1A1-A9D4119659AB}"/>
              </a:ext>
            </a:extLst>
          </p:cNvPr>
          <p:cNvCxnSpPr>
            <a:stCxn id="22" idx="2"/>
          </p:cNvCxnSpPr>
          <p:nvPr/>
        </p:nvCxnSpPr>
        <p:spPr>
          <a:xfrm rot="5400000">
            <a:off x="9490300" y="2472588"/>
            <a:ext cx="504922" cy="1994413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3612201B-F403-4377-A37B-6A001DD412D1}"/>
              </a:ext>
            </a:extLst>
          </p:cNvPr>
          <p:cNvSpPr/>
          <p:nvPr/>
        </p:nvSpPr>
        <p:spPr>
          <a:xfrm>
            <a:off x="2783610" y="1815907"/>
            <a:ext cx="2025457" cy="2888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44" name="Connecteur : en arc 43">
            <a:extLst>
              <a:ext uri="{FF2B5EF4-FFF2-40B4-BE49-F238E27FC236}">
                <a16:creationId xmlns:a16="http://schemas.microsoft.com/office/drawing/2014/main" id="{4653DBB7-23BF-4651-ADE5-9998DD8082F1}"/>
              </a:ext>
            </a:extLst>
          </p:cNvPr>
          <p:cNvCxnSpPr>
            <a:cxnSpLocks/>
            <a:stCxn id="41" idx="1"/>
            <a:endCxn id="47" idx="0"/>
          </p:cNvCxnSpPr>
          <p:nvPr/>
        </p:nvCxnSpPr>
        <p:spPr>
          <a:xfrm rot="10800000" flipV="1">
            <a:off x="2728694" y="1960333"/>
            <a:ext cx="54917" cy="977599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B8E0EFB6-E7FA-441B-8650-02ACD730ECB6}"/>
              </a:ext>
            </a:extLst>
          </p:cNvPr>
          <p:cNvSpPr/>
          <p:nvPr/>
        </p:nvSpPr>
        <p:spPr>
          <a:xfrm>
            <a:off x="2270222" y="2937933"/>
            <a:ext cx="916942" cy="279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50" name="Connecteur : en arc 49">
            <a:extLst>
              <a:ext uri="{FF2B5EF4-FFF2-40B4-BE49-F238E27FC236}">
                <a16:creationId xmlns:a16="http://schemas.microsoft.com/office/drawing/2014/main" id="{41307B90-550A-44A3-8483-B9FF47EDB07A}"/>
              </a:ext>
            </a:extLst>
          </p:cNvPr>
          <p:cNvCxnSpPr>
            <a:stCxn id="47" idx="0"/>
            <a:endCxn id="17" idx="0"/>
          </p:cNvCxnSpPr>
          <p:nvPr/>
        </p:nvCxnSpPr>
        <p:spPr>
          <a:xfrm rot="16200000" flipH="1" flipV="1">
            <a:off x="2184458" y="2549947"/>
            <a:ext cx="156249" cy="932220"/>
          </a:xfrm>
          <a:prstGeom prst="curvedConnector3">
            <a:avLst>
              <a:gd name="adj1" fmla="val -146305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4083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A5726C-4F94-4B0E-9045-40487F6D3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Exercice n°3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D78A2C-8933-4D91-B983-2D598B74E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Optimiser le modèle de données en combinant les tables Produits et Catégories</a:t>
            </a:r>
          </a:p>
          <a:p>
            <a:r>
              <a:rPr lang="fr-FR"/>
              <a:t>Renommer le champ « Nom » (issu de catégorie) en « Catégorie »</a:t>
            </a:r>
          </a:p>
          <a:p>
            <a:r>
              <a:rPr lang="fr-FR"/>
              <a:t>Désactiver le chargement de la table Catégories</a:t>
            </a:r>
          </a:p>
          <a:p>
            <a:r>
              <a:rPr lang="fr-FR"/>
              <a:t>Charger les transformations</a:t>
            </a:r>
          </a:p>
          <a:p>
            <a:r>
              <a:rPr lang="fr-FR"/>
              <a:t>Corriger le tableau de bord</a:t>
            </a:r>
          </a:p>
        </p:txBody>
      </p:sp>
    </p:spTree>
    <p:extLst>
      <p:ext uri="{BB962C8B-B14F-4D97-AF65-F5344CB8AC3E}">
        <p14:creationId xmlns:p14="http://schemas.microsoft.com/office/powerpoint/2010/main" val="1010895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EDF8FF-EDA8-4B98-8BB7-6158CA84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Présentation de l’interface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C3BE226A-14D9-476A-8321-09D1D7918C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4970" y="1825625"/>
            <a:ext cx="8802060" cy="4351338"/>
          </a:xfrm>
        </p:spPr>
      </p:pic>
    </p:spTree>
    <p:extLst>
      <p:ext uri="{BB962C8B-B14F-4D97-AF65-F5344CB8AC3E}">
        <p14:creationId xmlns:p14="http://schemas.microsoft.com/office/powerpoint/2010/main" val="39055630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A7A4A4-D5FE-4FA3-87C6-F6A661BC7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Exercice n°3, corrigé 1/2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107C781-27BA-47D5-998F-0B2D92C5B6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791" y="1588558"/>
            <a:ext cx="4848949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C74EA3-A98E-4005-8091-26B6AEA565E0}"/>
              </a:ext>
            </a:extLst>
          </p:cNvPr>
          <p:cNvSpPr/>
          <p:nvPr/>
        </p:nvSpPr>
        <p:spPr>
          <a:xfrm>
            <a:off x="4555067" y="2421467"/>
            <a:ext cx="728133" cy="2709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E12826-75B7-4BF1-964D-A930A91883EA}"/>
              </a:ext>
            </a:extLst>
          </p:cNvPr>
          <p:cNvSpPr/>
          <p:nvPr/>
        </p:nvSpPr>
        <p:spPr>
          <a:xfrm>
            <a:off x="711200" y="3423179"/>
            <a:ext cx="1693333" cy="3106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413266-AE39-4F0B-B7D4-DE5D76251909}"/>
              </a:ext>
            </a:extLst>
          </p:cNvPr>
          <p:cNvSpPr/>
          <p:nvPr/>
        </p:nvSpPr>
        <p:spPr>
          <a:xfrm>
            <a:off x="711200" y="3733800"/>
            <a:ext cx="702733" cy="1947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3CE30F3-BBEF-4E04-95EC-0EAE525DC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667" y="1852278"/>
            <a:ext cx="3278103" cy="280438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CFB8A35-EA32-4824-A741-6398F21CE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533" y="5125166"/>
            <a:ext cx="5977467" cy="56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582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300AF3-9FD2-46BA-AD00-3BD088F77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Exercice n°3, corrigé 1/2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BF27D81-D3CC-4EBD-BF8B-DBE9B6E0A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384" y="1834091"/>
            <a:ext cx="3008832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A95393-4116-4CFD-8226-4F13E2993266}"/>
              </a:ext>
            </a:extLst>
          </p:cNvPr>
          <p:cNvSpPr/>
          <p:nvPr/>
        </p:nvSpPr>
        <p:spPr>
          <a:xfrm>
            <a:off x="1066800" y="3903133"/>
            <a:ext cx="440267" cy="2709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E0BE020-743B-4E63-BE27-7ADB37577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067" y="1690688"/>
            <a:ext cx="4174066" cy="209932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A517B4B-E98A-4BD2-B8E6-40BEE0722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265" y="4356832"/>
            <a:ext cx="4555067" cy="18285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C28468E-2766-4653-972C-392134BBEBF3}"/>
              </a:ext>
            </a:extLst>
          </p:cNvPr>
          <p:cNvSpPr/>
          <p:nvPr/>
        </p:nvSpPr>
        <p:spPr>
          <a:xfrm>
            <a:off x="10253133" y="5317066"/>
            <a:ext cx="711199" cy="1693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67D7F8-D0C5-48FB-8F8E-75E155D5D24A}"/>
              </a:ext>
            </a:extLst>
          </p:cNvPr>
          <p:cNvSpPr/>
          <p:nvPr/>
        </p:nvSpPr>
        <p:spPr>
          <a:xfrm>
            <a:off x="10270067" y="5528733"/>
            <a:ext cx="922866" cy="2116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1300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C80C1F-26BB-4915-8B18-1491BB1077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/>
              <a:t>Manipulation de données avec Power Query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B059ABE-AC8F-4852-8053-1D8A2C3951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97837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2C91BB-DF4D-4FB5-AA67-3D66A1511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Fusionner des colonnes par l’exemple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C27CF9-0F18-4D76-803B-DE7F5020C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Importer les données du fichier Clients.xlsx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85D9C9C-03F6-4135-ADDE-B9C5D76C4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703879"/>
            <a:ext cx="6012024" cy="31852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8BA4DE-8066-417E-AE01-B22791049E1F}"/>
              </a:ext>
            </a:extLst>
          </p:cNvPr>
          <p:cNvSpPr/>
          <p:nvPr/>
        </p:nvSpPr>
        <p:spPr>
          <a:xfrm>
            <a:off x="2760133" y="3962400"/>
            <a:ext cx="2446867" cy="2709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DD71D7-02BD-4772-AA9B-A2C8DA6C6CF6}"/>
              </a:ext>
            </a:extLst>
          </p:cNvPr>
          <p:cNvSpPr/>
          <p:nvPr/>
        </p:nvSpPr>
        <p:spPr>
          <a:xfrm>
            <a:off x="1608667" y="2777066"/>
            <a:ext cx="1066800" cy="3640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3E3BE9-147C-4352-99E0-3BA592C3736C}"/>
              </a:ext>
            </a:extLst>
          </p:cNvPr>
          <p:cNvSpPr/>
          <p:nvPr/>
        </p:nvSpPr>
        <p:spPr>
          <a:xfrm>
            <a:off x="228600" y="3632200"/>
            <a:ext cx="1600200" cy="330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FA8EE7A-398D-417C-BF53-832F862CC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532" y="2956366"/>
            <a:ext cx="4681868" cy="84093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4EA550A-3FA2-41E4-B83B-E107A0ADF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8597" y="4109969"/>
            <a:ext cx="2467738" cy="206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084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479048-F2E5-450E-B17D-416C9C947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Supprimer les colonnes devenues inutiles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F48349E-F309-4A42-88DF-D961649FAA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9435" y="1825625"/>
            <a:ext cx="7273129" cy="4351338"/>
          </a:xfrm>
        </p:spPr>
      </p:pic>
    </p:spTree>
    <p:extLst>
      <p:ext uri="{BB962C8B-B14F-4D97-AF65-F5344CB8AC3E}">
        <p14:creationId xmlns:p14="http://schemas.microsoft.com/office/powerpoint/2010/main" val="1654467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03F609-6986-444B-9DFB-4514ED55E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Créer une colonne conditionnelle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9F60DB5-86D6-47C9-855A-BB959F1A7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7726" y="1690688"/>
            <a:ext cx="4528649" cy="156415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F17AB5-E2AC-4F31-8D12-7DA461BA3B52}"/>
              </a:ext>
            </a:extLst>
          </p:cNvPr>
          <p:cNvSpPr/>
          <p:nvPr/>
        </p:nvSpPr>
        <p:spPr>
          <a:xfrm>
            <a:off x="2400300" y="2015067"/>
            <a:ext cx="971550" cy="1947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1280BF-ED25-40FF-A5E8-16C9821DBB87}"/>
              </a:ext>
            </a:extLst>
          </p:cNvPr>
          <p:cNvSpPr/>
          <p:nvPr/>
        </p:nvSpPr>
        <p:spPr>
          <a:xfrm>
            <a:off x="2040467" y="1820333"/>
            <a:ext cx="889000" cy="2201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ECB004C-06E7-49EB-A4E0-AE879769A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867" y="3603159"/>
            <a:ext cx="6460067" cy="295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901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1F28A1-A3AC-4836-86B7-93B025E96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Calculer un âge en nombre de jour (Power Query)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1AD12AD-A311-4A82-89E9-190D440E5C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0384" y="1825625"/>
            <a:ext cx="8111232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73950B-3F89-47A8-846F-72980FC1B0D6}"/>
              </a:ext>
            </a:extLst>
          </p:cNvPr>
          <p:cNvSpPr/>
          <p:nvPr/>
        </p:nvSpPr>
        <p:spPr>
          <a:xfrm>
            <a:off x="3886200" y="2733675"/>
            <a:ext cx="1000125" cy="2571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CD8409-FFCC-4B31-AD46-09567E9DF487}"/>
              </a:ext>
            </a:extLst>
          </p:cNvPr>
          <p:cNvSpPr/>
          <p:nvPr/>
        </p:nvSpPr>
        <p:spPr>
          <a:xfrm>
            <a:off x="6460067" y="1998133"/>
            <a:ext cx="584200" cy="584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085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4B5513-6352-4226-8FB1-A469287F6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Calculer un âge en année (Power BI) 1/2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8AD73F6-3D7A-4904-8DF4-34317FA5E3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0384" y="1825625"/>
            <a:ext cx="8111232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D1A3BD-6924-4A73-BFE6-3BA6F9E93FD1}"/>
              </a:ext>
            </a:extLst>
          </p:cNvPr>
          <p:cNvSpPr/>
          <p:nvPr/>
        </p:nvSpPr>
        <p:spPr>
          <a:xfrm>
            <a:off x="1998133" y="2861733"/>
            <a:ext cx="313267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19E033-556B-4DC1-A0EA-E04A2C05B47B}"/>
              </a:ext>
            </a:extLst>
          </p:cNvPr>
          <p:cNvSpPr/>
          <p:nvPr/>
        </p:nvSpPr>
        <p:spPr>
          <a:xfrm>
            <a:off x="9169400" y="3429000"/>
            <a:ext cx="533400" cy="203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0154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D85ACB-D9CE-4EED-BE62-2F2AA2C7C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Calculer un âge en année (Power BI) 2/2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623AA75-CDF2-4F53-8C7D-70E401A0D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5651" y="1690688"/>
            <a:ext cx="5623510" cy="3016779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58FADF-6788-46C4-BFC7-9508BBDB77A2}"/>
              </a:ext>
            </a:extLst>
          </p:cNvPr>
          <p:cNvSpPr/>
          <p:nvPr/>
        </p:nvSpPr>
        <p:spPr>
          <a:xfrm>
            <a:off x="4885267" y="3016251"/>
            <a:ext cx="889000" cy="1079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1C1A604-EB0C-4E4E-A1CC-C340EA806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932" y="4322215"/>
            <a:ext cx="5892537" cy="212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943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1513E4-EE40-472D-92EF-8BC484585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calendriers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93BBDE9-F4D3-4965-A0C1-501946D07F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833" b="21561"/>
          <a:stretch/>
        </p:blipFill>
        <p:spPr>
          <a:xfrm>
            <a:off x="2236280" y="2514599"/>
            <a:ext cx="7719440" cy="2724151"/>
          </a:xfrm>
        </p:spPr>
      </p:pic>
    </p:spTree>
    <p:extLst>
      <p:ext uri="{BB962C8B-B14F-4D97-AF65-F5344CB8AC3E}">
        <p14:creationId xmlns:p14="http://schemas.microsoft.com/office/powerpoint/2010/main" val="474252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4FF3F4-38BE-426E-9EF0-797CB189C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 cycle de production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4CCD05B-4665-4549-8176-EA0B1A8C1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56"/>
          <a:stretch/>
        </p:blipFill>
        <p:spPr>
          <a:xfrm>
            <a:off x="2024917" y="2324099"/>
            <a:ext cx="8142165" cy="3852863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2C0F4B-8FCB-4EA7-8DA1-E9B1C58B2535}"/>
              </a:ext>
            </a:extLst>
          </p:cNvPr>
          <p:cNvSpPr/>
          <p:nvPr/>
        </p:nvSpPr>
        <p:spPr>
          <a:xfrm>
            <a:off x="3676650" y="3429000"/>
            <a:ext cx="2200275" cy="12192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DB38B9-AB2F-4AAC-970A-8F69CD2562DB}"/>
              </a:ext>
            </a:extLst>
          </p:cNvPr>
          <p:cNvSpPr/>
          <p:nvPr/>
        </p:nvSpPr>
        <p:spPr>
          <a:xfrm>
            <a:off x="7429500" y="4448175"/>
            <a:ext cx="2124075" cy="12192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 : en arc 11">
            <a:extLst>
              <a:ext uri="{FF2B5EF4-FFF2-40B4-BE49-F238E27FC236}">
                <a16:creationId xmlns:a16="http://schemas.microsoft.com/office/drawing/2014/main" id="{FDA0AD08-7B63-49DA-880D-5A82E7CC904B}"/>
              </a:ext>
            </a:extLst>
          </p:cNvPr>
          <p:cNvCxnSpPr>
            <a:stCxn id="10" idx="3"/>
            <a:endCxn id="9" idx="0"/>
          </p:cNvCxnSpPr>
          <p:nvPr/>
        </p:nvCxnSpPr>
        <p:spPr>
          <a:xfrm flipH="1" flipV="1">
            <a:off x="4776788" y="3429000"/>
            <a:ext cx="4776787" cy="1628775"/>
          </a:xfrm>
          <a:prstGeom prst="curvedConnector4">
            <a:avLst>
              <a:gd name="adj1" fmla="val -4786"/>
              <a:gd name="adj2" fmla="val 114035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ylindre 2">
            <a:extLst>
              <a:ext uri="{FF2B5EF4-FFF2-40B4-BE49-F238E27FC236}">
                <a16:creationId xmlns:a16="http://schemas.microsoft.com/office/drawing/2014/main" id="{D064B40C-2B35-4EE4-A2BC-6527D14469F0}"/>
              </a:ext>
            </a:extLst>
          </p:cNvPr>
          <p:cNvSpPr/>
          <p:nvPr/>
        </p:nvSpPr>
        <p:spPr>
          <a:xfrm>
            <a:off x="581025" y="4010025"/>
            <a:ext cx="942975" cy="1657350"/>
          </a:xfrm>
          <a:prstGeom prst="can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</a:rPr>
              <a:t>RH</a:t>
            </a:r>
          </a:p>
          <a:p>
            <a:pPr algn="ctr"/>
            <a:r>
              <a:rPr lang="fr-FR">
                <a:solidFill>
                  <a:schemeClr val="tx1"/>
                </a:solidFill>
              </a:rPr>
              <a:t>SQL Server</a:t>
            </a:r>
          </a:p>
        </p:txBody>
      </p:sp>
      <p:sp>
        <p:nvSpPr>
          <p:cNvPr id="4" name="Cylindre 3">
            <a:extLst>
              <a:ext uri="{FF2B5EF4-FFF2-40B4-BE49-F238E27FC236}">
                <a16:creationId xmlns:a16="http://schemas.microsoft.com/office/drawing/2014/main" id="{DD6220DE-626D-418B-A119-8A4773145818}"/>
              </a:ext>
            </a:extLst>
          </p:cNvPr>
          <p:cNvSpPr/>
          <p:nvPr/>
        </p:nvSpPr>
        <p:spPr>
          <a:xfrm>
            <a:off x="4275870" y="1304925"/>
            <a:ext cx="1353405" cy="1123950"/>
          </a:xfrm>
          <a:prstGeom prst="can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err="1">
                <a:solidFill>
                  <a:schemeClr val="tx1"/>
                </a:solidFill>
              </a:rPr>
              <a:t>Gest</a:t>
            </a:r>
            <a:r>
              <a:rPr lang="fr-FR">
                <a:solidFill>
                  <a:schemeClr val="tx1"/>
                </a:solidFill>
              </a:rPr>
              <a:t> com</a:t>
            </a:r>
          </a:p>
          <a:p>
            <a:pPr algn="ctr"/>
            <a:r>
              <a:rPr lang="fr-FR" err="1">
                <a:solidFill>
                  <a:schemeClr val="tx1"/>
                </a:solidFill>
              </a:rPr>
              <a:t>PostGreSQL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11652A-960F-4B00-A231-D6119B5584F5}"/>
              </a:ext>
            </a:extLst>
          </p:cNvPr>
          <p:cNvSpPr/>
          <p:nvPr/>
        </p:nvSpPr>
        <p:spPr>
          <a:xfrm>
            <a:off x="1181100" y="3074194"/>
            <a:ext cx="942975" cy="7096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</a:rPr>
              <a:t>Excel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97F1C3B-F6DC-4E0F-B5E0-5423D42AC266}"/>
              </a:ext>
            </a:extLst>
          </p:cNvPr>
          <p:cNvCxnSpPr/>
          <p:nvPr/>
        </p:nvCxnSpPr>
        <p:spPr>
          <a:xfrm flipV="1">
            <a:off x="4705350" y="2514600"/>
            <a:ext cx="71438" cy="8191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1E05E192-FD66-4DC2-A642-5327B29A25A0}"/>
              </a:ext>
            </a:extLst>
          </p:cNvPr>
          <p:cNvCxnSpPr>
            <a:cxnSpLocks/>
          </p:cNvCxnSpPr>
          <p:nvPr/>
        </p:nvCxnSpPr>
        <p:spPr>
          <a:xfrm flipH="1" flipV="1">
            <a:off x="2905126" y="3074194"/>
            <a:ext cx="771524" cy="3548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C1F88C74-8F98-4549-AF88-911BE4CEB19D}"/>
              </a:ext>
            </a:extLst>
          </p:cNvPr>
          <p:cNvCxnSpPr>
            <a:endCxn id="6" idx="3"/>
          </p:cNvCxnSpPr>
          <p:nvPr/>
        </p:nvCxnSpPr>
        <p:spPr>
          <a:xfrm flipH="1" flipV="1">
            <a:off x="2124075" y="3429000"/>
            <a:ext cx="1552575" cy="2381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7CA74501-EC91-49D5-BDF6-D1C5EBAA83AB}"/>
              </a:ext>
            </a:extLst>
          </p:cNvPr>
          <p:cNvCxnSpPr>
            <a:endCxn id="3" idx="4"/>
          </p:cNvCxnSpPr>
          <p:nvPr/>
        </p:nvCxnSpPr>
        <p:spPr>
          <a:xfrm flipH="1">
            <a:off x="1524000" y="4179095"/>
            <a:ext cx="2152650" cy="6596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129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8520D1-932B-4C6D-A7CA-58B60B1B4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Pourquoi créer une table calendrier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F337E3C-2610-4594-B893-BB4A7EBDE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84550"/>
          </a:xfrm>
        </p:spPr>
        <p:txBody>
          <a:bodyPr>
            <a:normAutofit fontScale="92500" lnSpcReduction="10000"/>
          </a:bodyPr>
          <a:lstStyle/>
          <a:p>
            <a:r>
              <a:rPr lang="fr-FR"/>
              <a:t>Désactiver l’utilisation de l’option date/heure automatique (recommandation Microsoft cf. diapositive suivante)</a:t>
            </a:r>
          </a:p>
          <a:p>
            <a:r>
              <a:rPr lang="fr-FR"/>
              <a:t> Création de colonnes calculées correspondants à nos besoins (exemple : Trimestre X plutôt que TX)</a:t>
            </a:r>
          </a:p>
          <a:p>
            <a:r>
              <a:rPr lang="fr-FR"/>
              <a:t>Utiliser des fonctions d’intelligence temporelle </a:t>
            </a:r>
            <a:br>
              <a:rPr lang="fr-FR"/>
            </a:br>
            <a:r>
              <a:rPr lang="fr-FR"/>
              <a:t>(</a:t>
            </a:r>
            <a:r>
              <a:rPr lang="fr-FR">
                <a:hlinkClick r:id="rId2"/>
              </a:rPr>
              <a:t>https://docs.microsoft.com/fr-fr/power-bi/guidance/model-date-tables</a:t>
            </a:r>
            <a:r>
              <a:rPr lang="fr-FR"/>
              <a:t>)</a:t>
            </a:r>
          </a:p>
          <a:p>
            <a:endParaRPr lang="fr-FR"/>
          </a:p>
          <a:p>
            <a:r>
              <a:rPr lang="fr-FR"/>
              <a:t>Mise en place de segments « regroupés »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678076B-0033-4AF8-8A49-371C0E1C6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30" y="5210175"/>
            <a:ext cx="10850489" cy="51442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F568AEA-60D1-4947-B12A-945BF46E1E0D}"/>
              </a:ext>
            </a:extLst>
          </p:cNvPr>
          <p:cNvSpPr txBox="1"/>
          <p:nvPr/>
        </p:nvSpPr>
        <p:spPr>
          <a:xfrm>
            <a:off x="585029" y="6000750"/>
            <a:ext cx="10850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>
                <a:solidFill>
                  <a:srgbClr val="FF0000"/>
                </a:solidFill>
              </a:rPr>
              <a:t>Les segments ci-dessus peuvent s’appliquer à plusieurs date (date, date de livraison, de création du client … )</a:t>
            </a:r>
          </a:p>
        </p:txBody>
      </p:sp>
    </p:spTree>
    <p:extLst>
      <p:ext uri="{BB962C8B-B14F-4D97-AF65-F5344CB8AC3E}">
        <p14:creationId xmlns:p14="http://schemas.microsoft.com/office/powerpoint/2010/main" val="26766440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A5DD30-A037-414B-A085-3E20DCA61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Créer un calendrier : CALENDAR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C383CA8-4466-4696-A866-DF034E718E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751466"/>
            <a:ext cx="10515600" cy="180725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B36E5E-A173-4165-886B-F9DAA5605F26}"/>
              </a:ext>
            </a:extLst>
          </p:cNvPr>
          <p:cNvSpPr/>
          <p:nvPr/>
        </p:nvSpPr>
        <p:spPr>
          <a:xfrm>
            <a:off x="9271000" y="2294467"/>
            <a:ext cx="601133" cy="863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E839DD1-9E83-4D38-B19B-CBBC8B0E7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189" y="3826358"/>
            <a:ext cx="5772956" cy="28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642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2C3FAA-F18F-46D2-9ECE-4966E347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Calendrier créer des dimensions de temps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417B5EC-F3A8-4107-AAE2-C59F4D85B8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2794"/>
          <a:stretch/>
        </p:blipFill>
        <p:spPr>
          <a:xfrm>
            <a:off x="838200" y="1690688"/>
            <a:ext cx="7411484" cy="164035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8963CC-A31A-4EF7-8B02-462E22DB1E40}"/>
              </a:ext>
            </a:extLst>
          </p:cNvPr>
          <p:cNvSpPr/>
          <p:nvPr/>
        </p:nvSpPr>
        <p:spPr>
          <a:xfrm>
            <a:off x="7137400" y="2184400"/>
            <a:ext cx="668867" cy="9313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9F7D51E-6E38-4119-923A-16091D7AB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191" y="3777685"/>
            <a:ext cx="2876951" cy="50489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DE3FCB6-D090-4CB5-9D46-D6CD25859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903" y="3824752"/>
            <a:ext cx="4544059" cy="49536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FF305C7-FDAE-4500-9910-76C3866F2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3095" y="4656603"/>
            <a:ext cx="3524742" cy="45726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DCB445B-2444-4812-9770-8BE9E7A2E2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6957" y="4656603"/>
            <a:ext cx="3258005" cy="49536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63DF386-C74B-4C8A-9E93-7C082D8D7E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5234" y="5614177"/>
            <a:ext cx="3629532" cy="52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03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9CC5D1-6588-4382-8AA4-DC803905E0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/>
              <a:t>Filtrer les données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040D8930-7EC5-4269-9DE3-0A08A55753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3733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DB1F39-9778-468C-9D18-198ECEBCD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Insertion de segment Année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A74F8ED-31AC-4502-983A-E93185ADBB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347" y="1611637"/>
            <a:ext cx="10515600" cy="1396553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0FB63A6-B5AA-42CE-A189-C368EB534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8294" y="1900457"/>
            <a:ext cx="930584" cy="81891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2763E14-B22F-4B39-8C03-AD9BE9447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47" y="3429000"/>
            <a:ext cx="1467055" cy="15623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6BB2AD5-677C-4859-AD82-D54E72F9D3D5}"/>
              </a:ext>
            </a:extLst>
          </p:cNvPr>
          <p:cNvSpPr/>
          <p:nvPr/>
        </p:nvSpPr>
        <p:spPr>
          <a:xfrm>
            <a:off x="11362084" y="1900457"/>
            <a:ext cx="805069" cy="8189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84285B-9AC3-4963-BEFC-9FC5834AF639}"/>
              </a:ext>
            </a:extLst>
          </p:cNvPr>
          <p:cNvSpPr/>
          <p:nvPr/>
        </p:nvSpPr>
        <p:spPr>
          <a:xfrm>
            <a:off x="9163878" y="1690688"/>
            <a:ext cx="1567069" cy="4064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4" name="Connecteur : en arc 13">
            <a:extLst>
              <a:ext uri="{FF2B5EF4-FFF2-40B4-BE49-F238E27FC236}">
                <a16:creationId xmlns:a16="http://schemas.microsoft.com/office/drawing/2014/main" id="{233A4415-56FF-482B-B90C-7B13F23391B4}"/>
              </a:ext>
            </a:extLst>
          </p:cNvPr>
          <p:cNvCxnSpPr>
            <a:stCxn id="10" idx="0"/>
            <a:endCxn id="12" idx="0"/>
          </p:cNvCxnSpPr>
          <p:nvPr/>
        </p:nvCxnSpPr>
        <p:spPr>
          <a:xfrm rot="16200000" flipV="1">
            <a:off x="10751132" y="886970"/>
            <a:ext cx="209769" cy="1817206"/>
          </a:xfrm>
          <a:prstGeom prst="curvedConnector3">
            <a:avLst>
              <a:gd name="adj1" fmla="val 208977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DD4A630-D36D-4D50-B807-9DE5E03093D6}"/>
              </a:ext>
            </a:extLst>
          </p:cNvPr>
          <p:cNvSpPr/>
          <p:nvPr/>
        </p:nvSpPr>
        <p:spPr>
          <a:xfrm>
            <a:off x="7275443" y="1769739"/>
            <a:ext cx="228600" cy="2479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7" name="Connecteur : en arc 16">
            <a:extLst>
              <a:ext uri="{FF2B5EF4-FFF2-40B4-BE49-F238E27FC236}">
                <a16:creationId xmlns:a16="http://schemas.microsoft.com/office/drawing/2014/main" id="{72BF814F-4D46-4C24-86BD-C7D907B83E7B}"/>
              </a:ext>
            </a:extLst>
          </p:cNvPr>
          <p:cNvCxnSpPr>
            <a:stCxn id="12" idx="1"/>
            <a:endCxn id="15" idx="0"/>
          </p:cNvCxnSpPr>
          <p:nvPr/>
        </p:nvCxnSpPr>
        <p:spPr>
          <a:xfrm rot="10800000">
            <a:off x="7389744" y="1769739"/>
            <a:ext cx="1774135" cy="124184"/>
          </a:xfrm>
          <a:prstGeom prst="curvedConnector4">
            <a:avLst>
              <a:gd name="adj1" fmla="val 46779"/>
              <a:gd name="adj2" fmla="val 284082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39EE907B-4657-4745-89A9-E54581C1FF28}"/>
              </a:ext>
            </a:extLst>
          </p:cNvPr>
          <p:cNvSpPr/>
          <p:nvPr/>
        </p:nvSpPr>
        <p:spPr>
          <a:xfrm>
            <a:off x="838200" y="3429000"/>
            <a:ext cx="1139687" cy="4208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20" name="Connecteur : en arc 19">
            <a:extLst>
              <a:ext uri="{FF2B5EF4-FFF2-40B4-BE49-F238E27FC236}">
                <a16:creationId xmlns:a16="http://schemas.microsoft.com/office/drawing/2014/main" id="{7B5A6D7F-7B63-450F-975E-C94FE0458209}"/>
              </a:ext>
            </a:extLst>
          </p:cNvPr>
          <p:cNvCxnSpPr>
            <a:stCxn id="15" idx="1"/>
            <a:endCxn id="18" idx="3"/>
          </p:cNvCxnSpPr>
          <p:nvPr/>
        </p:nvCxnSpPr>
        <p:spPr>
          <a:xfrm rot="10800000" flipV="1">
            <a:off x="1977887" y="1893690"/>
            <a:ext cx="5297556" cy="1745715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5788727A-9BD6-488F-876B-F44285D9B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586" y="3429000"/>
            <a:ext cx="1408414" cy="293087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E0E2685-2B1B-4FF9-8BE6-E045E181DB14}"/>
              </a:ext>
            </a:extLst>
          </p:cNvPr>
          <p:cNvSpPr/>
          <p:nvPr/>
        </p:nvSpPr>
        <p:spPr>
          <a:xfrm>
            <a:off x="5049078" y="3429000"/>
            <a:ext cx="397565" cy="4208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96E899D-89FC-4960-9EC0-5A910D21CAD4}"/>
              </a:ext>
            </a:extLst>
          </p:cNvPr>
          <p:cNvSpPr/>
          <p:nvPr/>
        </p:nvSpPr>
        <p:spPr>
          <a:xfrm>
            <a:off x="4687586" y="4060216"/>
            <a:ext cx="1315649" cy="2831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152F45F-A48F-4FC9-9727-7B0B21228C3A}"/>
              </a:ext>
            </a:extLst>
          </p:cNvPr>
          <p:cNvSpPr/>
          <p:nvPr/>
        </p:nvSpPr>
        <p:spPr>
          <a:xfrm>
            <a:off x="4687586" y="5246363"/>
            <a:ext cx="1408414" cy="4189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28" name="Connecteur : en arc 27">
            <a:extLst>
              <a:ext uri="{FF2B5EF4-FFF2-40B4-BE49-F238E27FC236}">
                <a16:creationId xmlns:a16="http://schemas.microsoft.com/office/drawing/2014/main" id="{6DEF27A1-BED7-4C61-AE8D-CABB05524983}"/>
              </a:ext>
            </a:extLst>
          </p:cNvPr>
          <p:cNvCxnSpPr>
            <a:stCxn id="18" idx="2"/>
            <a:endCxn id="24" idx="1"/>
          </p:cNvCxnSpPr>
          <p:nvPr/>
        </p:nvCxnSpPr>
        <p:spPr>
          <a:xfrm rot="5400000" flipH="1" flipV="1">
            <a:off x="3123358" y="1924092"/>
            <a:ext cx="210405" cy="3641034"/>
          </a:xfrm>
          <a:prstGeom prst="curvedConnector4">
            <a:avLst>
              <a:gd name="adj1" fmla="val -108648"/>
              <a:gd name="adj2" fmla="val 57825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 : en arc 29">
            <a:extLst>
              <a:ext uri="{FF2B5EF4-FFF2-40B4-BE49-F238E27FC236}">
                <a16:creationId xmlns:a16="http://schemas.microsoft.com/office/drawing/2014/main" id="{956FA6C8-0972-4677-BBED-FF66C8BEDC4E}"/>
              </a:ext>
            </a:extLst>
          </p:cNvPr>
          <p:cNvCxnSpPr>
            <a:stCxn id="24" idx="3"/>
            <a:endCxn id="25" idx="3"/>
          </p:cNvCxnSpPr>
          <p:nvPr/>
        </p:nvCxnSpPr>
        <p:spPr>
          <a:xfrm>
            <a:off x="5446643" y="3639406"/>
            <a:ext cx="556592" cy="562402"/>
          </a:xfrm>
          <a:prstGeom prst="curvedConnector3">
            <a:avLst>
              <a:gd name="adj1" fmla="val 141071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 : en arc 31">
            <a:extLst>
              <a:ext uri="{FF2B5EF4-FFF2-40B4-BE49-F238E27FC236}">
                <a16:creationId xmlns:a16="http://schemas.microsoft.com/office/drawing/2014/main" id="{0A545791-FE09-485C-8062-716F631BC8DF}"/>
              </a:ext>
            </a:extLst>
          </p:cNvPr>
          <p:cNvCxnSpPr>
            <a:stCxn id="25" idx="1"/>
            <a:endCxn id="26" idx="1"/>
          </p:cNvCxnSpPr>
          <p:nvPr/>
        </p:nvCxnSpPr>
        <p:spPr>
          <a:xfrm rot="10800000" flipV="1">
            <a:off x="4687586" y="4201808"/>
            <a:ext cx="12700" cy="1254026"/>
          </a:xfrm>
          <a:prstGeom prst="curvedConnector3">
            <a:avLst>
              <a:gd name="adj1" fmla="val 180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6322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146FA-5F95-4EB0-942D-8D7A6DED2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Filtrer les données à l’aide du volet de filtres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5F066C8-E59E-4292-8A57-D938E8CDF5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000" y="1608275"/>
            <a:ext cx="10515600" cy="128083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DE421B-F275-4C11-9BEB-3D1D2ADD402C}"/>
              </a:ext>
            </a:extLst>
          </p:cNvPr>
          <p:cNvSpPr/>
          <p:nvPr/>
        </p:nvSpPr>
        <p:spPr>
          <a:xfrm>
            <a:off x="3462867" y="1608667"/>
            <a:ext cx="897466" cy="4487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A53816-90BF-4F89-9D3F-6339285F6065}"/>
              </a:ext>
            </a:extLst>
          </p:cNvPr>
          <p:cNvSpPr/>
          <p:nvPr/>
        </p:nvSpPr>
        <p:spPr>
          <a:xfrm>
            <a:off x="8060267" y="1947333"/>
            <a:ext cx="465666" cy="8043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52C8E69-BBB5-4E71-BF60-EC3EC5AB0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090" y="3039533"/>
            <a:ext cx="1735420" cy="370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456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1D0DAA-2640-4420-B7E5-E1A47ACEF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Exercice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8F827D-9FEF-43BC-B4F9-90F4F251C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Insérer un segment mois</a:t>
            </a:r>
          </a:p>
          <a:p>
            <a:pPr lvl="1"/>
            <a:r>
              <a:rPr lang="fr-FR"/>
              <a:t>A choix multiple </a:t>
            </a:r>
          </a:p>
          <a:p>
            <a:pPr lvl="1"/>
            <a:r>
              <a:rPr lang="fr-FR"/>
              <a:t>Afficher la case « Sélectionner tout »</a:t>
            </a:r>
          </a:p>
        </p:txBody>
      </p:sp>
    </p:spTree>
    <p:extLst>
      <p:ext uri="{BB962C8B-B14F-4D97-AF65-F5344CB8AC3E}">
        <p14:creationId xmlns:p14="http://schemas.microsoft.com/office/powerpoint/2010/main" val="33114313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19D715-3402-4427-86E0-C18A046E5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Tri chronologique vs Tri alphabétique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7FD771B-7D92-40F1-A833-C61F09CBD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397" y="1936222"/>
            <a:ext cx="5063115" cy="3313112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4338A95-B0C3-48CF-8014-7D9DDF5D9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480" y="2034612"/>
            <a:ext cx="3210373" cy="48584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A68EFEE-0091-4120-8ACD-E7B7A60D4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402" y="2774735"/>
            <a:ext cx="5597201" cy="26972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AB5268-AE9B-44B4-B3F1-57981E7D9EBD}"/>
              </a:ext>
            </a:extLst>
          </p:cNvPr>
          <p:cNvSpPr/>
          <p:nvPr/>
        </p:nvSpPr>
        <p:spPr>
          <a:xfrm>
            <a:off x="7823200" y="3953933"/>
            <a:ext cx="440267" cy="2709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0B6DE9-D45D-436B-9B07-2F1A2EBC263F}"/>
              </a:ext>
            </a:extLst>
          </p:cNvPr>
          <p:cNvSpPr/>
          <p:nvPr/>
        </p:nvSpPr>
        <p:spPr>
          <a:xfrm>
            <a:off x="10879667" y="4648200"/>
            <a:ext cx="767936" cy="3132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8609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8858CD-93AD-44F0-827B-36FD29390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Exercice, graphique « courbes et histogramme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9C9433-C2B2-44B9-A117-57C233412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Insérer 1 graphique présentant les quantités commandées et le CA réalisé ventilé par Mois</a:t>
            </a:r>
          </a:p>
          <a:p>
            <a:pPr lvl="1"/>
            <a:r>
              <a:rPr lang="fr-FR"/>
              <a:t>Quantité pour histogramme</a:t>
            </a:r>
          </a:p>
          <a:p>
            <a:pPr lvl="1"/>
            <a:r>
              <a:rPr lang="fr-FR"/>
              <a:t>CA pour courbe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D2C6897-DDD4-4877-A0C2-00D7BE40D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39" y="4001294"/>
            <a:ext cx="10898121" cy="189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5689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0C56298-64C1-4B66-ABA7-38DE9AD033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/>
              <a:t>Représenter des données géographiques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BDAEBEA7-3FDF-4B29-90A0-12F6BE19BF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8397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BF1795-AB1C-4981-9996-8D8C659C7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91E0B8E-C37E-4DE4-9FFC-C2509A6067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5836" y="2710476"/>
            <a:ext cx="8440328" cy="2581635"/>
          </a:xfrm>
        </p:spPr>
      </p:pic>
    </p:spTree>
    <p:extLst>
      <p:ext uri="{BB962C8B-B14F-4D97-AF65-F5344CB8AC3E}">
        <p14:creationId xmlns:p14="http://schemas.microsoft.com/office/powerpoint/2010/main" val="28850987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16E2CF-AB9A-4CF4-ABFF-99439A766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Carte choroplèthe</a:t>
            </a:r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09FA09B9-2894-4889-B0EB-A98BEAF912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279" y="1765941"/>
            <a:ext cx="3515216" cy="4172532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B3FCF48-66F5-459A-9836-B705923E7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208" y="1663743"/>
            <a:ext cx="6164905" cy="437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0002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8137DD-C1D9-4BE9-BA38-8E8AE8B99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Carte géographique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24B082F-D6B4-49BD-8AB6-A2A7224BE2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4835" y="1824038"/>
            <a:ext cx="8515579" cy="4351338"/>
          </a:xfrm>
        </p:spPr>
      </p:pic>
    </p:spTree>
    <p:extLst>
      <p:ext uri="{BB962C8B-B14F-4D97-AF65-F5344CB8AC3E}">
        <p14:creationId xmlns:p14="http://schemas.microsoft.com/office/powerpoint/2010/main" val="401085480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4025D9F-0DD9-4656-B0C0-FA26A1089E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/>
              <a:t>Les fonctions d’intelligence temporelle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EF2A0388-7C1F-4ADF-A819-2F0DEB6FB3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121855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CA7E6C-BA73-4CE3-ABB8-8256F3351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Comparaison N / N-1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4F37E49-7202-4954-8557-6EC6382C1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7131" y="1690688"/>
            <a:ext cx="3620005" cy="1152686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20B98E4-3A2E-45B3-B3F1-A27C97197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464" y="3575953"/>
            <a:ext cx="2257740" cy="231489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990C753-434E-4E70-8736-51C1EDE92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56" y="3914138"/>
            <a:ext cx="2343477" cy="155279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7CE4BC8-E132-4406-BD0F-EB6ACC548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0248" y="3575953"/>
            <a:ext cx="2305372" cy="240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3974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00584C-B354-46C6-93DD-6768B1FF4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9092"/>
          </a:xfrm>
        </p:spPr>
        <p:txBody>
          <a:bodyPr>
            <a:normAutofit fontScale="90000"/>
          </a:bodyPr>
          <a:lstStyle/>
          <a:p>
            <a:r>
              <a:rPr lang="fr-FR"/>
              <a:t>Table avec mise en forme conditionnelle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470B8F0-F748-419C-A99C-BA76197E2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4188" y="1676332"/>
            <a:ext cx="2338104" cy="360776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026473F-060A-4DA6-BE46-C22841829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87" y="2124585"/>
            <a:ext cx="4502758" cy="40240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CC96F30-3A08-43B8-8063-C0F5DE0DC810}"/>
              </a:ext>
            </a:extLst>
          </p:cNvPr>
          <p:cNvSpPr txBox="1"/>
          <p:nvPr/>
        </p:nvSpPr>
        <p:spPr>
          <a:xfrm>
            <a:off x="674187" y="1232452"/>
            <a:ext cx="2324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Création des mesures 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8B1090-A013-4051-9FAF-129569A6C160}"/>
              </a:ext>
            </a:extLst>
          </p:cNvPr>
          <p:cNvSpPr/>
          <p:nvPr/>
        </p:nvSpPr>
        <p:spPr>
          <a:xfrm>
            <a:off x="496957" y="1232452"/>
            <a:ext cx="4780721" cy="15107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733AB9F-E85F-43AA-A149-3B68C53BA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57" y="4022647"/>
            <a:ext cx="3597965" cy="149407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2E2502D-32D9-47C9-B7C5-ABD72686F18B}"/>
              </a:ext>
            </a:extLst>
          </p:cNvPr>
          <p:cNvSpPr txBox="1"/>
          <p:nvPr/>
        </p:nvSpPr>
        <p:spPr>
          <a:xfrm>
            <a:off x="380262" y="3646950"/>
            <a:ext cx="2578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Mise en place de la table: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2945DF-0210-44E4-B565-D7132B5B3D42}"/>
              </a:ext>
            </a:extLst>
          </p:cNvPr>
          <p:cNvSpPr/>
          <p:nvPr/>
        </p:nvSpPr>
        <p:spPr>
          <a:xfrm>
            <a:off x="286893" y="3640585"/>
            <a:ext cx="3986934" cy="21397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5" name="Connecteur : en arc 14">
            <a:extLst>
              <a:ext uri="{FF2B5EF4-FFF2-40B4-BE49-F238E27FC236}">
                <a16:creationId xmlns:a16="http://schemas.microsoft.com/office/drawing/2014/main" id="{E6A59BCC-13D6-4C02-A871-17BB77956AB2}"/>
              </a:ext>
            </a:extLst>
          </p:cNvPr>
          <p:cNvCxnSpPr>
            <a:cxnSpLocks/>
            <a:stCxn id="9" idx="1"/>
            <a:endCxn id="13" idx="1"/>
          </p:cNvCxnSpPr>
          <p:nvPr/>
        </p:nvCxnSpPr>
        <p:spPr>
          <a:xfrm rot="10800000" flipV="1">
            <a:off x="286893" y="1987826"/>
            <a:ext cx="210064" cy="2722616"/>
          </a:xfrm>
          <a:prstGeom prst="curvedConnector3">
            <a:avLst>
              <a:gd name="adj1" fmla="val 208824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9AE41034-65B3-4087-A534-AA2FCB0AC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1383" y="3101901"/>
            <a:ext cx="1383202" cy="31036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01431A5-2ADC-4497-84CD-84BFE613EF10}"/>
              </a:ext>
            </a:extLst>
          </p:cNvPr>
          <p:cNvSpPr/>
          <p:nvPr/>
        </p:nvSpPr>
        <p:spPr>
          <a:xfrm>
            <a:off x="4830417" y="3101901"/>
            <a:ext cx="447261" cy="3270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D64F38-7302-4F07-BC4F-A445B218B264}"/>
              </a:ext>
            </a:extLst>
          </p:cNvPr>
          <p:cNvSpPr/>
          <p:nvPr/>
        </p:nvSpPr>
        <p:spPr>
          <a:xfrm>
            <a:off x="4552121" y="5029200"/>
            <a:ext cx="974035" cy="4637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9B0A8C35-71F3-488C-ACFE-F0BF4C80A3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4702" y="1006041"/>
            <a:ext cx="6217298" cy="442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748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A0AEC9-FBE3-48A1-A5CE-7EEEC61DC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Exercice n°6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59A48D-69E3-461B-9C5F-2CA7F4ACB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À l’aide de DATEADD, calculer le CA N-2. Dans l’exemple ci-dessous, DATEADD remplacera SAMEPERIODLASTYEAR</a:t>
            </a:r>
          </a:p>
          <a:p>
            <a:r>
              <a:rPr lang="fr-FR"/>
              <a:t>Créer une matrice affichant par Catégorie et par Mois les CA, CA N-1, CA N-2</a:t>
            </a:r>
          </a:p>
          <a:p>
            <a:endParaRPr lang="fr-FR"/>
          </a:p>
        </p:txBody>
      </p:sp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E567C052-86AD-4193-8076-6FD489D89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731" y="3527955"/>
            <a:ext cx="3620005" cy="1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968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2AEB2F-9426-436B-A293-6B7CD051E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Exercice n°6, corrigé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2BF0AFA-6D92-4A1F-B51B-C5B78DCEFB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5299" y="1690688"/>
            <a:ext cx="3715268" cy="1057423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5AE2927-4B38-44E7-8D84-DDBF50195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5106" y="3130826"/>
            <a:ext cx="2210108" cy="228631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8FECE09-33CD-45B2-AA22-1FBA22926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1" y="3016251"/>
            <a:ext cx="8497486" cy="283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6242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D53DC6-4A5B-486A-873C-50BECADF6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Explorer les données 1/2</a:t>
            </a:r>
            <a:br>
              <a:rPr lang="fr-FR"/>
            </a:br>
            <a:r>
              <a:rPr lang="fr-FR"/>
              <a:t>Création de la page d’exploration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E4307944-3D79-4381-9A76-3B67533D6B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656" y="1690688"/>
            <a:ext cx="7704787" cy="4351338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CECB3B8-55DA-4786-84D8-B54A35EDA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299" y="1581149"/>
            <a:ext cx="1375989" cy="174666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3C55257-7A03-4EB3-847F-8974653CD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6656" y="3429000"/>
            <a:ext cx="1377771" cy="29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5417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D53DC6-4A5B-486A-873C-50BECADF6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Explorer les données 2/2</a:t>
            </a:r>
            <a:br>
              <a:rPr lang="fr-FR"/>
            </a:br>
            <a:r>
              <a:rPr lang="fr-FR"/>
              <a:t>Utilisation de l’exploration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FAF7630-5AFB-4553-96FA-634B14E9D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2390" y="2438976"/>
            <a:ext cx="5687219" cy="3124636"/>
          </a:xfrm>
        </p:spPr>
      </p:pic>
    </p:spTree>
    <p:extLst>
      <p:ext uri="{BB962C8B-B14F-4D97-AF65-F5344CB8AC3E}">
        <p14:creationId xmlns:p14="http://schemas.microsoft.com/office/powerpoint/2010/main" val="381073336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380933-164E-48B4-8767-6795368E6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Visualiser les données avec les jauges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65CECE0-D038-4EBA-8406-EC07930EB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0926" y="1690688"/>
            <a:ext cx="2133898" cy="762106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008A5D6-4464-4423-B642-2283F4A0E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953" y="1795477"/>
            <a:ext cx="2638793" cy="55252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EA14453-5367-4724-A504-0D7595580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898" y="3085810"/>
            <a:ext cx="3924848" cy="263879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93A715E-831A-45F0-BCC6-F7C44F591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6049" y="2071740"/>
            <a:ext cx="2333951" cy="359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14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E0DC12-BB7C-4638-8988-30FFF880D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Paramétrage des options 1/3</a:t>
            </a:r>
            <a:br>
              <a:rPr lang="fr-FR"/>
            </a:br>
            <a:r>
              <a:rPr lang="fr-FR"/>
              <a:t>Time intelligence 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03B7A73-C94C-4E53-B61C-393F4ED1C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11" y="2484773"/>
            <a:ext cx="5982322" cy="264602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0963041-F024-4505-B49D-B01F0E52C21D}"/>
              </a:ext>
            </a:extLst>
          </p:cNvPr>
          <p:cNvSpPr/>
          <p:nvPr/>
        </p:nvSpPr>
        <p:spPr>
          <a:xfrm>
            <a:off x="2133599" y="3666067"/>
            <a:ext cx="6138334" cy="13546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Espace réservé du contenu 18">
            <a:hlinkClick r:id="rId3"/>
            <a:extLst>
              <a:ext uri="{FF2B5EF4-FFF2-40B4-BE49-F238E27FC236}">
                <a16:creationId xmlns:a16="http://schemas.microsoft.com/office/drawing/2014/main" id="{8D1C0B5F-DA10-4DC2-B6D4-037CA536856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86933" y="1865064"/>
            <a:ext cx="1090506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fr-FR"/>
              <a:t>https://docs.microsoft.com/fr-fr/power-bi/guidance/model-date-tables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05B2AF88-349A-4D82-AFC0-F8FD3DCEF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546" y="5572434"/>
            <a:ext cx="6510908" cy="87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3305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7E7BCD-D68E-48A4-96AE-4C5DC4F39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Visualiser les progressions et régressions avec les Cascades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6E97340-B3E0-44D5-8FB7-2F71C5B97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8860" y="1932383"/>
            <a:ext cx="8322365" cy="224456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60D5434-160D-4627-B12E-786460BF8829}"/>
              </a:ext>
            </a:extLst>
          </p:cNvPr>
          <p:cNvSpPr txBox="1"/>
          <p:nvPr/>
        </p:nvSpPr>
        <p:spPr>
          <a:xfrm>
            <a:off x="944217" y="4482548"/>
            <a:ext cx="8040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Attention ici, les interactions depuis le segment année ont été désactivées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3B6DA4A-6FB9-4B5D-94A3-9A9F56503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064881"/>
            <a:ext cx="7204614" cy="142799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A8FEEA-41CC-4302-B156-808FAE1DFB66}"/>
              </a:ext>
            </a:extLst>
          </p:cNvPr>
          <p:cNvSpPr/>
          <p:nvPr/>
        </p:nvSpPr>
        <p:spPr>
          <a:xfrm>
            <a:off x="3727174" y="5009322"/>
            <a:ext cx="71561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FDBE48-445B-43E7-A26D-66BD930E2DC4}"/>
              </a:ext>
            </a:extLst>
          </p:cNvPr>
          <p:cNvSpPr/>
          <p:nvPr/>
        </p:nvSpPr>
        <p:spPr>
          <a:xfrm>
            <a:off x="228600" y="5378654"/>
            <a:ext cx="609600" cy="5550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31B7D0-925E-4B14-B632-12EF791BA547}"/>
              </a:ext>
            </a:extLst>
          </p:cNvPr>
          <p:cNvSpPr/>
          <p:nvPr/>
        </p:nvSpPr>
        <p:spPr>
          <a:xfrm>
            <a:off x="1649896" y="6146662"/>
            <a:ext cx="5783318" cy="4017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93215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5E2E50-4DCD-4895-B78F-5DD1EDED2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Plus de visuels avec la plateforme Microsoft 1/2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C229DC9-D0B1-4917-AB24-4EB9B678F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791"/>
          <a:stretch/>
        </p:blipFill>
        <p:spPr>
          <a:xfrm>
            <a:off x="606786" y="2679233"/>
            <a:ext cx="2410161" cy="277541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C00D40-1E94-4F58-8B06-372D4B97413F}"/>
              </a:ext>
            </a:extLst>
          </p:cNvPr>
          <p:cNvSpPr/>
          <p:nvPr/>
        </p:nvSpPr>
        <p:spPr>
          <a:xfrm>
            <a:off x="1736725" y="5102225"/>
            <a:ext cx="447675" cy="3524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B9242DC-0DAC-4F1D-82E2-E718017350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011" b="2684"/>
          <a:stretch/>
        </p:blipFill>
        <p:spPr>
          <a:xfrm>
            <a:off x="3621380" y="2679232"/>
            <a:ext cx="3391373" cy="314113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529CB2D-9F69-4BCD-AD05-90F74B23E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703" y="2679232"/>
            <a:ext cx="4016474" cy="27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2262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EC2264-F5AA-4DE6-80D3-8F454537F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Plus de visuels avec la plateforme Microsoft 1/2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768BE28-73BD-4222-A01A-A107E2E13A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565965"/>
            <a:ext cx="2486372" cy="327705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B7F9A8-429C-4829-B47D-F594F54E062D}"/>
              </a:ext>
            </a:extLst>
          </p:cNvPr>
          <p:cNvSpPr/>
          <p:nvPr/>
        </p:nvSpPr>
        <p:spPr>
          <a:xfrm>
            <a:off x="948267" y="5266267"/>
            <a:ext cx="491066" cy="355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E60986E-CFAF-44A2-A251-A95D8F27A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347" y="2195481"/>
            <a:ext cx="7186386" cy="401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1980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2B946B-2E85-4F6E-A87C-184EFE2DC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Top 10 des meilleurs clients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FD318AF-BA00-447E-AC90-7B2FD9DB6E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4520" y="1984651"/>
            <a:ext cx="9952245" cy="435133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E209679-C3B0-4E50-9FC0-6AE96EA03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35" y="2723288"/>
            <a:ext cx="1116426" cy="127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7477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9E6778-4F02-402E-BA12-48966D829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Calculer des ratios avec </a:t>
            </a:r>
            <a:r>
              <a:rPr lang="fr-FR" err="1"/>
              <a:t>RemoveFilters</a:t>
            </a:r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EEA45DC-4066-4708-A728-1DEE19B8C8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7099" y="1792287"/>
            <a:ext cx="4549535" cy="435133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CFE7A26-F341-45FF-A5B9-FAD9A0C5E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21" y="2257426"/>
            <a:ext cx="3818914" cy="6421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A912485-3350-4287-A340-96178ECE9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763" y="3697449"/>
            <a:ext cx="2800741" cy="111458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0E3FB64-F091-4C3A-AE5F-477EC726D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0698" y="1713354"/>
            <a:ext cx="2353003" cy="441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3287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26C4A7-8A2B-46D8-BF84-D8D6B7D9C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cumuls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8E75321-2395-43AE-BCF6-824D64D64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885" y="1690688"/>
            <a:ext cx="4629796" cy="447737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A04D806-F340-43FE-9A7B-B2625B8FA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85" y="2285555"/>
            <a:ext cx="6325483" cy="43821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46F4D74-360F-4CDF-BCD2-5FCBDF7FC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195" y="2870896"/>
            <a:ext cx="9783540" cy="352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3995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DE3E5B-30CB-4466-B769-C5E55A6FF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Publication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4ED0846-CA71-4F20-84C4-91C3406A9E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2867" y="1569963"/>
            <a:ext cx="10515600" cy="1221996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2C56CC1-C278-44D4-BEE0-7E4EB660A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67" y="3511637"/>
            <a:ext cx="3843866" cy="243090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140ABA1-B9C5-4F8A-B03F-C3013FD4E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466" y="3542539"/>
            <a:ext cx="3383913" cy="20922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A028403-D847-40A5-9DE2-8E9DED2C07CB}"/>
              </a:ext>
            </a:extLst>
          </p:cNvPr>
          <p:cNvSpPr/>
          <p:nvPr/>
        </p:nvSpPr>
        <p:spPr>
          <a:xfrm>
            <a:off x="10778067" y="1871133"/>
            <a:ext cx="575733" cy="7704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5E31B4-05A6-451D-A949-BF4AFE506211}"/>
              </a:ext>
            </a:extLst>
          </p:cNvPr>
          <p:cNvSpPr/>
          <p:nvPr/>
        </p:nvSpPr>
        <p:spPr>
          <a:xfrm>
            <a:off x="6502400" y="4174067"/>
            <a:ext cx="1490133" cy="203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6468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4D1FC8-4C33-46A7-9995-73BC5798A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Insights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7EA6143-70A5-4F10-8617-AEF7758BB2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7873" y="1825625"/>
            <a:ext cx="9176253" cy="4351338"/>
          </a:xfrm>
        </p:spPr>
      </p:pic>
    </p:spTree>
    <p:extLst>
      <p:ext uri="{BB962C8B-B14F-4D97-AF65-F5344CB8AC3E}">
        <p14:creationId xmlns:p14="http://schemas.microsoft.com/office/powerpoint/2010/main" val="385995151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1C4E91-D95A-4275-BFD9-7E7362FF7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 rapport publié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B293FA1-1EF9-4252-914B-2ECC3E49C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8867" y="1825625"/>
            <a:ext cx="7494265" cy="4351338"/>
          </a:xfrm>
        </p:spPr>
      </p:pic>
    </p:spTree>
    <p:extLst>
      <p:ext uri="{BB962C8B-B14F-4D97-AF65-F5344CB8AC3E}">
        <p14:creationId xmlns:p14="http://schemas.microsoft.com/office/powerpoint/2010/main" val="883259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002D49-1D1B-4EE7-AAB9-C0AE3CD65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Créer un espace de travail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C6AE8A9-3015-4DA0-BE0A-F786AE45F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18759"/>
            <a:ext cx="2455548" cy="435133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C9CB762-B4FF-4F02-B2F1-997EEEE59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734" y="1918759"/>
            <a:ext cx="3757837" cy="447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4080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1124</Words>
  <Application>Microsoft Office PowerPoint</Application>
  <PresentationFormat>Grand écran</PresentationFormat>
  <Paragraphs>167</Paragraphs>
  <Slides>116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116</vt:i4>
      </vt:variant>
    </vt:vector>
  </HeadingPairs>
  <TitlesOfParts>
    <vt:vector size="120" baseType="lpstr">
      <vt:lpstr>Arial</vt:lpstr>
      <vt:lpstr>Calibri</vt:lpstr>
      <vt:lpstr>Calibri Light</vt:lpstr>
      <vt:lpstr>Thème Office</vt:lpstr>
      <vt:lpstr>Power BI </vt:lpstr>
      <vt:lpstr>Power BI et ses concurrents</vt:lpstr>
      <vt:lpstr>L’écosystème de Power BI</vt:lpstr>
      <vt:lpstr>Data Gateway</vt:lpstr>
      <vt:lpstr>Utiliser une application existante</vt:lpstr>
      <vt:lpstr>Présentation de l’interface</vt:lpstr>
      <vt:lpstr>Le cycle de production</vt:lpstr>
      <vt:lpstr>Présentation PowerPoint</vt:lpstr>
      <vt:lpstr>Paramétrage des options 1/3 Time intelligence  </vt:lpstr>
      <vt:lpstr>Paramétrage des options 2/3 Time intelligence  </vt:lpstr>
      <vt:lpstr>Paramétrage des options 3/3 Fonctionnalités en préversion  </vt:lpstr>
      <vt:lpstr>Importation des produits</vt:lpstr>
      <vt:lpstr>Importation de la table « Produits  »</vt:lpstr>
      <vt:lpstr>Paramétrage de l’affichage Power Query</vt:lpstr>
      <vt:lpstr>Se repérer dans l’interface Power Query</vt:lpstr>
      <vt:lpstr>Supprimer les lignes inutiles</vt:lpstr>
      <vt:lpstr>Paramétrer les en-têtes</vt:lpstr>
      <vt:lpstr>Transformation de « Produits », les arrondis</vt:lpstr>
      <vt:lpstr>Renommer les étapes</vt:lpstr>
      <vt:lpstr>Suppression des colonnes</vt:lpstr>
      <vt:lpstr>Améliorer la lisibilité, renommer la table et les champs</vt:lpstr>
      <vt:lpstr>Charger la table produit</vt:lpstr>
      <vt:lpstr>Données chargées</vt:lpstr>
      <vt:lpstr>Mise en forme de la page</vt:lpstr>
      <vt:lpstr>Exemple</vt:lpstr>
      <vt:lpstr>Taille de la page</vt:lpstr>
      <vt:lpstr>Couleur de la page</vt:lpstr>
      <vt:lpstr>Insérer des objets simples</vt:lpstr>
      <vt:lpstr>Insérer une image</vt:lpstr>
      <vt:lpstr>Insérer un cadre 1/2</vt:lpstr>
      <vt:lpstr>Insérer un cadre 2/2</vt:lpstr>
      <vt:lpstr>Premier Indicateur, la carte 1/2</vt:lpstr>
      <vt:lpstr>Premier Indicateur, la carte 2/2</vt:lpstr>
      <vt:lpstr>Importations multiples</vt:lpstr>
      <vt:lpstr>Création de la structure de fichier</vt:lpstr>
      <vt:lpstr>Importation des données d’un Dossier</vt:lpstr>
      <vt:lpstr>Importation des données d’un dossier,  étape 2</vt:lpstr>
      <vt:lpstr>Ventes combinées</vt:lpstr>
      <vt:lpstr>Le modèle de données</vt:lpstr>
      <vt:lpstr>Tracer et vérifier les relations entre table</vt:lpstr>
      <vt:lpstr>Premier pas avec les mesures</vt:lpstr>
      <vt:lpstr>Créer une table des mesures</vt:lpstr>
      <vt:lpstr>Créer une mesure simple, la quantité de produits vendus </vt:lpstr>
      <vt:lpstr>Finalisation de la table des mesures, supprimer « Colonne 1 »</vt:lpstr>
      <vt:lpstr>Création d’une mesure sur plusieurs champs</vt:lpstr>
      <vt:lpstr>Exercice 1, afficher la carte du CA total</vt:lpstr>
      <vt:lpstr>Exercice 2</vt:lpstr>
      <vt:lpstr>Exercice 2, résolution</vt:lpstr>
      <vt:lpstr>Insérer un graphique à barres empilées</vt:lpstr>
      <vt:lpstr>Optimiser le modèle de données pour plus de fluidité</vt:lpstr>
      <vt:lpstr>Modifier une requête existante</vt:lpstr>
      <vt:lpstr>Fusionner des requêtes 1/3</vt:lpstr>
      <vt:lpstr>Fusionner des requêtes 2/3</vt:lpstr>
      <vt:lpstr>Fusionner des requêtes 3/3</vt:lpstr>
      <vt:lpstr>Explorons le menu contextuel des requêtes</vt:lpstr>
      <vt:lpstr>Insertion des stocks 1/3</vt:lpstr>
      <vt:lpstr>Insertion des stocks 2/3</vt:lpstr>
      <vt:lpstr>Insertion des stocks 2/3</vt:lpstr>
      <vt:lpstr>Exercice n°3</vt:lpstr>
      <vt:lpstr>Exercice n°3, corrigé 1/2</vt:lpstr>
      <vt:lpstr>Exercice n°3, corrigé 1/2</vt:lpstr>
      <vt:lpstr>Manipulation de données avec Power Query</vt:lpstr>
      <vt:lpstr>Fusionner des colonnes par l’exemple</vt:lpstr>
      <vt:lpstr>Supprimer les colonnes devenues inutiles</vt:lpstr>
      <vt:lpstr>Créer une colonne conditionnelle</vt:lpstr>
      <vt:lpstr>Calculer un âge en nombre de jour (Power Query)</vt:lpstr>
      <vt:lpstr>Calculer un âge en année (Power BI) 1/2</vt:lpstr>
      <vt:lpstr>Calculer un âge en année (Power BI) 2/2</vt:lpstr>
      <vt:lpstr>Les calendriers</vt:lpstr>
      <vt:lpstr>Pourquoi créer une table calendrier</vt:lpstr>
      <vt:lpstr>Créer un calendrier : CALENDAR</vt:lpstr>
      <vt:lpstr>Calendrier créer des dimensions de temps</vt:lpstr>
      <vt:lpstr>Filtrer les données</vt:lpstr>
      <vt:lpstr>Insertion de segment Année</vt:lpstr>
      <vt:lpstr>Filtrer les données à l’aide du volet de filtres</vt:lpstr>
      <vt:lpstr>Exercice</vt:lpstr>
      <vt:lpstr>Tri chronologique vs Tri alphabétique</vt:lpstr>
      <vt:lpstr>Exercice, graphique « courbes et histogramme »</vt:lpstr>
      <vt:lpstr>Représenter des données géographiques</vt:lpstr>
      <vt:lpstr>Carte choroplèthe</vt:lpstr>
      <vt:lpstr>Carte géographique</vt:lpstr>
      <vt:lpstr>Les fonctions d’intelligence temporelle</vt:lpstr>
      <vt:lpstr>Comparaison N / N-1</vt:lpstr>
      <vt:lpstr>Table avec mise en forme conditionnelle</vt:lpstr>
      <vt:lpstr>Exercice n°6</vt:lpstr>
      <vt:lpstr>Exercice n°6, corrigé</vt:lpstr>
      <vt:lpstr>Explorer les données 1/2 Création de la page d’exploration</vt:lpstr>
      <vt:lpstr>Explorer les données 2/2 Utilisation de l’exploration</vt:lpstr>
      <vt:lpstr>Visualiser les données avec les jauges</vt:lpstr>
      <vt:lpstr>Visualiser les progressions et régressions avec les Cascades</vt:lpstr>
      <vt:lpstr>Plus de visuels avec la plateforme Microsoft 1/2</vt:lpstr>
      <vt:lpstr>Plus de visuels avec la plateforme Microsoft 1/2</vt:lpstr>
      <vt:lpstr>Top 10 des meilleurs clients</vt:lpstr>
      <vt:lpstr>Calculer des ratios avec RemoveFilters</vt:lpstr>
      <vt:lpstr>Les cumuls</vt:lpstr>
      <vt:lpstr>Publication</vt:lpstr>
      <vt:lpstr>Insights</vt:lpstr>
      <vt:lpstr>Le rapport publié</vt:lpstr>
      <vt:lpstr>Créer un espace de travail</vt:lpstr>
      <vt:lpstr>Supprimer un espace de travail</vt:lpstr>
      <vt:lpstr>Créer un rapport à partir d’un jeu de données PBI</vt:lpstr>
      <vt:lpstr>Créer un tableau de bord</vt:lpstr>
      <vt:lpstr>Créer une application modèle</vt:lpstr>
      <vt:lpstr>Migrer les données depuis un one drive entreprise 1/2</vt:lpstr>
      <vt:lpstr>Migrer les données depuis un one drive entreprise 1/2</vt:lpstr>
      <vt:lpstr>Planifier l’actualisation</vt:lpstr>
      <vt:lpstr>Les licences Power BI (à préciser par vos SI)</vt:lpstr>
      <vt:lpstr>Pour aller plus loin</vt:lpstr>
      <vt:lpstr>Comprendre le partage au niveau ligne, création des rôles dans PBI Desktop</vt:lpstr>
      <vt:lpstr>Comprendre le partage au niveau ligne, sécurisation du jeu de données sur la plateforme</vt:lpstr>
      <vt:lpstr>Application des sécurités </vt:lpstr>
      <vt:lpstr>Comprendre le partage au niveau ligne, partager un rapport</vt:lpstr>
      <vt:lpstr>Comprendre le partage au niveau ligne, vue partagée</vt:lpstr>
      <vt:lpstr>Importer des données Sharepoint 1/2</vt:lpstr>
      <vt:lpstr>Importer des données Sharepoint 2/2</vt:lpstr>
      <vt:lpstr>Importer des données depuis SQL Server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BI</dc:title>
  <dc:creator>Nicolas CARRERE</dc:creator>
  <cp:lastModifiedBy>Nicolas CARRERE</cp:lastModifiedBy>
  <cp:revision>2</cp:revision>
  <dcterms:created xsi:type="dcterms:W3CDTF">2020-10-14T09:15:32Z</dcterms:created>
  <dcterms:modified xsi:type="dcterms:W3CDTF">2026-02-07T15:38:06Z</dcterms:modified>
</cp:coreProperties>
</file>