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CARRERE" userId="69fffeb2-d65e-4acb-b3d7-1471ab5d75fc" providerId="ADAL" clId="{32F313EB-603B-4824-9EEF-FD6B7AD78149}"/>
    <pc:docChg chg="custSel addSld modSld">
      <pc:chgData name="Nicolas CARRERE" userId="69fffeb2-d65e-4acb-b3d7-1471ab5d75fc" providerId="ADAL" clId="{32F313EB-603B-4824-9EEF-FD6B7AD78149}" dt="2026-07-02T14:06:30.704" v="3466" actId="313"/>
      <pc:docMkLst>
        <pc:docMk/>
      </pc:docMkLst>
      <pc:sldChg chg="modSp new mod">
        <pc:chgData name="Nicolas CARRERE" userId="69fffeb2-d65e-4acb-b3d7-1471ab5d75fc" providerId="ADAL" clId="{32F313EB-603B-4824-9EEF-FD6B7AD78149}" dt="2026-07-02T07:28:29.478" v="548" actId="20577"/>
        <pc:sldMkLst>
          <pc:docMk/>
          <pc:sldMk cId="2354905117" sldId="263"/>
        </pc:sldMkLst>
        <pc:spChg chg="mod">
          <ac:chgData name="Nicolas CARRERE" userId="69fffeb2-d65e-4acb-b3d7-1471ab5d75fc" providerId="ADAL" clId="{32F313EB-603B-4824-9EEF-FD6B7AD78149}" dt="2026-07-02T07:22:22.079" v="20" actId="20577"/>
          <ac:spMkLst>
            <pc:docMk/>
            <pc:sldMk cId="2354905117" sldId="263"/>
            <ac:spMk id="2" creationId="{40E3329B-DE68-40D0-90CC-992C186E2DB9}"/>
          </ac:spMkLst>
        </pc:spChg>
        <pc:spChg chg="mod">
          <ac:chgData name="Nicolas CARRERE" userId="69fffeb2-d65e-4acb-b3d7-1471ab5d75fc" providerId="ADAL" clId="{32F313EB-603B-4824-9EEF-FD6B7AD78149}" dt="2026-07-02T07:28:29.478" v="548" actId="20577"/>
          <ac:spMkLst>
            <pc:docMk/>
            <pc:sldMk cId="2354905117" sldId="263"/>
            <ac:spMk id="3" creationId="{C8F2B1FE-4270-DD61-DE93-416B5527D89C}"/>
          </ac:spMkLst>
        </pc:spChg>
      </pc:sldChg>
      <pc:sldChg chg="modSp new mod">
        <pc:chgData name="Nicolas CARRERE" userId="69fffeb2-d65e-4acb-b3d7-1471ab5d75fc" providerId="ADAL" clId="{32F313EB-603B-4824-9EEF-FD6B7AD78149}" dt="2026-07-02T08:46:39.132" v="741" actId="20577"/>
        <pc:sldMkLst>
          <pc:docMk/>
          <pc:sldMk cId="1129687095" sldId="264"/>
        </pc:sldMkLst>
        <pc:spChg chg="mod">
          <ac:chgData name="Nicolas CARRERE" userId="69fffeb2-d65e-4acb-b3d7-1471ab5d75fc" providerId="ADAL" clId="{32F313EB-603B-4824-9EEF-FD6B7AD78149}" dt="2026-07-02T08:41:11.181" v="570" actId="20577"/>
          <ac:spMkLst>
            <pc:docMk/>
            <pc:sldMk cId="1129687095" sldId="264"/>
            <ac:spMk id="2" creationId="{7EBEAB53-2199-A39B-EF14-64A57027079C}"/>
          </ac:spMkLst>
        </pc:spChg>
        <pc:spChg chg="mod">
          <ac:chgData name="Nicolas CARRERE" userId="69fffeb2-d65e-4acb-b3d7-1471ab5d75fc" providerId="ADAL" clId="{32F313EB-603B-4824-9EEF-FD6B7AD78149}" dt="2026-07-02T08:46:39.132" v="741" actId="20577"/>
          <ac:spMkLst>
            <pc:docMk/>
            <pc:sldMk cId="1129687095" sldId="264"/>
            <ac:spMk id="3" creationId="{520E502C-4692-A9C3-5D2F-2FA966D11840}"/>
          </ac:spMkLst>
        </pc:spChg>
      </pc:sldChg>
      <pc:sldChg chg="addSp delSp modSp new mod">
        <pc:chgData name="Nicolas CARRERE" userId="69fffeb2-d65e-4acb-b3d7-1471ab5d75fc" providerId="ADAL" clId="{32F313EB-603B-4824-9EEF-FD6B7AD78149}" dt="2026-07-02T08:59:40.500" v="744" actId="688"/>
        <pc:sldMkLst>
          <pc:docMk/>
          <pc:sldMk cId="2404848874" sldId="265"/>
        </pc:sldMkLst>
        <pc:spChg chg="del">
          <ac:chgData name="Nicolas CARRERE" userId="69fffeb2-d65e-4acb-b3d7-1471ab5d75fc" providerId="ADAL" clId="{32F313EB-603B-4824-9EEF-FD6B7AD78149}" dt="2026-07-02T08:59:37.828" v="743" actId="22"/>
          <ac:spMkLst>
            <pc:docMk/>
            <pc:sldMk cId="2404848874" sldId="265"/>
            <ac:spMk id="3" creationId="{1156A392-38A0-2330-B5CA-13BBD0699E48}"/>
          </ac:spMkLst>
        </pc:spChg>
        <pc:picChg chg="add mod ord">
          <ac:chgData name="Nicolas CARRERE" userId="69fffeb2-d65e-4acb-b3d7-1471ab5d75fc" providerId="ADAL" clId="{32F313EB-603B-4824-9EEF-FD6B7AD78149}" dt="2026-07-02T08:59:40.500" v="744" actId="688"/>
          <ac:picMkLst>
            <pc:docMk/>
            <pc:sldMk cId="2404848874" sldId="265"/>
            <ac:picMk id="5" creationId="{1B90A7D6-463D-BA7D-C8FA-E6AC0B3F79B5}"/>
          </ac:picMkLst>
        </pc:picChg>
      </pc:sldChg>
      <pc:sldChg chg="addSp modSp new mod">
        <pc:chgData name="Nicolas CARRERE" userId="69fffeb2-d65e-4acb-b3d7-1471ab5d75fc" providerId="ADAL" clId="{32F313EB-603B-4824-9EEF-FD6B7AD78149}" dt="2026-07-02T09:08:09.289" v="1159" actId="14100"/>
        <pc:sldMkLst>
          <pc:docMk/>
          <pc:sldMk cId="657956649" sldId="266"/>
        </pc:sldMkLst>
        <pc:spChg chg="mod">
          <ac:chgData name="Nicolas CARRERE" userId="69fffeb2-d65e-4acb-b3d7-1471ab5d75fc" providerId="ADAL" clId="{32F313EB-603B-4824-9EEF-FD6B7AD78149}" dt="2026-07-02T09:02:01.619" v="796" actId="20577"/>
          <ac:spMkLst>
            <pc:docMk/>
            <pc:sldMk cId="657956649" sldId="266"/>
            <ac:spMk id="2" creationId="{7FC2BC77-ECA5-BA8D-5612-E44BAFB0C09B}"/>
          </ac:spMkLst>
        </pc:spChg>
        <pc:spChg chg="mod">
          <ac:chgData name="Nicolas CARRERE" userId="69fffeb2-d65e-4acb-b3d7-1471ab5d75fc" providerId="ADAL" clId="{32F313EB-603B-4824-9EEF-FD6B7AD78149}" dt="2026-07-02T09:04:57.905" v="1156" actId="20577"/>
          <ac:spMkLst>
            <pc:docMk/>
            <pc:sldMk cId="657956649" sldId="266"/>
            <ac:spMk id="3" creationId="{10068CB5-C0CC-CAD3-D719-FD1337053C54}"/>
          </ac:spMkLst>
        </pc:spChg>
        <pc:picChg chg="add mod">
          <ac:chgData name="Nicolas CARRERE" userId="69fffeb2-d65e-4acb-b3d7-1471ab5d75fc" providerId="ADAL" clId="{32F313EB-603B-4824-9EEF-FD6B7AD78149}" dt="2026-07-02T09:08:09.289" v="1159" actId="14100"/>
          <ac:picMkLst>
            <pc:docMk/>
            <pc:sldMk cId="657956649" sldId="266"/>
            <ac:picMk id="5" creationId="{9EBB8C1B-95CC-4D87-14F2-0006775EE279}"/>
          </ac:picMkLst>
        </pc:picChg>
      </pc:sldChg>
      <pc:sldChg chg="modSp new mod">
        <pc:chgData name="Nicolas CARRERE" userId="69fffeb2-d65e-4acb-b3d7-1471ab5d75fc" providerId="ADAL" clId="{32F313EB-603B-4824-9EEF-FD6B7AD78149}" dt="2026-07-02T09:23:02.737" v="1419" actId="20577"/>
        <pc:sldMkLst>
          <pc:docMk/>
          <pc:sldMk cId="882441084" sldId="267"/>
        </pc:sldMkLst>
        <pc:spChg chg="mod">
          <ac:chgData name="Nicolas CARRERE" userId="69fffeb2-d65e-4acb-b3d7-1471ab5d75fc" providerId="ADAL" clId="{32F313EB-603B-4824-9EEF-FD6B7AD78149}" dt="2026-07-02T09:21:54.755" v="1218" actId="20577"/>
          <ac:spMkLst>
            <pc:docMk/>
            <pc:sldMk cId="882441084" sldId="267"/>
            <ac:spMk id="2" creationId="{7DF47B63-628B-359C-01D4-96B0C63DED10}"/>
          </ac:spMkLst>
        </pc:spChg>
        <pc:spChg chg="mod">
          <ac:chgData name="Nicolas CARRERE" userId="69fffeb2-d65e-4acb-b3d7-1471ab5d75fc" providerId="ADAL" clId="{32F313EB-603B-4824-9EEF-FD6B7AD78149}" dt="2026-07-02T09:23:02.737" v="1419" actId="20577"/>
          <ac:spMkLst>
            <pc:docMk/>
            <pc:sldMk cId="882441084" sldId="267"/>
            <ac:spMk id="3" creationId="{C43A9C1D-6B9F-A5FD-BC75-EEAECC79966A}"/>
          </ac:spMkLst>
        </pc:spChg>
      </pc:sldChg>
      <pc:sldChg chg="modSp new mod">
        <pc:chgData name="Nicolas CARRERE" userId="69fffeb2-d65e-4acb-b3d7-1471ab5d75fc" providerId="ADAL" clId="{32F313EB-603B-4824-9EEF-FD6B7AD78149}" dt="2026-07-02T09:47:28.690" v="1843" actId="20577"/>
        <pc:sldMkLst>
          <pc:docMk/>
          <pc:sldMk cId="934551144" sldId="268"/>
        </pc:sldMkLst>
        <pc:spChg chg="mod">
          <ac:chgData name="Nicolas CARRERE" userId="69fffeb2-d65e-4acb-b3d7-1471ab5d75fc" providerId="ADAL" clId="{32F313EB-603B-4824-9EEF-FD6B7AD78149}" dt="2026-07-02T09:45:08.949" v="1451" actId="20577"/>
          <ac:spMkLst>
            <pc:docMk/>
            <pc:sldMk cId="934551144" sldId="268"/>
            <ac:spMk id="2" creationId="{D0B5C793-F70F-BE91-E20D-7DDDD6DFCCD4}"/>
          </ac:spMkLst>
        </pc:spChg>
        <pc:spChg chg="mod">
          <ac:chgData name="Nicolas CARRERE" userId="69fffeb2-d65e-4acb-b3d7-1471ab5d75fc" providerId="ADAL" clId="{32F313EB-603B-4824-9EEF-FD6B7AD78149}" dt="2026-07-02T09:47:28.690" v="1843" actId="20577"/>
          <ac:spMkLst>
            <pc:docMk/>
            <pc:sldMk cId="934551144" sldId="268"/>
            <ac:spMk id="3" creationId="{C2876825-9E0A-671B-CE1C-E84BF075E8DD}"/>
          </ac:spMkLst>
        </pc:spChg>
      </pc:sldChg>
      <pc:sldChg chg="modSp new mod">
        <pc:chgData name="Nicolas CARRERE" userId="69fffeb2-d65e-4acb-b3d7-1471ab5d75fc" providerId="ADAL" clId="{32F313EB-603B-4824-9EEF-FD6B7AD78149}" dt="2026-07-02T11:48:38.506" v="2180" actId="20577"/>
        <pc:sldMkLst>
          <pc:docMk/>
          <pc:sldMk cId="2127895550" sldId="269"/>
        </pc:sldMkLst>
        <pc:spChg chg="mod">
          <ac:chgData name="Nicolas CARRERE" userId="69fffeb2-d65e-4acb-b3d7-1471ab5d75fc" providerId="ADAL" clId="{32F313EB-603B-4824-9EEF-FD6B7AD78149}" dt="2026-07-02T11:47:09.735" v="1871" actId="20577"/>
          <ac:spMkLst>
            <pc:docMk/>
            <pc:sldMk cId="2127895550" sldId="269"/>
            <ac:spMk id="2" creationId="{5095361F-B997-BE3C-D5C2-0857514BA41C}"/>
          </ac:spMkLst>
        </pc:spChg>
        <pc:spChg chg="mod">
          <ac:chgData name="Nicolas CARRERE" userId="69fffeb2-d65e-4acb-b3d7-1471ab5d75fc" providerId="ADAL" clId="{32F313EB-603B-4824-9EEF-FD6B7AD78149}" dt="2026-07-02T11:48:38.506" v="2180" actId="20577"/>
          <ac:spMkLst>
            <pc:docMk/>
            <pc:sldMk cId="2127895550" sldId="269"/>
            <ac:spMk id="3" creationId="{61AA348B-71F9-9FA0-1709-164DF073613A}"/>
          </ac:spMkLst>
        </pc:spChg>
      </pc:sldChg>
      <pc:sldChg chg="addSp delSp modSp new mod">
        <pc:chgData name="Nicolas CARRERE" userId="69fffeb2-d65e-4acb-b3d7-1471ab5d75fc" providerId="ADAL" clId="{32F313EB-603B-4824-9EEF-FD6B7AD78149}" dt="2026-07-02T12:21:56.375" v="2815" actId="6549"/>
        <pc:sldMkLst>
          <pc:docMk/>
          <pc:sldMk cId="2076899758" sldId="270"/>
        </pc:sldMkLst>
        <pc:spChg chg="mod">
          <ac:chgData name="Nicolas CARRERE" userId="69fffeb2-d65e-4acb-b3d7-1471ab5d75fc" providerId="ADAL" clId="{32F313EB-603B-4824-9EEF-FD6B7AD78149}" dt="2026-07-02T12:09:01.250" v="2242" actId="20577"/>
          <ac:spMkLst>
            <pc:docMk/>
            <pc:sldMk cId="2076899758" sldId="270"/>
            <ac:spMk id="2" creationId="{4EEA60FB-BD8E-CFF1-A4F6-F063A369D97E}"/>
          </ac:spMkLst>
        </pc:spChg>
        <pc:spChg chg="mod">
          <ac:chgData name="Nicolas CARRERE" userId="69fffeb2-d65e-4acb-b3d7-1471ab5d75fc" providerId="ADAL" clId="{32F313EB-603B-4824-9EEF-FD6B7AD78149}" dt="2026-07-02T12:21:56.375" v="2815" actId="6549"/>
          <ac:spMkLst>
            <pc:docMk/>
            <pc:sldMk cId="2076899758" sldId="270"/>
            <ac:spMk id="3" creationId="{3FA4BC32-05FE-1B8F-5509-8ECCC3940A23}"/>
          </ac:spMkLst>
        </pc:spChg>
        <pc:picChg chg="add del mod">
          <ac:chgData name="Nicolas CARRERE" userId="69fffeb2-d65e-4acb-b3d7-1471ab5d75fc" providerId="ADAL" clId="{32F313EB-603B-4824-9EEF-FD6B7AD78149}" dt="2026-07-02T12:20:02.661" v="2555" actId="478"/>
          <ac:picMkLst>
            <pc:docMk/>
            <pc:sldMk cId="2076899758" sldId="270"/>
            <ac:picMk id="5" creationId="{7198650F-2FA8-B1E7-75A6-08DFD1C5835E}"/>
          </ac:picMkLst>
        </pc:picChg>
      </pc:sldChg>
      <pc:sldChg chg="modSp new mod">
        <pc:chgData name="Nicolas CARRERE" userId="69fffeb2-d65e-4acb-b3d7-1471ab5d75fc" providerId="ADAL" clId="{32F313EB-603B-4824-9EEF-FD6B7AD78149}" dt="2026-07-02T12:54:57.628" v="3244" actId="20577"/>
        <pc:sldMkLst>
          <pc:docMk/>
          <pc:sldMk cId="2130498046" sldId="271"/>
        </pc:sldMkLst>
        <pc:spChg chg="mod">
          <ac:chgData name="Nicolas CARRERE" userId="69fffeb2-d65e-4acb-b3d7-1471ab5d75fc" providerId="ADAL" clId="{32F313EB-603B-4824-9EEF-FD6B7AD78149}" dt="2026-07-02T12:49:27.849" v="2855" actId="20577"/>
          <ac:spMkLst>
            <pc:docMk/>
            <pc:sldMk cId="2130498046" sldId="271"/>
            <ac:spMk id="2" creationId="{C029C942-F90E-EB36-D844-1C034E56C24B}"/>
          </ac:spMkLst>
        </pc:spChg>
        <pc:spChg chg="mod">
          <ac:chgData name="Nicolas CARRERE" userId="69fffeb2-d65e-4acb-b3d7-1471ab5d75fc" providerId="ADAL" clId="{32F313EB-603B-4824-9EEF-FD6B7AD78149}" dt="2026-07-02T12:54:57.628" v="3244" actId="20577"/>
          <ac:spMkLst>
            <pc:docMk/>
            <pc:sldMk cId="2130498046" sldId="271"/>
            <ac:spMk id="3" creationId="{3AAC5C07-9712-EDB7-BF29-0B3DEC848342}"/>
          </ac:spMkLst>
        </pc:spChg>
      </pc:sldChg>
      <pc:sldChg chg="modSp new mod">
        <pc:chgData name="Nicolas CARRERE" userId="69fffeb2-d65e-4acb-b3d7-1471ab5d75fc" providerId="ADAL" clId="{32F313EB-603B-4824-9EEF-FD6B7AD78149}" dt="2026-07-02T14:06:30.704" v="3466" actId="313"/>
        <pc:sldMkLst>
          <pc:docMk/>
          <pc:sldMk cId="2216514471" sldId="272"/>
        </pc:sldMkLst>
        <pc:spChg chg="mod">
          <ac:chgData name="Nicolas CARRERE" userId="69fffeb2-d65e-4acb-b3d7-1471ab5d75fc" providerId="ADAL" clId="{32F313EB-603B-4824-9EEF-FD6B7AD78149}" dt="2026-07-02T14:05:06.098" v="3262" actId="20577"/>
          <ac:spMkLst>
            <pc:docMk/>
            <pc:sldMk cId="2216514471" sldId="272"/>
            <ac:spMk id="2" creationId="{F1B09185-C150-2AE4-373E-CCEBF596224E}"/>
          </ac:spMkLst>
        </pc:spChg>
        <pc:spChg chg="mod">
          <ac:chgData name="Nicolas CARRERE" userId="69fffeb2-d65e-4acb-b3d7-1471ab5d75fc" providerId="ADAL" clId="{32F313EB-603B-4824-9EEF-FD6B7AD78149}" dt="2026-07-02T14:06:30.704" v="3466" actId="313"/>
          <ac:spMkLst>
            <pc:docMk/>
            <pc:sldMk cId="2216514471" sldId="272"/>
            <ac:spMk id="3" creationId="{16494BC1-1F8E-D4CD-E342-E91E0D27FFB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5DC951-18B8-6F58-41BE-E6983F7875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7D67EA-4C58-02AC-51D9-81E1EE487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F7AD60-172D-E6ED-959A-03BC34E97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0470BD-A39F-C7BD-5832-CC5A165E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51DD1D-8915-F9A9-173F-E5E46D560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143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97F68E-2492-8805-3159-71FFC890F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03A6EB9-4EDF-6FEB-5793-4132A14D3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DC7C1-89A1-11B0-2652-E67188016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EF8E79-4A4B-3CF1-0FB5-533FF5A5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B78533-B4E6-4CA1-E3B4-2A525E976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31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40E417A-45F1-3B35-18AA-F2BC6A649A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E9F7C3A-3E8B-EA40-C25E-D9BB99E07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A2B33A-9CE8-2466-D6A3-687CF0575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FDF868C-2DDF-132C-4B5D-C03896531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C9C4E7-F151-9E2E-44C2-2FC1E6FBC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687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E835C5-0BAA-A33A-F363-91B9D4484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7CC95F-5628-B781-391A-36D5BD19B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D47A92-780B-E296-6CF2-2BFB78EC1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2F7EC42-D9B3-CEE8-D8CE-027440512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1FF6DD-7CCE-4982-D39D-7E681354C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9076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3E5BA9-B37A-76DC-FF3B-01569E1F3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D18E37-3294-FB2F-5A82-E4D00624D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0027DF-6564-B17C-7F91-37D81D296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9F5AAD-05D1-EA86-57D3-03D4CF74B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DDE9A8-359B-AF98-02A7-57A720BD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55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F29633-53EC-D151-3D65-F3D55E89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95B9E4-618F-B112-8645-5DC8EAA4CC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B5EACC-EC3A-147C-42C8-3A82BA2065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83B2F1-3F0A-128B-0F99-7E3458E27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FF5D151-7B41-2BA9-A2A4-3E44BE3F4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FFCBEFE-9016-E4EA-B3D9-E1DB93DA6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201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5283ED-359F-06E8-48C3-AD97369DC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CDBC7A6-B71F-1A39-E601-C5BDB43EA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D25963-329A-3290-9095-0B405222FC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45DDA32-D5BE-C151-4EC4-364A5B7DD1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CFD392D-E1CD-6987-9CB1-16159BCD85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ED8BD0-78CD-9BF5-4D33-A25244F8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120FB19-C706-A11F-8844-C9EF8F4AF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40F6364-8FDE-E0BA-72BE-85E4FF4E8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54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B6D87F2-6EB0-FC3F-6C56-F06C9489A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D7AA7F9-7F15-6F70-B3E3-AF4FD632E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069C36-49B6-62CE-DE26-B15497EF2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5C29223-DA94-DD74-4BD0-9341F9AA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930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95CEFA8-6CEE-A2B7-EA59-84B0F78C1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FBF0CFA-92D9-DFC3-3649-C8C43AD9E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3A6D74-EB25-C04F-60CF-66F959B07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3571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A829D4-B49D-86A3-1CFC-5B696C678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5BF04E-916E-E412-F9FB-935610E2B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DB32536-A63A-7FEC-56E1-93A669590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04DEE8-868A-D2A8-A422-BA2A5573E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6F2C642-8A65-F2D5-6479-8B573F92B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5DA3F52-CA03-7B8F-9617-D48050ED7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18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94C572-DA6E-4F5A-D780-6D7781A89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34DE1EE-E0F0-A02C-44E5-A3483A6444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F7A553-9738-510C-95B0-9DC1DE1CBC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2A851C-7511-D55F-23D5-AFD96FF9A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32D0535-7170-4C81-DF0F-E77C04353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165AE1-B42D-0578-E40A-8D2CEA917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75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45AAB57-C1F6-7CDD-DE74-313844E7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CB51FE-3BD1-FE45-13CD-FC77D7EDC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9667DD-CA18-B1BD-882A-50ED1C07B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370A36-7A9C-4637-B4F3-DEA46CE3FC6D}" type="datetimeFigureOut">
              <a:rPr lang="fr-FR" smtClean="0"/>
              <a:t>02/07/2026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B752DA-9FA9-C9D4-31CC-1519C7AC6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C23571-8860-5C97-DA95-63F89595D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60729E-5572-48FA-831E-69019EA75B3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99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6D7A35A-06E2-A8B9-9F55-6553668A2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419966"/>
          </a:xfrm>
        </p:spPr>
        <p:txBody>
          <a:bodyPr>
            <a:normAutofit fontScale="90000"/>
          </a:bodyPr>
          <a:lstStyle/>
          <a:p>
            <a:r>
              <a:rPr lang="fr-FR" dirty="0"/>
              <a:t>Todo </a:t>
            </a:r>
            <a:r>
              <a:rPr lang="fr-FR" dirty="0" err="1"/>
              <a:t>list</a:t>
            </a:r>
            <a:r>
              <a:rPr lang="fr-FR" dirty="0"/>
              <a:t> « Acquisition de données »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B06323B-407E-9491-D88D-F9D4C60E3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7" y="914545"/>
            <a:ext cx="5157787" cy="41996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Power Query	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EE3F6D5-07D5-5CAD-E3F8-0642A0F20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334511"/>
            <a:ext cx="5157787" cy="485515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Transformer les données</a:t>
            </a:r>
          </a:p>
          <a:p>
            <a:r>
              <a:rPr lang="fr-FR" dirty="0"/>
              <a:t>Vérifier le nom de la requête</a:t>
            </a:r>
          </a:p>
          <a:p>
            <a:r>
              <a:rPr lang="fr-FR" dirty="0"/>
              <a:t>Vérifier les entêtes</a:t>
            </a:r>
          </a:p>
          <a:p>
            <a:pPr lvl="1"/>
            <a:r>
              <a:rPr lang="fr-FR" dirty="0"/>
              <a:t>Position</a:t>
            </a:r>
          </a:p>
          <a:p>
            <a:pPr lvl="1"/>
            <a:r>
              <a:rPr lang="fr-FR" dirty="0"/>
              <a:t>Type</a:t>
            </a:r>
          </a:p>
          <a:p>
            <a:r>
              <a:rPr lang="fr-FR" dirty="0"/>
              <a:t>Transformer les données</a:t>
            </a:r>
          </a:p>
          <a:p>
            <a:r>
              <a:rPr lang="fr-FR" dirty="0"/>
              <a:t>Renommer les étapes (ambigües) </a:t>
            </a:r>
          </a:p>
          <a:p>
            <a:r>
              <a:rPr lang="fr-FR" dirty="0"/>
              <a:t>Supprimer l’inutile (lignes et colonnes) =&gt; allège le poids du power bi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E0354E1-E58D-8C87-B14C-176F540FAB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821171"/>
            <a:ext cx="5183188" cy="419966"/>
          </a:xfrm>
        </p:spPr>
        <p:txBody>
          <a:bodyPr>
            <a:normAutofit lnSpcReduction="10000"/>
          </a:bodyPr>
          <a:lstStyle/>
          <a:p>
            <a:r>
              <a:rPr lang="fr-FR" dirty="0"/>
              <a:t>Power Bi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0C498825-FCB6-6CD0-CB5D-6CA5F2174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334511"/>
            <a:ext cx="5183188" cy="4855152"/>
          </a:xfrm>
        </p:spPr>
        <p:txBody>
          <a:bodyPr>
            <a:normAutofit lnSpcReduction="10000"/>
          </a:bodyPr>
          <a:lstStyle/>
          <a:p>
            <a:r>
              <a:rPr lang="fr-FR" dirty="0"/>
              <a:t>Créer un calendrier  </a:t>
            </a:r>
          </a:p>
          <a:p>
            <a:r>
              <a:rPr lang="fr-FR" dirty="0"/>
              <a:t>Vérifier les relations entre table</a:t>
            </a:r>
          </a:p>
          <a:p>
            <a:r>
              <a:rPr lang="fr-FR" dirty="0"/>
              <a:t>Travailler avec des mesures explicites dans une table des mesures (plutôt que des mesures implicites) </a:t>
            </a:r>
          </a:p>
          <a:p>
            <a:pPr lvl="1"/>
            <a:r>
              <a:rPr lang="fr-FR" dirty="0"/>
              <a:t>Meilleur contrôle du nom</a:t>
            </a:r>
          </a:p>
          <a:p>
            <a:pPr lvl="1"/>
            <a:r>
              <a:rPr lang="fr-FR" dirty="0"/>
              <a:t>Meilleure performance de calcul</a:t>
            </a:r>
          </a:p>
          <a:p>
            <a:pPr lvl="1"/>
            <a:r>
              <a:rPr lang="fr-FR" dirty="0"/>
              <a:t>Meilleure réactivité en cas de chgt de règlement de gestion</a:t>
            </a:r>
          </a:p>
        </p:txBody>
      </p:sp>
    </p:spTree>
    <p:extLst>
      <p:ext uri="{BB962C8B-B14F-4D97-AF65-F5344CB8AC3E}">
        <p14:creationId xmlns:p14="http://schemas.microsoft.com/office/powerpoint/2010/main" val="423337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DB50D-08AE-0B0F-7B67-B2D7B2CDE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B90A7D6-463D-BA7D-C8FA-E6AC0B3F79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20668633">
            <a:off x="4167973" y="2846764"/>
            <a:ext cx="3856054" cy="23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48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C2BC77-ECA5-BA8D-5612-E44BAFB0C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Comparer CA , CA N-1, CA N-2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068CB5-C0CC-CAD3-D719-FD1337053C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Créer une mesure « CA N-2 » à l’aide de </a:t>
            </a:r>
            <a:r>
              <a:rPr lang="fr-FR" dirty="0" err="1"/>
              <a:t>DateAdd</a:t>
            </a:r>
            <a:r>
              <a:rPr lang="fr-FR" dirty="0"/>
              <a:t>, en vous inspirant de CA N-1, en « remplaçant » l’appel à SAMEPERIODLASTYEAR par DATEADD (à compléter)</a:t>
            </a:r>
          </a:p>
          <a:p>
            <a:r>
              <a:rPr lang="fr-FR" dirty="0"/>
              <a:t>Insérer CA n-2 dans le graph courbe</a:t>
            </a:r>
          </a:p>
          <a:p>
            <a:r>
              <a:rPr lang="fr-FR" dirty="0"/>
              <a:t>A tester</a:t>
            </a:r>
          </a:p>
          <a:p>
            <a:pPr lvl="1"/>
            <a:r>
              <a:rPr lang="fr-FR" dirty="0"/>
              <a:t>2018 = 1 courbe</a:t>
            </a:r>
          </a:p>
          <a:p>
            <a:pPr lvl="1"/>
            <a:r>
              <a:rPr lang="fr-FR" dirty="0"/>
              <a:t>2019 = 2 courbes</a:t>
            </a:r>
          </a:p>
          <a:p>
            <a:pPr lvl="1"/>
            <a:r>
              <a:rPr lang="fr-FR" dirty="0"/>
              <a:t>2020 = 3 courbes</a:t>
            </a:r>
          </a:p>
          <a:p>
            <a:pPr lvl="1"/>
            <a:r>
              <a:rPr lang="fr-FR" dirty="0"/>
              <a:t>2025 = 2 courbes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BB8C1B-95CC-4D87-14F2-0006775EE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6022" y="3816653"/>
            <a:ext cx="7497219" cy="267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56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F47B63-628B-359C-01D4-96B0C63DE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comparer CA cumulé vs CA Cumulé N-1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3A9C1D-6B9F-A5FD-BC75-EEAECC799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Créer la mesure CA cumulé N-1</a:t>
            </a:r>
          </a:p>
          <a:p>
            <a:pPr lvl="1"/>
            <a:r>
              <a:rPr lang="fr-FR" dirty="0"/>
              <a:t>Décaler d’un an CA Cumulé</a:t>
            </a:r>
          </a:p>
          <a:p>
            <a:pPr lvl="1"/>
            <a:r>
              <a:rPr lang="fr-FR" dirty="0"/>
              <a:t>Cumuler CA N-1</a:t>
            </a:r>
          </a:p>
          <a:p>
            <a:pPr lvl="1"/>
            <a:r>
              <a:rPr lang="fr-FR" dirty="0"/>
              <a:t>Décaler et cumuler CA</a:t>
            </a:r>
          </a:p>
          <a:p>
            <a:pPr lvl="1"/>
            <a:r>
              <a:rPr lang="fr-FR" dirty="0"/>
              <a:t>Cumuler et Décaler CA</a:t>
            </a:r>
          </a:p>
          <a:p>
            <a:pPr lvl="1"/>
            <a:endParaRPr lang="fr-FR" dirty="0"/>
          </a:p>
          <a:p>
            <a:r>
              <a:rPr lang="fr-FR" dirty="0"/>
              <a:t>Insérer CA cumulé N-1 dans le graph courber de la page cumul</a:t>
            </a:r>
          </a:p>
        </p:txBody>
      </p:sp>
    </p:spTree>
    <p:extLst>
      <p:ext uri="{BB962C8B-B14F-4D97-AF65-F5344CB8AC3E}">
        <p14:creationId xmlns:p14="http://schemas.microsoft.com/office/powerpoint/2010/main" val="882441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B5C793-F70F-BE91-E20D-7DDDD6DFC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Modèle en étoile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876825-9E0A-671B-CE1C-E84BF075E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Amener les champs catégorie et sous-catégorie (sous-catégories) dans Produits (Id sous-catégorie / identifiant de sous-catégorie)</a:t>
            </a:r>
          </a:p>
          <a:p>
            <a:r>
              <a:rPr lang="fr-FR" dirty="0"/>
              <a:t>Désactiver le chargement de sous-catégories</a:t>
            </a:r>
          </a:p>
          <a:p>
            <a:r>
              <a:rPr lang="fr-FR" dirty="0"/>
              <a:t>Charger les données dans power bi</a:t>
            </a:r>
          </a:p>
          <a:p>
            <a:r>
              <a:rPr lang="fr-FR" dirty="0"/>
              <a:t>Dans page 1, ajouter Catégorie et Sous-catégorie dans l’axe Y du graph barres empilées</a:t>
            </a:r>
          </a:p>
        </p:txBody>
      </p:sp>
    </p:spTree>
    <p:extLst>
      <p:ext uri="{BB962C8B-B14F-4D97-AF65-F5344CB8AC3E}">
        <p14:creationId xmlns:p14="http://schemas.microsoft.com/office/powerpoint/2010/main" val="934551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95361F-B997-BE3C-D5C2-0857514BA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commercial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AA348B-71F9-9FA0-1709-164DF0736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Renommer les colonnes « Commercial et service.1 » et « Commercial et service.2 » en « Commercial » et « Service », sans ajouter d’étapes supplémentaires</a:t>
            </a:r>
          </a:p>
          <a:p>
            <a:pPr lvl="1"/>
            <a:r>
              <a:rPr lang="fr-FR" dirty="0"/>
              <a:t>Repérer l’étape de création des colonnes</a:t>
            </a:r>
          </a:p>
          <a:p>
            <a:pPr lvl="1"/>
            <a:r>
              <a:rPr lang="fr-FR" dirty="0"/>
              <a:t>Modifier cette étape dans la barre de formule</a:t>
            </a:r>
          </a:p>
          <a:p>
            <a:r>
              <a:rPr lang="fr-FR" dirty="0"/>
              <a:t>Attention … effet de bord</a:t>
            </a:r>
          </a:p>
        </p:txBody>
      </p:sp>
    </p:spTree>
    <p:extLst>
      <p:ext uri="{BB962C8B-B14F-4D97-AF65-F5344CB8AC3E}">
        <p14:creationId xmlns:p14="http://schemas.microsoft.com/office/powerpoint/2010/main" val="2127895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EA60FB-BD8E-CFF1-A4F6-F063A369D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Délai moyen de règlement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A4BC32-05FE-1B8F-5509-8ECCC3940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/>
          <a:lstStyle/>
          <a:p>
            <a:r>
              <a:rPr lang="fr-FR" dirty="0"/>
              <a:t>Afficher une table présentant les clients et délai moyen de règlement (en jour ouvré)</a:t>
            </a:r>
          </a:p>
          <a:p>
            <a:pPr lvl="1"/>
            <a:r>
              <a:rPr lang="fr-FR" dirty="0"/>
              <a:t>Dans ventes, Créer une colonne « Délai de règlement » calculant ce délai à l’aide de la fonction NETWORKDAYS où le samedi est considéré comme jour ouvré</a:t>
            </a:r>
          </a:p>
          <a:p>
            <a:pPr lvl="1"/>
            <a:r>
              <a:rPr lang="fr-FR" dirty="0"/>
              <a:t>Créer une mesure « Délai moyen de règlement » (AVERAGE) et dans une nouvelle page, insérer une matrice présentant le Délai moyen de règlement par client (Lignes) et par Catégorie de produit (colonnes)</a:t>
            </a:r>
          </a:p>
        </p:txBody>
      </p:sp>
    </p:spTree>
    <p:extLst>
      <p:ext uri="{BB962C8B-B14F-4D97-AF65-F5344CB8AC3E}">
        <p14:creationId xmlns:p14="http://schemas.microsoft.com/office/powerpoint/2010/main" val="2076899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29C942-F90E-EB36-D844-1C034E56C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Calendrier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AC5C07-9712-EDB7-BF29-0B3DEC848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Dans le calendrier créer une colonne Jour férié, affichant Férié si le jour est férié à l’aide de la </a:t>
            </a:r>
            <a:r>
              <a:rPr lang="fr-FR" dirty="0" err="1"/>
              <a:t>lookupvalue</a:t>
            </a:r>
            <a:endParaRPr lang="fr-FR" dirty="0"/>
          </a:p>
          <a:p>
            <a:pPr lvl="1"/>
            <a:r>
              <a:rPr lang="fr-FR" dirty="0"/>
              <a:t>Etape 1 ajouter la valeur de la colonne Date du jour férié dans le calendrier</a:t>
            </a:r>
          </a:p>
          <a:p>
            <a:pPr lvl="1"/>
            <a:r>
              <a:rPr lang="fr-FR" dirty="0"/>
              <a:t>Etape 2, tester si (IF) la valeur de la colonne Date du jour férié du calendrier est vide (ISBLANK) ou non</a:t>
            </a:r>
          </a:p>
        </p:txBody>
      </p:sp>
    </p:spTree>
    <p:extLst>
      <p:ext uri="{BB962C8B-B14F-4D97-AF65-F5344CB8AC3E}">
        <p14:creationId xmlns:p14="http://schemas.microsoft.com/office/powerpoint/2010/main" val="2130498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B09185-C150-2AE4-373E-CCEBF5962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ratio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494BC1-1F8E-D4CD-E342-E91E0D27F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Insérer un segment « Mois »</a:t>
            </a:r>
          </a:p>
          <a:p>
            <a:r>
              <a:rPr lang="fr-FR" dirty="0"/>
              <a:t>Sélectionner Janvier, Février et Mars</a:t>
            </a:r>
          </a:p>
          <a:p>
            <a:r>
              <a:rPr lang="fr-FR" dirty="0"/>
              <a:t>Adapter la mesure « %CA tous clients » pour enlever </a:t>
            </a:r>
            <a:r>
              <a:rPr lang="fr-FR"/>
              <a:t>les filtres sur « Mois »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6514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FA21AD5-48E1-4A04-2083-72AD1611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Date de règlement réelle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07F6B688-8198-D57E-1F58-3147368C9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Si Date de règlement n’est pas connu</a:t>
            </a:r>
          </a:p>
          <a:p>
            <a:pPr lvl="1"/>
            <a:r>
              <a:rPr lang="fr-FR" dirty="0"/>
              <a:t>Alors utiliser Date de livraison</a:t>
            </a:r>
          </a:p>
          <a:p>
            <a:r>
              <a:rPr lang="fr-FR" dirty="0"/>
              <a:t>Sinon</a:t>
            </a:r>
          </a:p>
          <a:p>
            <a:pPr lvl="1"/>
            <a:r>
              <a:rPr lang="fr-FR" dirty="0"/>
              <a:t>Utiliser date de règlement</a:t>
            </a:r>
          </a:p>
        </p:txBody>
      </p:sp>
    </p:spTree>
    <p:extLst>
      <p:ext uri="{BB962C8B-B14F-4D97-AF65-F5344CB8AC3E}">
        <p14:creationId xmlns:p14="http://schemas.microsoft.com/office/powerpoint/2010/main" val="2738467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5C444F-5346-3B47-8541-F079A265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Volume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E63A15-934D-0354-D0BF-113B5C25E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Créer la colonne conditionnelle « Volume » affichant</a:t>
            </a:r>
          </a:p>
          <a:p>
            <a:pPr lvl="1"/>
            <a:r>
              <a:rPr lang="fr-FR" dirty="0"/>
              <a:t>Faible si Quantité &lt; 10</a:t>
            </a:r>
          </a:p>
          <a:p>
            <a:pPr lvl="1"/>
            <a:r>
              <a:rPr lang="fr-FR" dirty="0"/>
              <a:t>Moyen si Quantité &lt; 20</a:t>
            </a:r>
          </a:p>
          <a:p>
            <a:pPr lvl="1"/>
            <a:r>
              <a:rPr lang="fr-FR" dirty="0"/>
              <a:t>Elevé sinon</a:t>
            </a:r>
          </a:p>
          <a:p>
            <a:r>
              <a:rPr lang="fr-FR" dirty="0"/>
              <a:t>Typer la colonne Volume en texte sans ajouter d’étape supplémentaire</a:t>
            </a:r>
          </a:p>
          <a:p>
            <a:pPr lvl="1"/>
            <a:r>
              <a:rPr lang="fr-FR" dirty="0"/>
              <a:t>Déplacer une existante et la compléter</a:t>
            </a:r>
          </a:p>
        </p:txBody>
      </p:sp>
    </p:spTree>
    <p:extLst>
      <p:ext uri="{BB962C8B-B14F-4D97-AF65-F5344CB8AC3E}">
        <p14:creationId xmlns:p14="http://schemas.microsoft.com/office/powerpoint/2010/main" val="261128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16B367-3E08-5EF0-8B39-ABC6F8D82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Suivre les quantités commandées par produits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AA66DD-6B03-2EC4-C997-92CDE0FE0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Type de graphique : Barres empilée (dimensionner par des catégories textuelles)</a:t>
            </a:r>
          </a:p>
          <a:p>
            <a:r>
              <a:rPr lang="fr-FR" dirty="0"/>
              <a:t>Règle de calcul : somme de quantité</a:t>
            </a:r>
          </a:p>
          <a:p>
            <a:r>
              <a:rPr lang="fr-FR" dirty="0"/>
              <a:t>Couleurs </a:t>
            </a:r>
          </a:p>
        </p:txBody>
      </p:sp>
    </p:spTree>
    <p:extLst>
      <p:ext uri="{BB962C8B-B14F-4D97-AF65-F5344CB8AC3E}">
        <p14:creationId xmlns:p14="http://schemas.microsoft.com/office/powerpoint/2010/main" val="190174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A384DC-3029-459D-559C-E1A56CAE1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0A4684-F578-8F1F-999F-AFDA669A0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Somme quantité * prix de vente</a:t>
            </a:r>
          </a:p>
          <a:p>
            <a:endParaRPr lang="fr-FR" dirty="0"/>
          </a:p>
          <a:p>
            <a:r>
              <a:rPr lang="fr-FR" dirty="0"/>
              <a:t>SUMX</a:t>
            </a:r>
          </a:p>
          <a:p>
            <a:pPr lvl="1"/>
            <a:r>
              <a:rPr lang="fr-FR" dirty="0"/>
              <a:t>Paramètre 1 :</a:t>
            </a:r>
          </a:p>
          <a:p>
            <a:pPr lvl="2"/>
            <a:r>
              <a:rPr lang="fr-FR" dirty="0"/>
              <a:t>1 seule table impliquée dans le calcul  : Cette table</a:t>
            </a:r>
          </a:p>
          <a:p>
            <a:pPr lvl="2"/>
            <a:r>
              <a:rPr lang="fr-FR" dirty="0"/>
              <a:t>2 tables impliquées dans le calcul : La table du côté étoile</a:t>
            </a:r>
          </a:p>
          <a:p>
            <a:pPr lvl="1"/>
            <a:r>
              <a:rPr lang="fr-FR" dirty="0"/>
              <a:t>Paramètre 2 :</a:t>
            </a:r>
          </a:p>
          <a:p>
            <a:pPr lvl="2"/>
            <a:r>
              <a:rPr lang="fr-FR" dirty="0"/>
              <a:t>1 seule table : champ appelé directement</a:t>
            </a:r>
          </a:p>
          <a:p>
            <a:pPr lvl="2"/>
            <a:r>
              <a:rPr lang="fr-FR" dirty="0"/>
              <a:t>2 tables : champ de la table principale appelé directement, pour les autres champs préciser une recherche par table reliée</a:t>
            </a:r>
          </a:p>
          <a:p>
            <a:pPr lvl="2"/>
            <a:endParaRPr lang="fr-FR" dirty="0"/>
          </a:p>
          <a:p>
            <a:r>
              <a:rPr lang="fr-FR" dirty="0"/>
              <a:t>CA :</a:t>
            </a:r>
          </a:p>
          <a:p>
            <a:pPr lvl="1"/>
            <a:r>
              <a:rPr lang="fr-FR" dirty="0"/>
              <a:t>SUMX(</a:t>
            </a:r>
          </a:p>
          <a:p>
            <a:pPr lvl="2"/>
            <a:r>
              <a:rPr lang="fr-FR" dirty="0"/>
              <a:t>Ventes,</a:t>
            </a:r>
          </a:p>
          <a:p>
            <a:pPr lvl="2"/>
            <a:r>
              <a:rPr lang="fr-FR" dirty="0"/>
              <a:t>Ventes[Quantité] * RELATED(Produits[Prix de vente])</a:t>
            </a:r>
          </a:p>
          <a:p>
            <a:pPr lvl="1"/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67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33AA5B-085E-7C2A-B3FB-138E2BDB4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Analyser le Bénéfice par Canal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DD4356-D6A3-8285-7618-FE3B60A2D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Créer une Bénéfice calculant </a:t>
            </a:r>
          </a:p>
          <a:p>
            <a:pPr lvl="1"/>
            <a:r>
              <a:rPr lang="fr-FR" dirty="0"/>
              <a:t>CA – Somme de Quantité * prix d’achat</a:t>
            </a:r>
          </a:p>
          <a:p>
            <a:pPr lvl="1"/>
            <a:endParaRPr lang="fr-FR" dirty="0"/>
          </a:p>
          <a:p>
            <a:r>
              <a:rPr lang="fr-FR" dirty="0"/>
              <a:t>Insérer un graphique « Secteur » (Camembert) présentant Bénéfice par Canal (Ventes)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733344-E788-1A69-8533-ECCABB4FE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33003"/>
            <a:ext cx="5315987" cy="9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775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11A3BD-A99C-8904-1DFB-35B294C23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Stocks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9A05EC-0485-6F98-7381-C04476CF4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Intégrer les données de stock.csv dans une table Stocks</a:t>
            </a:r>
          </a:p>
          <a:p>
            <a:r>
              <a:rPr lang="fr-FR" dirty="0"/>
              <a:t>Fusionner Mois et Année dans cet ordre, séparé par un espace dans une colonne « Date d’inventaire »</a:t>
            </a:r>
          </a:p>
          <a:p>
            <a:r>
              <a:rPr lang="fr-FR" dirty="0"/>
              <a:t>Typer Date d’inventaire en Date </a:t>
            </a:r>
          </a:p>
          <a:p>
            <a:r>
              <a:rPr lang="fr-FR" dirty="0"/>
              <a:t>Sélectionner Date d’inventaire et Id Produit, par clic droit dépivoter les autres colonnes</a:t>
            </a:r>
          </a:p>
          <a:p>
            <a:r>
              <a:rPr lang="fr-FR" dirty="0"/>
              <a:t>Dans power Bi, relier Stocks avec Produits et Calendrier</a:t>
            </a:r>
          </a:p>
          <a:p>
            <a:r>
              <a:rPr lang="fr-FR" dirty="0"/>
              <a:t>Créer une mesure Stock Total, calculant la somme de Valeur</a:t>
            </a:r>
          </a:p>
          <a:p>
            <a:r>
              <a:rPr lang="fr-FR" dirty="0"/>
              <a:t>Dans une nouvelle page stock afficher le stock total par année dans un graph </a:t>
            </a:r>
            <a:r>
              <a:rPr lang="fr-FR"/>
              <a:t>en courbe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0083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E3329B-DE68-40D0-90CC-992C186E2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clients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F2B1FE-4270-DD61-DE93-416B5527D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Power Query</a:t>
            </a:r>
          </a:p>
          <a:p>
            <a:pPr lvl="1"/>
            <a:r>
              <a:rPr lang="fr-FR" dirty="0"/>
              <a:t>Charger </a:t>
            </a:r>
            <a:r>
              <a:rPr lang="fr-FR" dirty="0" err="1"/>
              <a:t>Données_client</a:t>
            </a:r>
            <a:r>
              <a:rPr lang="fr-FR" dirty="0"/>
              <a:t> du fichier clients.xlsx dans une table « Clients » </a:t>
            </a:r>
          </a:p>
          <a:p>
            <a:pPr lvl="1"/>
            <a:r>
              <a:rPr lang="fr-FR" dirty="0"/>
              <a:t>Typer code postal et département en texte</a:t>
            </a:r>
          </a:p>
          <a:p>
            <a:pPr lvl="1"/>
            <a:r>
              <a:rPr lang="fr-FR" dirty="0"/>
              <a:t>Fusionner Nom et prénom dans cet ordre dans une colonne contact (sans création de colonne)</a:t>
            </a:r>
          </a:p>
          <a:p>
            <a:r>
              <a:rPr lang="fr-FR" dirty="0"/>
              <a:t>Power BI :</a:t>
            </a:r>
          </a:p>
          <a:p>
            <a:pPr lvl="1"/>
            <a:r>
              <a:rPr lang="fr-FR" dirty="0"/>
              <a:t>Vérifier la relation entre clients et ventes (Id produit / Id produit)</a:t>
            </a:r>
          </a:p>
          <a:p>
            <a:pPr lvl="1"/>
            <a:r>
              <a:rPr lang="fr-FR" dirty="0"/>
              <a:t>Créer une mesure « Nb de client » comptant le nombre dédoublonné de Client (DISTINCTCOUNT)</a:t>
            </a:r>
          </a:p>
          <a:p>
            <a:pPr lvl="1"/>
            <a:r>
              <a:rPr lang="fr-FR" dirty="0"/>
              <a:t>Dans une nouvelle page « géo », afficher une carte présentant le Nb de client par Ville</a:t>
            </a:r>
          </a:p>
        </p:txBody>
      </p:sp>
    </p:spTree>
    <p:extLst>
      <p:ext uri="{BB962C8B-B14F-4D97-AF65-F5344CB8AC3E}">
        <p14:creationId xmlns:p14="http://schemas.microsoft.com/office/powerpoint/2010/main" val="2354905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BEAB53-2199-A39B-EF14-64A570270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Comparer CA vs CA N-1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0E502C-4692-A9C3-5D2F-2FA966D11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CA N-1 =  CA sur la même période précédant la sélection d’un an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CALCULATE(</a:t>
            </a:r>
          </a:p>
          <a:p>
            <a:pPr marL="0" indent="0">
              <a:buNone/>
            </a:pPr>
            <a:r>
              <a:rPr lang="fr-FR" dirty="0"/>
              <a:t>	[CA]</a:t>
            </a:r>
          </a:p>
          <a:p>
            <a:pPr marL="0" indent="0">
              <a:buNone/>
            </a:pPr>
            <a:r>
              <a:rPr lang="fr-FR" dirty="0"/>
              <a:t>	,</a:t>
            </a:r>
          </a:p>
          <a:p>
            <a:pPr marL="0" indent="0">
              <a:buNone/>
            </a:pPr>
            <a:r>
              <a:rPr lang="fr-FR" dirty="0"/>
              <a:t>	SAMEPERIODLASTYEAR(Calendrier[Date])</a:t>
            </a:r>
          </a:p>
          <a:p>
            <a:pPr marL="0" indent="0">
              <a:buNone/>
            </a:pP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2968709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3867638A674F49A2576F8F0E6E1675" ma:contentTypeVersion="10" ma:contentTypeDescription="Crée un document." ma:contentTypeScope="" ma:versionID="71c7828beeadf6949ef7205fae855a41">
  <xsd:schema xmlns:xsd="http://www.w3.org/2001/XMLSchema" xmlns:xs="http://www.w3.org/2001/XMLSchema" xmlns:p="http://schemas.microsoft.com/office/2006/metadata/properties" xmlns:ns2="a301e7da-b797-4bf9-97e1-bf0d288c8378" xmlns:ns3="f670c7b1-4d96-4672-9e6b-b50f7fd04118" targetNamespace="http://schemas.microsoft.com/office/2006/metadata/properties" ma:root="true" ma:fieldsID="94568090a5d365c5058ee88c648b9e1d" ns2:_="" ns3:_="">
    <xsd:import namespace="a301e7da-b797-4bf9-97e1-bf0d288c8378"/>
    <xsd:import namespace="f670c7b1-4d96-4672-9e6b-b50f7fd041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01e7da-b797-4bf9-97e1-bf0d288c83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Balises d’images" ma:readOnly="false" ma:fieldId="{5cf76f15-5ced-4ddc-b409-7134ff3c332f}" ma:taxonomyMulti="true" ma:sspId="c984d29b-3929-4b4c-baee-fdd37b81e5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70c7b1-4d96-4672-9e6b-b50f7fd04118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f2364dc-daa7-405a-9a6c-8b5b456e55fa}" ma:internalName="TaxCatchAll" ma:showField="CatchAllData" ma:web="f670c7b1-4d96-4672-9e6b-b50f7fd041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670c7b1-4d96-4672-9e6b-b50f7fd04118" xsi:nil="true"/>
    <lcf76f155ced4ddcb4097134ff3c332f xmlns="a301e7da-b797-4bf9-97e1-bf0d288c837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C54E1B0-FB5F-4C43-9645-A2EB063ECF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507217-DF2D-4C4A-8281-39B99D3D55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01e7da-b797-4bf9-97e1-bf0d288c8378"/>
    <ds:schemaRef ds:uri="f670c7b1-4d96-4672-9e6b-b50f7fd041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A82D7CE-A26A-4A72-848A-59AC583DAB4C}">
  <ds:schemaRefs>
    <ds:schemaRef ds:uri="http://schemas.microsoft.com/office/2006/metadata/properties"/>
    <ds:schemaRef ds:uri="http://schemas.microsoft.com/office/infopath/2007/PartnerControls"/>
    <ds:schemaRef ds:uri="f670c7b1-4d96-4672-9e6b-b50f7fd04118"/>
    <ds:schemaRef ds:uri="a301e7da-b797-4bf9-97e1-bf0d288c837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810</TotalTime>
  <Words>911</Words>
  <Application>Microsoft Office PowerPoint</Application>
  <PresentationFormat>Grand écran</PresentationFormat>
  <Paragraphs>118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Thème Office</vt:lpstr>
      <vt:lpstr>Todo list « Acquisition de données »</vt:lpstr>
      <vt:lpstr>Date de règlement réelle</vt:lpstr>
      <vt:lpstr>Exercice : Volume</vt:lpstr>
      <vt:lpstr>Suivre les quantités commandées par produits</vt:lpstr>
      <vt:lpstr>CA</vt:lpstr>
      <vt:lpstr>Analyser le Bénéfice par Canal</vt:lpstr>
      <vt:lpstr>Exercice Stocks</vt:lpstr>
      <vt:lpstr>Exercice : clients</vt:lpstr>
      <vt:lpstr>Comparer CA vs CA N-1</vt:lpstr>
      <vt:lpstr>Présentation PowerPoint</vt:lpstr>
      <vt:lpstr>Exercice : Comparer CA , CA N-1, CA N-2</vt:lpstr>
      <vt:lpstr>Exercice comparer CA cumulé vs CA Cumulé N-1</vt:lpstr>
      <vt:lpstr>Exercice : Modèle en étoile</vt:lpstr>
      <vt:lpstr>Exercice : commercial</vt:lpstr>
      <vt:lpstr>Exercice : Délai moyen de règlement</vt:lpstr>
      <vt:lpstr>Exercice : Calendrier</vt:lpstr>
      <vt:lpstr>Exercice : ratio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Nicolas CARRERE</dc:creator>
  <cp:lastModifiedBy>Nicolas CARRERE</cp:lastModifiedBy>
  <cp:revision>1</cp:revision>
  <dcterms:created xsi:type="dcterms:W3CDTF">2026-07-01T07:51:23Z</dcterms:created>
  <dcterms:modified xsi:type="dcterms:W3CDTF">2026-07-02T14:06:33Z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0x0101001B3867638A674F49A2576F8F0E6E1675</vt:lpwstr>
  </property>
  <property fmtid="{D5CDD505-2E9C-101B-9397-08002B2CF9AE}" pid="3" name="MediaServiceImageTags">
    <vt:lpwstr/>
  </property>
</Properties>
</file>