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webextensions/webextension1.xml" ContentType="application/vnd.ms-office.webextension+xml"/>
  <Override PartName="/ppt/webextensions/webextension2.xml" ContentType="application/vnd.ms-office.webextension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57" r:id="rId7"/>
    <p:sldId id="260" r:id="rId8"/>
    <p:sldId id="258" r:id="rId9"/>
    <p:sldId id="259" r:id="rId10"/>
    <p:sldId id="261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CARRERE" userId="69fffeb2-d65e-4acb-b3d7-1471ab5d75fc" providerId="ADAL" clId="{43998667-2585-40A2-955C-BE579D049F39}"/>
    <pc:docChg chg="custSel addSld modSld">
      <pc:chgData name="Nicolas CARRERE" userId="69fffeb2-d65e-4acb-b3d7-1471ab5d75fc" providerId="ADAL" clId="{43998667-2585-40A2-955C-BE579D049F39}" dt="2025-07-22T13:47:07.530" v="2814" actId="20577"/>
      <pc:docMkLst>
        <pc:docMk/>
      </pc:docMkLst>
      <pc:sldChg chg="modSp new mod">
        <pc:chgData name="Nicolas CARRERE" userId="69fffeb2-d65e-4acb-b3d7-1471ab5d75fc" providerId="ADAL" clId="{43998667-2585-40A2-955C-BE579D049F39}" dt="2025-07-22T07:16:09.423" v="655" actId="27636"/>
        <pc:sldMkLst>
          <pc:docMk/>
          <pc:sldMk cId="3533206739" sldId="266"/>
        </pc:sldMkLst>
        <pc:spChg chg="mod">
          <ac:chgData name="Nicolas CARRERE" userId="69fffeb2-d65e-4acb-b3d7-1471ab5d75fc" providerId="ADAL" clId="{43998667-2585-40A2-955C-BE579D049F39}" dt="2025-07-22T07:11:58.595" v="22" actId="20577"/>
          <ac:spMkLst>
            <pc:docMk/>
            <pc:sldMk cId="3533206739" sldId="266"/>
            <ac:spMk id="2" creationId="{0CA7C042-D38B-1F16-D63A-EEAEDFD73859}"/>
          </ac:spMkLst>
        </pc:spChg>
        <pc:spChg chg="mod">
          <ac:chgData name="Nicolas CARRERE" userId="69fffeb2-d65e-4acb-b3d7-1471ab5d75fc" providerId="ADAL" clId="{43998667-2585-40A2-955C-BE579D049F39}" dt="2025-07-22T07:16:09.423" v="655" actId="27636"/>
          <ac:spMkLst>
            <pc:docMk/>
            <pc:sldMk cId="3533206739" sldId="266"/>
            <ac:spMk id="3" creationId="{7C9198E4-C3D5-5525-02D2-2A04C92DA10B}"/>
          </ac:spMkLst>
        </pc:spChg>
      </pc:sldChg>
      <pc:sldChg chg="addSp delSp modSp new mod">
        <pc:chgData name="Nicolas CARRERE" userId="69fffeb2-d65e-4acb-b3d7-1471ab5d75fc" providerId="ADAL" clId="{43998667-2585-40A2-955C-BE579D049F39}" dt="2025-07-22T07:29:27.804" v="694" actId="207"/>
        <pc:sldMkLst>
          <pc:docMk/>
          <pc:sldMk cId="4255912387" sldId="267"/>
        </pc:sldMkLst>
        <pc:spChg chg="mod">
          <ac:chgData name="Nicolas CARRERE" userId="69fffeb2-d65e-4acb-b3d7-1471ab5d75fc" providerId="ADAL" clId="{43998667-2585-40A2-955C-BE579D049F39}" dt="2025-07-22T07:29:04.889" v="691" actId="20577"/>
          <ac:spMkLst>
            <pc:docMk/>
            <pc:sldMk cId="4255912387" sldId="267"/>
            <ac:spMk id="2" creationId="{1F976739-76C3-9B80-9346-300CCF3FBACD}"/>
          </ac:spMkLst>
        </pc:spChg>
        <pc:spChg chg="del">
          <ac:chgData name="Nicolas CARRERE" userId="69fffeb2-d65e-4acb-b3d7-1471ab5d75fc" providerId="ADAL" clId="{43998667-2585-40A2-955C-BE579D049F39}" dt="2025-07-22T07:29:06.722" v="692" actId="22"/>
          <ac:spMkLst>
            <pc:docMk/>
            <pc:sldMk cId="4255912387" sldId="267"/>
            <ac:spMk id="3" creationId="{E8D2E592-1B23-731C-AEF5-0C0411D37247}"/>
          </ac:spMkLst>
        </pc:spChg>
        <pc:spChg chg="add mod">
          <ac:chgData name="Nicolas CARRERE" userId="69fffeb2-d65e-4acb-b3d7-1471ab5d75fc" providerId="ADAL" clId="{43998667-2585-40A2-955C-BE579D049F39}" dt="2025-07-22T07:29:27.804" v="694" actId="207"/>
          <ac:spMkLst>
            <pc:docMk/>
            <pc:sldMk cId="4255912387" sldId="267"/>
            <ac:spMk id="6" creationId="{28AD39AF-D619-61B7-5B7E-F8F900E04C66}"/>
          </ac:spMkLst>
        </pc:spChg>
        <pc:picChg chg="add mod ord">
          <ac:chgData name="Nicolas CARRERE" userId="69fffeb2-d65e-4acb-b3d7-1471ab5d75fc" providerId="ADAL" clId="{43998667-2585-40A2-955C-BE579D049F39}" dt="2025-07-22T07:29:06.722" v="692" actId="22"/>
          <ac:picMkLst>
            <pc:docMk/>
            <pc:sldMk cId="4255912387" sldId="267"/>
            <ac:picMk id="5" creationId="{EBEF17C2-6644-9E92-F8DF-E37ACF5CC28A}"/>
          </ac:picMkLst>
        </pc:picChg>
      </pc:sldChg>
      <pc:sldChg chg="modSp new mod">
        <pc:chgData name="Nicolas CARRERE" userId="69fffeb2-d65e-4acb-b3d7-1471ab5d75fc" providerId="ADAL" clId="{43998667-2585-40A2-955C-BE579D049F39}" dt="2025-07-22T09:18:18.289" v="833" actId="27636"/>
        <pc:sldMkLst>
          <pc:docMk/>
          <pc:sldMk cId="2073654944" sldId="268"/>
        </pc:sldMkLst>
        <pc:spChg chg="mod">
          <ac:chgData name="Nicolas CARRERE" userId="69fffeb2-d65e-4acb-b3d7-1471ab5d75fc" providerId="ADAL" clId="{43998667-2585-40A2-955C-BE579D049F39}" dt="2025-07-22T09:13:12.090" v="720" actId="20577"/>
          <ac:spMkLst>
            <pc:docMk/>
            <pc:sldMk cId="2073654944" sldId="268"/>
            <ac:spMk id="2" creationId="{164693BD-6656-B0C6-BEC3-4AA4617F2FE3}"/>
          </ac:spMkLst>
        </pc:spChg>
        <pc:spChg chg="mod">
          <ac:chgData name="Nicolas CARRERE" userId="69fffeb2-d65e-4acb-b3d7-1471ab5d75fc" providerId="ADAL" clId="{43998667-2585-40A2-955C-BE579D049F39}" dt="2025-07-22T09:18:18.289" v="833" actId="27636"/>
          <ac:spMkLst>
            <pc:docMk/>
            <pc:sldMk cId="2073654944" sldId="268"/>
            <ac:spMk id="3" creationId="{1BF8A0C2-EAB5-041C-0ECF-76CC2FA8D4A7}"/>
          </ac:spMkLst>
        </pc:spChg>
      </pc:sldChg>
      <pc:sldChg chg="addSp delSp modSp new mod">
        <pc:chgData name="Nicolas CARRERE" userId="69fffeb2-d65e-4acb-b3d7-1471ab5d75fc" providerId="ADAL" clId="{43998667-2585-40A2-955C-BE579D049F39}" dt="2025-07-22T09:27:12.488" v="837" actId="688"/>
        <pc:sldMkLst>
          <pc:docMk/>
          <pc:sldMk cId="2563433455" sldId="269"/>
        </pc:sldMkLst>
        <pc:spChg chg="del">
          <ac:chgData name="Nicolas CARRERE" userId="69fffeb2-d65e-4acb-b3d7-1471ab5d75fc" providerId="ADAL" clId="{43998667-2585-40A2-955C-BE579D049F39}" dt="2025-07-22T09:24:53.063" v="835" actId="22"/>
          <ac:spMkLst>
            <pc:docMk/>
            <pc:sldMk cId="2563433455" sldId="269"/>
            <ac:spMk id="3" creationId="{18B5ECFE-B159-7878-D83C-6C262EB38FB6}"/>
          </ac:spMkLst>
        </pc:spChg>
        <pc:picChg chg="add mod ord">
          <ac:chgData name="Nicolas CARRERE" userId="69fffeb2-d65e-4acb-b3d7-1471ab5d75fc" providerId="ADAL" clId="{43998667-2585-40A2-955C-BE579D049F39}" dt="2025-07-22T09:27:12.488" v="837" actId="688"/>
          <ac:picMkLst>
            <pc:docMk/>
            <pc:sldMk cId="2563433455" sldId="269"/>
            <ac:picMk id="5" creationId="{46F7F4F2-8EF8-53B4-E6C1-4F91A44EA93C}"/>
          </ac:picMkLst>
        </pc:picChg>
      </pc:sldChg>
      <pc:sldChg chg="addSp modSp new mod">
        <pc:chgData name="Nicolas CARRERE" userId="69fffeb2-d65e-4acb-b3d7-1471ab5d75fc" providerId="ADAL" clId="{43998667-2585-40A2-955C-BE579D049F39}" dt="2025-07-22T09:34:48.511" v="1060" actId="20577"/>
        <pc:sldMkLst>
          <pc:docMk/>
          <pc:sldMk cId="2487499570" sldId="270"/>
        </pc:sldMkLst>
        <pc:spChg chg="mod">
          <ac:chgData name="Nicolas CARRERE" userId="69fffeb2-d65e-4acb-b3d7-1471ab5d75fc" providerId="ADAL" clId="{43998667-2585-40A2-955C-BE579D049F39}" dt="2025-07-22T09:31:33.248" v="873" actId="20577"/>
          <ac:spMkLst>
            <pc:docMk/>
            <pc:sldMk cId="2487499570" sldId="270"/>
            <ac:spMk id="2" creationId="{708490A0-FA57-406C-54AC-4EBF0257E57A}"/>
          </ac:spMkLst>
        </pc:spChg>
        <pc:spChg chg="mod">
          <ac:chgData name="Nicolas CARRERE" userId="69fffeb2-d65e-4acb-b3d7-1471ab5d75fc" providerId="ADAL" clId="{43998667-2585-40A2-955C-BE579D049F39}" dt="2025-07-22T09:34:48.511" v="1060" actId="20577"/>
          <ac:spMkLst>
            <pc:docMk/>
            <pc:sldMk cId="2487499570" sldId="270"/>
            <ac:spMk id="3" creationId="{53139B12-EA46-8773-6B52-5DE962F91AE0}"/>
          </ac:spMkLst>
        </pc:spChg>
        <pc:picChg chg="add mod">
          <ac:chgData name="Nicolas CARRERE" userId="69fffeb2-d65e-4acb-b3d7-1471ab5d75fc" providerId="ADAL" clId="{43998667-2585-40A2-955C-BE579D049F39}" dt="2025-07-22T09:34:23.617" v="1024" actId="1076"/>
          <ac:picMkLst>
            <pc:docMk/>
            <pc:sldMk cId="2487499570" sldId="270"/>
            <ac:picMk id="5" creationId="{23A6841C-0328-8F10-17A8-4199F1A50D20}"/>
          </ac:picMkLst>
        </pc:picChg>
      </pc:sldChg>
      <pc:sldChg chg="modSp new mod">
        <pc:chgData name="Nicolas CARRERE" userId="69fffeb2-d65e-4acb-b3d7-1471ab5d75fc" providerId="ADAL" clId="{43998667-2585-40A2-955C-BE579D049F39}" dt="2025-07-22T09:51:14.460" v="1340" actId="20577"/>
        <pc:sldMkLst>
          <pc:docMk/>
          <pc:sldMk cId="3493316090" sldId="271"/>
        </pc:sldMkLst>
        <pc:spChg chg="mod">
          <ac:chgData name="Nicolas CARRERE" userId="69fffeb2-d65e-4acb-b3d7-1471ab5d75fc" providerId="ADAL" clId="{43998667-2585-40A2-955C-BE579D049F39}" dt="2025-07-22T09:48:45.669" v="1092" actId="20577"/>
          <ac:spMkLst>
            <pc:docMk/>
            <pc:sldMk cId="3493316090" sldId="271"/>
            <ac:spMk id="2" creationId="{2AC23815-676F-7C37-F294-371070EEA952}"/>
          </ac:spMkLst>
        </pc:spChg>
        <pc:spChg chg="mod">
          <ac:chgData name="Nicolas CARRERE" userId="69fffeb2-d65e-4acb-b3d7-1471ab5d75fc" providerId="ADAL" clId="{43998667-2585-40A2-955C-BE579D049F39}" dt="2025-07-22T09:51:14.460" v="1340" actId="20577"/>
          <ac:spMkLst>
            <pc:docMk/>
            <pc:sldMk cId="3493316090" sldId="271"/>
            <ac:spMk id="3" creationId="{58780D4D-5068-5F66-0E9B-4318DEF51C9F}"/>
          </ac:spMkLst>
        </pc:spChg>
      </pc:sldChg>
      <pc:sldChg chg="modSp new mod">
        <pc:chgData name="Nicolas CARRERE" userId="69fffeb2-d65e-4acb-b3d7-1471ab5d75fc" providerId="ADAL" clId="{43998667-2585-40A2-955C-BE579D049F39}" dt="2025-07-22T11:14:44.088" v="1870" actId="20577"/>
        <pc:sldMkLst>
          <pc:docMk/>
          <pc:sldMk cId="803966669" sldId="272"/>
        </pc:sldMkLst>
        <pc:spChg chg="mod">
          <ac:chgData name="Nicolas CARRERE" userId="69fffeb2-d65e-4acb-b3d7-1471ab5d75fc" providerId="ADAL" clId="{43998667-2585-40A2-955C-BE579D049F39}" dt="2025-07-22T11:02:37.840" v="1399" actId="20577"/>
          <ac:spMkLst>
            <pc:docMk/>
            <pc:sldMk cId="803966669" sldId="272"/>
            <ac:spMk id="2" creationId="{0937315F-C0A0-C268-DB5C-DC8DE4FCB9FC}"/>
          </ac:spMkLst>
        </pc:spChg>
        <pc:spChg chg="mod">
          <ac:chgData name="Nicolas CARRERE" userId="69fffeb2-d65e-4acb-b3d7-1471ab5d75fc" providerId="ADAL" clId="{43998667-2585-40A2-955C-BE579D049F39}" dt="2025-07-22T11:14:44.088" v="1870" actId="20577"/>
          <ac:spMkLst>
            <pc:docMk/>
            <pc:sldMk cId="803966669" sldId="272"/>
            <ac:spMk id="3" creationId="{2ACCAC69-5259-3C2D-0088-DAE2703C8040}"/>
          </ac:spMkLst>
        </pc:spChg>
      </pc:sldChg>
      <pc:sldChg chg="addSp modSp new mod">
        <pc:chgData name="Nicolas CARRERE" userId="69fffeb2-d65e-4acb-b3d7-1471ab5d75fc" providerId="ADAL" clId="{43998667-2585-40A2-955C-BE579D049F39}" dt="2025-07-22T12:53:54.273" v="2406" actId="1076"/>
        <pc:sldMkLst>
          <pc:docMk/>
          <pc:sldMk cId="2410393900" sldId="273"/>
        </pc:sldMkLst>
        <pc:spChg chg="mod">
          <ac:chgData name="Nicolas CARRERE" userId="69fffeb2-d65e-4acb-b3d7-1471ab5d75fc" providerId="ADAL" clId="{43998667-2585-40A2-955C-BE579D049F39}" dt="2025-07-22T12:53:48.428" v="2404" actId="14100"/>
          <ac:spMkLst>
            <pc:docMk/>
            <pc:sldMk cId="2410393900" sldId="273"/>
            <ac:spMk id="2" creationId="{BFA4ED19-09A4-BE33-C238-5A90CEF1AAD9}"/>
          </ac:spMkLst>
        </pc:spChg>
        <pc:spChg chg="mod">
          <ac:chgData name="Nicolas CARRERE" userId="69fffeb2-d65e-4acb-b3d7-1471ab5d75fc" providerId="ADAL" clId="{43998667-2585-40A2-955C-BE579D049F39}" dt="2025-07-22T12:53:52.062" v="2405" actId="1076"/>
          <ac:spMkLst>
            <pc:docMk/>
            <pc:sldMk cId="2410393900" sldId="273"/>
            <ac:spMk id="3" creationId="{DF73AC07-0798-1C28-0A69-7D218EB0ED96}"/>
          </ac:spMkLst>
        </pc:spChg>
        <pc:picChg chg="add mod">
          <ac:chgData name="Nicolas CARRERE" userId="69fffeb2-d65e-4acb-b3d7-1471ab5d75fc" providerId="ADAL" clId="{43998667-2585-40A2-955C-BE579D049F39}" dt="2025-07-22T12:53:54.273" v="2406" actId="1076"/>
          <ac:picMkLst>
            <pc:docMk/>
            <pc:sldMk cId="2410393900" sldId="273"/>
            <ac:picMk id="5" creationId="{1ACADA04-B66F-79FA-693B-A9A3A4164E3F}"/>
          </ac:picMkLst>
        </pc:picChg>
      </pc:sldChg>
      <pc:sldChg chg="modSp new mod">
        <pc:chgData name="Nicolas CARRERE" userId="69fffeb2-d65e-4acb-b3d7-1471ab5d75fc" providerId="ADAL" clId="{43998667-2585-40A2-955C-BE579D049F39}" dt="2025-07-22T13:47:07.530" v="2814" actId="20577"/>
        <pc:sldMkLst>
          <pc:docMk/>
          <pc:sldMk cId="626519779" sldId="274"/>
        </pc:sldMkLst>
        <pc:spChg chg="mod">
          <ac:chgData name="Nicolas CARRERE" userId="69fffeb2-d65e-4acb-b3d7-1471ab5d75fc" providerId="ADAL" clId="{43998667-2585-40A2-955C-BE579D049F39}" dt="2025-07-22T13:45:00.931" v="2443" actId="20577"/>
          <ac:spMkLst>
            <pc:docMk/>
            <pc:sldMk cId="626519779" sldId="274"/>
            <ac:spMk id="2" creationId="{A75C8248-81FE-106E-C511-698510113374}"/>
          </ac:spMkLst>
        </pc:spChg>
        <pc:spChg chg="mod">
          <ac:chgData name="Nicolas CARRERE" userId="69fffeb2-d65e-4acb-b3d7-1471ab5d75fc" providerId="ADAL" clId="{43998667-2585-40A2-955C-BE579D049F39}" dt="2025-07-22T13:47:07.530" v="2814" actId="20577"/>
          <ac:spMkLst>
            <pc:docMk/>
            <pc:sldMk cId="626519779" sldId="274"/>
            <ac:spMk id="3" creationId="{34A0C821-6F1A-B3F1-56F4-BCD69B62FE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EFCC4-4EA5-349B-6721-EAB785A99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6CD8B1-876D-406C-4D23-3E33E2610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1A5091-F6C8-19ED-0683-BD020908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20DC14-24E5-756A-5EF5-37C3B5F97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944D4F-6F94-735D-2497-4BD25CC1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25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6BC4A8-85A9-C7F8-F46F-D6195FA8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D435CB-1729-BF27-39A9-ADD5072C8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E8F3E0-DB20-5424-2C74-81B1A5D9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B5D62C-1CDA-334B-C701-6130DF43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CACF47-6CEC-6CF0-351A-AE22A2C2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50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FEFAA8-BC21-B62E-59CC-1E4FAD955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CBFD38-2763-9525-1478-71DEA245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01E197-2A97-65EE-4F44-DEE44B59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0943A7-A5A3-8984-EE3A-2D8C6794D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4644E6-D3EE-2E1C-2C1E-C7EBF880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73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AAE3EC-E1B4-9D61-DA8C-A2C2E417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C7B92C-DC6C-F6BF-523D-8A1839CFF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DE6C0E-0ECA-9D87-7224-33AF5512B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D77D3-71A4-96BF-B2D9-CF695C0E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27D41A-8978-E1C5-94E1-A2AA93150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37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D8CB71-B4BF-5135-6032-114621559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8C5FEF-34B7-0377-0EA7-0C4CE741A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CAFED7-52DF-709A-4A36-751F26C6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5C94C7-15F7-880D-018B-AF0F4AF1F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2485EE-A33D-69F5-FEBB-2E71AD4B3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2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3ADFFC-E837-17E9-6170-2984F92DF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08ECDB-3BC6-36CA-0962-9821D8F1C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0ADFBD-BB12-B76B-08BC-E48658ACD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F0C65E-CA09-D8D2-2A51-0CA9F5E4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58CAA5-B48D-08EC-8295-1627FD3B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776956-2B1C-32DE-0834-D918256E6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45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893446-DD87-9B80-CA47-2C94ED7F0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1C7270-5FF1-28DF-CB9A-F834D7A2C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1D5E74-C0F7-94C5-EB73-665B12068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AFBDC9-7A5B-CE93-75C3-7BCC9DB82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7E9524-790F-E928-E994-12DF6D92E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8C98CB-5950-8D84-ECD5-89BAD4A5D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D605A1-EBC9-699B-39F8-30E0A6BB2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C92F6B1-5B8E-E6A3-3CD9-A3D31958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67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5C9C4-FABB-63F5-4806-BBE6BAB6F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423B2F-AC65-BFEA-8196-AA00AB1A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03F142-F78D-F6F0-C55E-071332A58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6ADF4E-BE9E-53FD-CF01-FD9BFBC7C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72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C8059F-953D-FC42-FBFA-307CB284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8A6CCC-0786-4A49-C977-4E62C3AF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885D62-B84F-6825-4743-38FD76E5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37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94587-3016-40B7-F5A6-66B05FDE3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00709F-20DA-033A-FBBC-AE32155D6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DDA8BE-DA06-DA41-2AE6-60F9040D3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A2EBB1-E9A3-6427-817F-2EE152013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ECD684-8844-7AEC-7826-3045B9EA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558A53-C6AE-F7CD-58CB-C4F416EB9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DF8D5-5BA9-7565-389F-22D7659D1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2C44AB0-4C47-F262-E206-5D2442FE7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E15E67-B552-3FED-8C6C-A2B96FE5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7CBB6D-FA41-C6E9-CFAD-A53E8CA18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B3645-D05B-F36C-2DD5-1CEEC6A18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150B47-042D-F149-140D-F6A672B67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83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E770B5C-5485-FCDD-3C6B-C8242DE3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7E9AB2-3857-9826-CA44-D3B15AE44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ED1F10-FC5B-5FB7-F00F-0786B892E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56C012-4A83-4D81-9AA6-51CA073BD206}" type="datetimeFigureOut">
              <a:rPr lang="fr-FR" smtClean="0"/>
              <a:t>22/07/2025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E1FB07-B97D-1DDC-A879-5F4A942C4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4095A1-B361-A24D-3CDA-22147C14D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1242AB-E4D7-441E-873A-899204AA5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35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nicolas-carrere.fr" TargetMode="External"/><Relationship Id="rId2" Type="http://schemas.openxmlformats.org/officeDocument/2006/relationships/hyperlink" Target="mailto:florence.delabarre@xxlformation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arn.microsoft.com/fr-fr/dax/dax-function-referen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986EA2B9-3255-C5BF-0736-6317F5BCF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 do </a:t>
            </a:r>
            <a:r>
              <a:rPr lang="fr-FR" dirty="0" err="1"/>
              <a:t>list</a:t>
            </a:r>
            <a:r>
              <a:rPr lang="fr-FR" dirty="0"/>
              <a:t> « Acquisition de données »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2596A7D-11A9-B246-A09A-91D4BDF0F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01313"/>
            <a:ext cx="5157787" cy="389375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Power </a:t>
            </a:r>
            <a:r>
              <a:rPr lang="fr-FR" dirty="0" err="1"/>
              <a:t>Query</a:t>
            </a: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9926057D-84E5-002B-0117-23A3E5352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962360"/>
          </a:xfrm>
        </p:spPr>
        <p:txBody>
          <a:bodyPr/>
          <a:lstStyle/>
          <a:p>
            <a:r>
              <a:rPr lang="fr-FR" dirty="0"/>
              <a:t>Vérifier le nom de requête</a:t>
            </a:r>
          </a:p>
          <a:p>
            <a:r>
              <a:rPr lang="fr-FR" dirty="0"/>
              <a:t>Vérifier les entêtes </a:t>
            </a:r>
          </a:p>
          <a:p>
            <a:pPr lvl="1"/>
            <a:r>
              <a:rPr lang="fr-FR" dirty="0"/>
              <a:t>Position</a:t>
            </a:r>
          </a:p>
          <a:p>
            <a:pPr lvl="1"/>
            <a:r>
              <a:rPr lang="fr-FR" dirty="0"/>
              <a:t>Type</a:t>
            </a:r>
          </a:p>
          <a:p>
            <a:r>
              <a:rPr lang="fr-FR" dirty="0"/>
              <a:t>Renommer les étapes</a:t>
            </a:r>
          </a:p>
          <a:p>
            <a:r>
              <a:rPr lang="fr-FR" dirty="0"/>
              <a:t>Ne pas créer d’étapes inutilement (optimisation des étapes</a:t>
            </a:r>
          </a:p>
          <a:p>
            <a:r>
              <a:rPr lang="fr-FR" dirty="0"/>
              <a:t>Supprimer l’inutile (Lignes, Colonnes, contenus, étapes) et l’ambigüe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D7C92136-0E02-A793-7FAC-6CA98D41C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01313"/>
            <a:ext cx="5183188" cy="389375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Power BI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820E4120-1B1F-667F-F1D3-BF5757ACB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90688"/>
            <a:ext cx="5183188" cy="4962360"/>
          </a:xfrm>
        </p:spPr>
        <p:txBody>
          <a:bodyPr/>
          <a:lstStyle/>
          <a:p>
            <a:r>
              <a:rPr lang="fr-FR" dirty="0"/>
              <a:t>Créer un calendrier</a:t>
            </a:r>
          </a:p>
          <a:p>
            <a:r>
              <a:rPr lang="fr-FR" dirty="0"/>
              <a:t>Mettre en relation les tables</a:t>
            </a:r>
          </a:p>
          <a:p>
            <a:r>
              <a:rPr lang="fr-FR" dirty="0"/>
              <a:t>Travailler avec des mesures explicites dans une table des mesures</a:t>
            </a:r>
          </a:p>
        </p:txBody>
      </p:sp>
    </p:spTree>
    <p:extLst>
      <p:ext uri="{BB962C8B-B14F-4D97-AF65-F5344CB8AC3E}">
        <p14:creationId xmlns:p14="http://schemas.microsoft.com/office/powerpoint/2010/main" val="7131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4A5FB-355D-1C5A-F0CF-6C85EDE86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Bénéfice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324E97-4F69-D9D2-65C8-B6526005A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Afficher un graphique « secteur » présentant le « Bénéfice » par Canal (Ventes)</a:t>
            </a:r>
          </a:p>
          <a:p>
            <a:r>
              <a:rPr lang="fr-FR" dirty="0"/>
              <a:t>Où Bénéfice est une mesure calculant :</a:t>
            </a:r>
          </a:p>
          <a:p>
            <a:pPr lvl="1"/>
            <a:r>
              <a:rPr lang="fr-FR" dirty="0"/>
              <a:t>CA – Somme Quantité * Prix d’achat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CA</a:t>
            </a:r>
          </a:p>
          <a:p>
            <a:pPr lvl="1"/>
            <a:r>
              <a:rPr lang="fr-FR" dirty="0"/>
              <a:t>-</a:t>
            </a:r>
          </a:p>
          <a:p>
            <a:pPr lvl="1"/>
            <a:r>
              <a:rPr lang="fr-FR" dirty="0"/>
              <a:t>SUMX(</a:t>
            </a:r>
          </a:p>
          <a:p>
            <a:pPr lvl="2"/>
            <a:r>
              <a:rPr lang="fr-FR" dirty="0"/>
              <a:t>Ventes,</a:t>
            </a:r>
          </a:p>
          <a:p>
            <a:pPr lvl="2"/>
            <a:r>
              <a:rPr lang="fr-FR" dirty="0"/>
              <a:t>Quantité * RELATED(Prix d’achat)</a:t>
            </a:r>
          </a:p>
          <a:p>
            <a:pPr lvl="1"/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53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7C042-D38B-1F16-D63A-EEAEDFD7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Clients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198E4-C3D5-5525-02D2-2A04C92DA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Charger </a:t>
            </a:r>
            <a:r>
              <a:rPr lang="fr-FR" dirty="0" err="1"/>
              <a:t>Données_clients</a:t>
            </a:r>
            <a:r>
              <a:rPr lang="fr-FR" dirty="0"/>
              <a:t> dans une table clients</a:t>
            </a:r>
          </a:p>
          <a:p>
            <a:r>
              <a:rPr lang="fr-FR" dirty="0"/>
              <a:t>Typer les colonnes CP et département en texte pour afficher le client situé à Nice</a:t>
            </a:r>
          </a:p>
          <a:p>
            <a:r>
              <a:rPr lang="fr-FR" dirty="0"/>
              <a:t>Fusionner les colonnes Nom et Prénom dans cet ordre, séparées par un espace sans ajouter de colonne, en la nommant « Contact »</a:t>
            </a:r>
          </a:p>
          <a:p>
            <a:r>
              <a:rPr lang="fr-FR" dirty="0"/>
              <a:t>Dans Power BI</a:t>
            </a:r>
          </a:p>
          <a:p>
            <a:pPr lvl="1"/>
            <a:r>
              <a:rPr lang="fr-FR" dirty="0"/>
              <a:t>Relier les tables ventes et clients (Id Client)</a:t>
            </a:r>
          </a:p>
          <a:p>
            <a:pPr lvl="1"/>
            <a:r>
              <a:rPr lang="fr-FR" dirty="0"/>
              <a:t>Dans une nouvelle page « Géo », afficher une carte géographique présentant le nombre de client par ville </a:t>
            </a:r>
          </a:p>
          <a:p>
            <a:pPr lvl="2"/>
            <a:r>
              <a:rPr lang="fr-FR" dirty="0"/>
              <a:t>Créer la mesure « Nombre de clients » calculant le nombre de ligne de la table clients</a:t>
            </a:r>
          </a:p>
        </p:txBody>
      </p:sp>
    </p:spTree>
    <p:extLst>
      <p:ext uri="{BB962C8B-B14F-4D97-AF65-F5344CB8AC3E}">
        <p14:creationId xmlns:p14="http://schemas.microsoft.com/office/powerpoint/2010/main" val="353320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76739-76C3-9B80-9346-300CCF3FB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Cartes géo, paramétrage admin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BEF17C2-6644-9E92-F8DF-E37ACF5CC2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6196" y="1825625"/>
            <a:ext cx="9799607" cy="435133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AD39AF-D619-61B7-5B7E-F8F900E04C66}"/>
              </a:ext>
            </a:extLst>
          </p:cNvPr>
          <p:cNvSpPr/>
          <p:nvPr/>
        </p:nvSpPr>
        <p:spPr>
          <a:xfrm>
            <a:off x="1765738" y="2722179"/>
            <a:ext cx="1481959" cy="22071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91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693BD-6656-B0C6-BEC3-4AA4617F2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Comparer CA N vs CA N-1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F8A0C2-EAB5-041C-0ECF-76CC2FA8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CA N-1 =</a:t>
            </a:r>
          </a:p>
          <a:p>
            <a:endParaRPr lang="fr-FR" dirty="0"/>
          </a:p>
          <a:p>
            <a:pPr lvl="1"/>
            <a:r>
              <a:rPr lang="fr-FR" dirty="0"/>
              <a:t>CA</a:t>
            </a:r>
          </a:p>
          <a:p>
            <a:pPr lvl="1"/>
            <a:r>
              <a:rPr lang="fr-FR" dirty="0"/>
              <a:t>Même période, un an dans le passé</a:t>
            </a:r>
          </a:p>
          <a:p>
            <a:pPr lvl="1"/>
            <a:endParaRPr lang="fr-FR" dirty="0"/>
          </a:p>
          <a:p>
            <a:r>
              <a:rPr lang="fr-FR" dirty="0"/>
              <a:t>CALCULATE(</a:t>
            </a:r>
          </a:p>
          <a:p>
            <a:pPr lvl="1"/>
            <a:r>
              <a:rPr lang="fr-FR" dirty="0"/>
              <a:t>[CA]</a:t>
            </a:r>
          </a:p>
          <a:p>
            <a:pPr lvl="1"/>
            <a:r>
              <a:rPr lang="fr-FR" dirty="0"/>
              <a:t>,</a:t>
            </a:r>
          </a:p>
          <a:p>
            <a:pPr lvl="1"/>
            <a:r>
              <a:rPr lang="fr-FR" dirty="0" err="1"/>
              <a:t>SamePeriodLastYear</a:t>
            </a:r>
            <a:r>
              <a:rPr lang="fr-FR" dirty="0"/>
              <a:t>(Calendrier[Date])</a:t>
            </a:r>
          </a:p>
          <a:p>
            <a:r>
              <a:rPr lang="fr-FR" dirty="0"/>
              <a:t>)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3654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3D63ED-C806-6180-A528-D6AD89316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6F7F4F2-8EF8-53B4-E6C1-4F91A44EA9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6471" y="2191291"/>
            <a:ext cx="3639058" cy="3620005"/>
          </a:xfrm>
        </p:spPr>
      </p:pic>
    </p:spTree>
    <p:extLst>
      <p:ext uri="{BB962C8B-B14F-4D97-AF65-F5344CB8AC3E}">
        <p14:creationId xmlns:p14="http://schemas.microsoft.com/office/powerpoint/2010/main" val="2563433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8490A0-FA57-406C-54AC-4EBF0257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Comparer CA, CA N-1 et CA N-2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139B12-EA46-8773-6B52-5DE962F91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Créer la mesure CA N-2 à l’aide de </a:t>
            </a:r>
            <a:r>
              <a:rPr lang="fr-FR" dirty="0" err="1"/>
              <a:t>DateAdd</a:t>
            </a:r>
            <a:r>
              <a:rPr lang="fr-FR" dirty="0"/>
              <a:t> (en « remplacement de </a:t>
            </a:r>
            <a:r>
              <a:rPr lang="fr-FR" dirty="0" err="1"/>
              <a:t>SamePeriodLastYear</a:t>
            </a:r>
            <a:r>
              <a:rPr lang="fr-FR" dirty="0"/>
              <a:t> ») et de </a:t>
            </a:r>
            <a:r>
              <a:rPr lang="fr-FR" dirty="0" err="1"/>
              <a:t>Calculate</a:t>
            </a:r>
            <a:endParaRPr lang="fr-FR" dirty="0"/>
          </a:p>
          <a:p>
            <a:r>
              <a:rPr lang="fr-FR" dirty="0"/>
              <a:t>Ajouter CA N-2 dans le graph courbe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3A6841C-0328-8F10-17A8-4199F1A50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637" y="3744382"/>
            <a:ext cx="7859335" cy="296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499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C23815-676F-7C37-F294-371070EE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Comparer Qté </a:t>
            </a:r>
            <a:r>
              <a:rPr lang="fr-FR" dirty="0" err="1"/>
              <a:t>Cdée</a:t>
            </a:r>
            <a:r>
              <a:rPr lang="fr-FR" dirty="0"/>
              <a:t> vs Qté livrée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780D4D-5068-5F66-0E9B-4318DEF51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Qté livrée =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Somme de Quantité</a:t>
            </a:r>
          </a:p>
          <a:p>
            <a:pPr lvl="1"/>
            <a:r>
              <a:rPr lang="fr-FR" dirty="0"/>
              <a:t>Utiliser la relation date à date de livraison</a:t>
            </a:r>
          </a:p>
          <a:p>
            <a:pPr lvl="1"/>
            <a:endParaRPr lang="fr-FR" dirty="0"/>
          </a:p>
          <a:p>
            <a:pPr lvl="1"/>
            <a:r>
              <a:rPr lang="fr-FR" dirty="0" err="1"/>
              <a:t>Calculate</a:t>
            </a:r>
            <a:r>
              <a:rPr lang="fr-FR" dirty="0"/>
              <a:t>(</a:t>
            </a:r>
          </a:p>
          <a:p>
            <a:pPr lvl="2"/>
            <a:r>
              <a:rPr lang="fr-FR" dirty="0"/>
              <a:t>SUM(Ventes[Quantité])</a:t>
            </a:r>
          </a:p>
          <a:p>
            <a:pPr lvl="2"/>
            <a:r>
              <a:rPr lang="fr-FR" dirty="0"/>
              <a:t>,</a:t>
            </a:r>
          </a:p>
          <a:p>
            <a:pPr lvl="2"/>
            <a:r>
              <a:rPr lang="fr-FR" dirty="0" err="1"/>
              <a:t>Userelationship</a:t>
            </a:r>
            <a:r>
              <a:rPr lang="fr-FR" dirty="0"/>
              <a:t>(Calendrier[Date], Ventes[Date de livraison])</a:t>
            </a:r>
          </a:p>
          <a:p>
            <a:pPr lvl="1"/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3316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37315F-C0A0-C268-DB5C-DC8DE4FC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</a:t>
            </a:r>
            <a:r>
              <a:rPr lang="fr-FR" dirty="0" err="1"/>
              <a:t>UseRelationship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CCAC69-5259-3C2D-0088-DAE2703C8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Afficher un graphique dans la page « pluriannuelle » présentant l’évolution du nombre de clients fidélisés par années</a:t>
            </a:r>
          </a:p>
          <a:p>
            <a:pPr lvl="1"/>
            <a:r>
              <a:rPr lang="fr-FR" dirty="0"/>
              <a:t>Relier Date et Date compte fidélité si possible « active » sinon « inactive »</a:t>
            </a:r>
          </a:p>
          <a:p>
            <a:pPr lvl="1"/>
            <a:r>
              <a:rPr lang="fr-FR" dirty="0"/>
              <a:t>Créer une mesure « Clients fidélisés » compter le nombre de client en utilisant la relation Date à Date compte fidélité</a:t>
            </a:r>
          </a:p>
          <a:p>
            <a:pPr lvl="1"/>
            <a:r>
              <a:rPr lang="fr-FR" dirty="0"/>
              <a:t>Insérer un graph courbe en axe X « Année » et en axe Y « clients fidélisés »</a:t>
            </a:r>
          </a:p>
        </p:txBody>
      </p:sp>
    </p:spTree>
    <p:extLst>
      <p:ext uri="{BB962C8B-B14F-4D97-AF65-F5344CB8AC3E}">
        <p14:creationId xmlns:p14="http://schemas.microsoft.com/office/powerpoint/2010/main" val="803966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4ED19-09A4-BE33-C238-5A90CEF1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441"/>
          </a:xfrm>
        </p:spPr>
        <p:txBody>
          <a:bodyPr/>
          <a:lstStyle/>
          <a:p>
            <a:r>
              <a:rPr lang="fr-FR" dirty="0"/>
              <a:t>Exercice : finalisation Power </a:t>
            </a:r>
            <a:r>
              <a:rPr lang="fr-FR" dirty="0" err="1"/>
              <a:t>Query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73AC07-0798-1C28-0A69-7D218EB0E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2566"/>
            <a:ext cx="10515600" cy="4351338"/>
          </a:xfrm>
        </p:spPr>
        <p:txBody>
          <a:bodyPr/>
          <a:lstStyle/>
          <a:p>
            <a:r>
              <a:rPr lang="fr-FR" dirty="0"/>
              <a:t>Charger les données de </a:t>
            </a:r>
          </a:p>
          <a:p>
            <a:pPr lvl="1"/>
            <a:r>
              <a:rPr lang="fr-FR" dirty="0"/>
              <a:t>Commercial.csv</a:t>
            </a:r>
          </a:p>
          <a:p>
            <a:pPr lvl="2"/>
            <a:r>
              <a:rPr lang="fr-FR" dirty="0"/>
              <a:t>Fractionner la colonne « Commercial et Service » en « Commercial » et « Service », facultativement en 1 seule étape de plus </a:t>
            </a:r>
          </a:p>
          <a:p>
            <a:pPr lvl="1"/>
            <a:r>
              <a:rPr lang="fr-FR" dirty="0"/>
              <a:t>Catégorie.xlsx</a:t>
            </a:r>
          </a:p>
          <a:p>
            <a:pPr lvl="1"/>
            <a:r>
              <a:rPr lang="fr-FR" dirty="0"/>
              <a:t>Sous-catégories.xlsx</a:t>
            </a:r>
          </a:p>
          <a:p>
            <a:pPr lvl="1"/>
            <a:r>
              <a:rPr lang="fr-FR" dirty="0"/>
              <a:t>Réafficher la colonne Identifiant de sous-catégorie dans Produits</a:t>
            </a:r>
          </a:p>
          <a:p>
            <a:r>
              <a:rPr lang="fr-FR" dirty="0"/>
              <a:t>Dans Power BI, dans une page « Analyse commerciaux » afficher un </a:t>
            </a:r>
            <a:r>
              <a:rPr lang="fr-FR" dirty="0" err="1"/>
              <a:t>treemap</a:t>
            </a:r>
            <a:r>
              <a:rPr lang="fr-FR" dirty="0"/>
              <a:t> présentant le CA par Catégorie, Sous-catégorie et Produit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ACADA04-B66F-79FA-693B-A9A3A4164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576" y="4671019"/>
            <a:ext cx="7335274" cy="247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93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5C8248-81FE-106E-C511-698510113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modèle de données en étoile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0C821-6F1A-B3F1-56F4-BCD69B62F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Combiner Produits et Sous-catégories pour afficher Catégorie et Sous-Catégorie dans Produits</a:t>
            </a:r>
          </a:p>
          <a:p>
            <a:r>
              <a:rPr lang="fr-FR" dirty="0"/>
              <a:t>Désactiver le chargement de Sous-catégories</a:t>
            </a:r>
          </a:p>
          <a:p>
            <a:r>
              <a:rPr lang="fr-FR" dirty="0"/>
              <a:t>Dans Power BI, réparer le graph </a:t>
            </a:r>
            <a:r>
              <a:rPr lang="fr-FR" dirty="0" err="1"/>
              <a:t>treemap</a:t>
            </a:r>
            <a:r>
              <a:rPr lang="fr-FR" dirty="0"/>
              <a:t> en remplaçant Catégorie et Sous-Catégorie des tables disparues, par les champs Catégorie et Sous-Catégorie de la </a:t>
            </a:r>
            <a:r>
              <a:rPr lang="fr-FR"/>
              <a:t>table Produits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651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A01B0E-C96F-0CA7-9617-2DAAE350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Mesures explicites même sur les mesures les plus simples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29CCDB-F3B6-3993-0133-5F728DB726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Définition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DDB237-9D99-8F42-F827-2A66EE8161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Mesures calculées en DAX pur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17E64F-9051-A025-D013-B71A1D934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/>
              <a:t>Avantages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7749ED-0E82-EBEB-4837-ACD6FE799E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/>
              <a:t>Formules optimisées (calculs plus rapides, moins énergivore, …)</a:t>
            </a:r>
          </a:p>
          <a:p>
            <a:r>
              <a:rPr lang="fr-FR" dirty="0"/>
              <a:t>Noms propres utilisables en tant que titre</a:t>
            </a:r>
          </a:p>
          <a:p>
            <a:r>
              <a:rPr lang="fr-FR" dirty="0"/>
              <a:t>Réactif sur les chgt de règle de gestion</a:t>
            </a:r>
          </a:p>
        </p:txBody>
      </p:sp>
    </p:spTree>
    <p:extLst>
      <p:ext uri="{BB962C8B-B14F-4D97-AF65-F5344CB8AC3E}">
        <p14:creationId xmlns:p14="http://schemas.microsoft.com/office/powerpoint/2010/main" val="366867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1B7ADE32-ECE3-E194-C51A-8D3408B8E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2077F5B-66A4-19EB-6462-3CBF75652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 l’aide de « A partir de la sélection » Créer une colonne « Produit » Affichant :</a:t>
            </a:r>
          </a:p>
          <a:p>
            <a:pPr lvl="1"/>
            <a:r>
              <a:rPr lang="fr-FR" dirty="0"/>
              <a:t>Alarme</a:t>
            </a:r>
          </a:p>
          <a:p>
            <a:pPr lvl="1"/>
            <a:r>
              <a:rPr lang="fr-FR" dirty="0"/>
              <a:t>Lustre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dirty="0"/>
              <a:t>Box domotique</a:t>
            </a:r>
          </a:p>
          <a:p>
            <a:r>
              <a:rPr lang="fr-FR" dirty="0"/>
              <a:t>Ne pas cliquer sur OK</a:t>
            </a:r>
          </a:p>
        </p:txBody>
      </p:sp>
    </p:spTree>
    <p:extLst>
      <p:ext uri="{BB962C8B-B14F-4D97-AF65-F5344CB8AC3E}">
        <p14:creationId xmlns:p14="http://schemas.microsoft.com/office/powerpoint/2010/main" val="211449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64572-5E02-39A9-6CCE-F001CB72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16891-2F36-EBDC-6CF4-590A46475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Demande support : </a:t>
            </a:r>
            <a:r>
              <a:rPr lang="es-ES" dirty="0">
                <a:hlinkClick r:id="rId2"/>
              </a:rPr>
              <a:t>florence.delabarre@xxlformation.com</a:t>
            </a:r>
            <a:endParaRPr lang="es-ES" dirty="0"/>
          </a:p>
          <a:p>
            <a:endParaRPr lang="es-ES" dirty="0"/>
          </a:p>
          <a:p>
            <a:r>
              <a:rPr lang="es-ES" dirty="0">
                <a:hlinkClick r:id="rId3"/>
              </a:rPr>
              <a:t>contact@nicolas-carrere.fr</a:t>
            </a:r>
            <a:endParaRPr lang="es-ES" dirty="0"/>
          </a:p>
          <a:p>
            <a:endParaRPr lang="es-ES" dirty="0"/>
          </a:p>
          <a:p>
            <a:r>
              <a:rPr lang="fr-FR" dirty="0">
                <a:hlinkClick r:id="rId4"/>
              </a:rPr>
              <a:t>https://learn.microsoft.com/fr-fr/dax/dax-function-reference</a:t>
            </a:r>
            <a:r>
              <a:rPr lang="fr-FR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088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Complément 3">
                <a:extLst>
                  <a:ext uri="{FF2B5EF4-FFF2-40B4-BE49-F238E27FC236}">
                    <a16:creationId xmlns:a16="http://schemas.microsoft.com/office/drawing/2014/main" id="{C57086D2-731E-9490-406B-D4E26AAB3D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2877878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omplément 3">
                <a:extLst>
                  <a:ext uri="{FF2B5EF4-FFF2-40B4-BE49-F238E27FC236}">
                    <a16:creationId xmlns:a16="http://schemas.microsoft.com/office/drawing/2014/main" id="{C57086D2-731E-9490-406B-D4E26AAB3D4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147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2" name="Complément 1">
                <a:extLst>
                  <a:ext uri="{FF2B5EF4-FFF2-40B4-BE49-F238E27FC236}">
                    <a16:creationId xmlns:a16="http://schemas.microsoft.com/office/drawing/2014/main" id="{9C32C19B-FD86-82DC-37CB-49D35441F43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524000" y="712469"/>
              <a:ext cx="9144000" cy="543306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2" name="Complément 1">
                <a:extLst>
                  <a:ext uri="{FF2B5EF4-FFF2-40B4-BE49-F238E27FC236}">
                    <a16:creationId xmlns:a16="http://schemas.microsoft.com/office/drawing/2014/main" id="{9C32C19B-FD86-82DC-37CB-49D35441F43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4000" y="712469"/>
                <a:ext cx="9144000" cy="54330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7911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AF325F-3631-77E6-D662-0C41381D6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 de gestion date de règlement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DE17F4-F06F-6A3B-EB4E-45DB175B8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la date de règlement n’est pas connue alors</a:t>
            </a:r>
          </a:p>
          <a:p>
            <a:pPr lvl="1"/>
            <a:r>
              <a:rPr lang="fr-FR" dirty="0"/>
              <a:t>Utiliser la date de livraison</a:t>
            </a:r>
          </a:p>
          <a:p>
            <a:r>
              <a:rPr lang="fr-FR" dirty="0"/>
              <a:t>Sinon</a:t>
            </a:r>
          </a:p>
          <a:p>
            <a:pPr lvl="1"/>
            <a:r>
              <a:rPr lang="fr-FR" dirty="0"/>
              <a:t>Utiliser la date de règlement</a:t>
            </a:r>
          </a:p>
        </p:txBody>
      </p:sp>
    </p:spTree>
    <p:extLst>
      <p:ext uri="{BB962C8B-B14F-4D97-AF65-F5344CB8AC3E}">
        <p14:creationId xmlns:p14="http://schemas.microsoft.com/office/powerpoint/2010/main" val="2659612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2CAD33-97C8-137D-B555-DD20FC0FA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Volume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21F919-CB6B-3531-232B-AE463F78D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Créer une colonne conditionnelle « Volume » affichant</a:t>
            </a:r>
          </a:p>
          <a:p>
            <a:pPr lvl="1"/>
            <a:r>
              <a:rPr lang="fr-FR" dirty="0"/>
              <a:t>Faible si quantité &lt; 10</a:t>
            </a:r>
          </a:p>
          <a:p>
            <a:pPr lvl="1"/>
            <a:r>
              <a:rPr lang="fr-FR" dirty="0"/>
              <a:t>Moyen si quantité &lt; 20</a:t>
            </a:r>
          </a:p>
          <a:p>
            <a:pPr lvl="1"/>
            <a:r>
              <a:rPr lang="fr-FR" dirty="0"/>
              <a:t>Elevé sinon</a:t>
            </a:r>
          </a:p>
          <a:p>
            <a:pPr lvl="1"/>
            <a:endParaRPr lang="fr-FR" dirty="0"/>
          </a:p>
          <a:p>
            <a:r>
              <a:rPr lang="fr-FR" dirty="0"/>
              <a:t>Typer la colonne au format texte (ABC), sans ajouter d’étapes supplémentaires </a:t>
            </a:r>
          </a:p>
        </p:txBody>
      </p:sp>
    </p:spTree>
    <p:extLst>
      <p:ext uri="{BB962C8B-B14F-4D97-AF65-F5344CB8AC3E}">
        <p14:creationId xmlns:p14="http://schemas.microsoft.com/office/powerpoint/2010/main" val="182280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059A2B-BF2C-5B87-1FE4-3F203E973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 de gestion : CA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FA0FCC-313C-0364-2390-DBBE5DC81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Somme quantité * Prix de vente</a:t>
            </a:r>
          </a:p>
          <a:p>
            <a:endParaRPr lang="fr-FR" dirty="0"/>
          </a:p>
          <a:p>
            <a:r>
              <a:rPr lang="fr-FR" dirty="0"/>
              <a:t>SUMX</a:t>
            </a:r>
          </a:p>
          <a:p>
            <a:pPr lvl="1"/>
            <a:r>
              <a:rPr lang="fr-FR" dirty="0"/>
              <a:t>Table : (la table qui contient les champs ou la table côté *) Ventes</a:t>
            </a:r>
          </a:p>
          <a:p>
            <a:pPr lvl="1"/>
            <a:r>
              <a:rPr lang="fr-FR" dirty="0"/>
              <a:t>Calcul : Quantité * champ relié Prix de vente</a:t>
            </a:r>
          </a:p>
          <a:p>
            <a:pPr lvl="1"/>
            <a:endParaRPr lang="fr-FR" dirty="0"/>
          </a:p>
          <a:p>
            <a:r>
              <a:rPr lang="fr-FR" dirty="0"/>
              <a:t>SUMX(</a:t>
            </a:r>
          </a:p>
          <a:p>
            <a:pPr lvl="1"/>
            <a:r>
              <a:rPr lang="fr-FR" dirty="0"/>
              <a:t>Ventes</a:t>
            </a:r>
          </a:p>
          <a:p>
            <a:pPr lvl="1"/>
            <a:r>
              <a:rPr lang="fr-FR" dirty="0"/>
              <a:t>,</a:t>
            </a:r>
          </a:p>
          <a:p>
            <a:pPr lvl="1"/>
            <a:r>
              <a:rPr lang="fr-FR" dirty="0"/>
              <a:t>Ventes[Quantité] * RELATED(Produits[Prix de vente])</a:t>
            </a:r>
          </a:p>
          <a:p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12039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webextension1.xml><?xml version="1.0" encoding="utf-8"?>
<we:webextension xmlns:we="http://schemas.microsoft.com/office/webextensions/webextension/2010/11" id="{4EE6E9DD-E3FF-41AC-93B5-BA2823C76640}">
  <we:reference id="wa200003233" version="2.0.0.3" store="fr-FR" storeType="OMEX"/>
  <we:alternateReferences>
    <we:reference id="WA200003233" version="2.0.0.3" store="WA200003233" storeType="OMEX"/>
  </we:alternateReferences>
  <we:properties>
    <we:property name="reportUrl" value="&quot;/groups/98cf343a-6efa-473d-a029-e740142e6e27/reports/4fa79b69-b8d6-4788-adb4-4ce77a369739?experience=power-bi&quot;"/>
    <we:property name="reportName" value="&quot;AppliPresentationMicrosoft&quot;"/>
    <we:property name="reportState" value="&quot;CONNECTED&quot;"/>
    <we:property name="embedUrl" value="&quot;/reportEmbed?reportId=4fa79b69-b8d6-4788-adb4-4ce77a369739&amp;groupId=98cf343a-6efa-473d-a029-e740142e6e27&amp;w=2&amp;config=eyJjbHVzdGVyVXJsIjoiaHR0cHM6Ly9XQUJJLUZSQU5DRS1DRU5UUkFMLUEtUFJJTUFSWS1yZWRpcmVjdC5hbmFseXNpcy53aW5kb3dzLm5ldCIsImVtYmVkRmVhdHVyZXMiOnsidXNhZ2VNZXRyaWNzVk5leHQiOnRydWV9fQ%3D%3D&amp;disableSensitivityBanner=true&amp;storytellingChangeViewModeShortcutKeys=true&quot;"/>
    <we:property name="pageDisplayName" value="&quot;Net Sales&quot;"/>
    <we:property name="datasetId" value="&quot;b6ffe511-a886-4b0c-b237-ffbd50ce2088&quot;"/>
    <we:property name="backgroundColor" value="&quot;#EBEBF1&quot;"/>
    <we:property name="bookmark" value="&quot;H4sIAAAAAAAAA+1bW2/bOBb+K4Ze+uIUvIkS+5ZJ2t3uNkWRZLoDDIoFL0e2OrbkleR0MkH++x5StuO6juXEdZzpTBIYlkgefofnSh7mJnJ5PRnp6/d6DNGr6CIfFND0mIr6UdG+yqyiJqPOpU4ZRRgRzGBrOWnysqijVzdRo6sBNB/zeqpHng6+/DUiPAYuBSM0ZS5JHQFOok/9SI9GH/TA98n0qIZ+NIGqLgs9yv+AlgQ2NdUUbvsR/D4ZlZX2E100ugE/2RV2x2cERl9yxKFtk1/BBdimfXsOk7JqZs/C8MxonTiXKIL4iXSesywfNUjGkzPXr3+fVAj4Zs7vm9CIvZrriX8+wYkHZZVbPVoM9SM/zoGwfvSmKseBxmwZfc/XRZM31/jwrsShp0jlUpsR/NepzAAT/EikVBwJwtOjFMAexYpDKoWOJffrexlmJ7e4ZP8ZQgWB/ElZuLxl9CZ6Gz49fKjrVhahy2g6XmnxTxfltLJwDtndQwB6i+v8oSpRCgHsWVk0Q3yJ037Uo2mQJVJ9lyPXuACeb/8ae77417SAF77rp1v8aMW1NOE/cxxR2eH1O7iC0beAFu3fNs3xfNRV3kp/hncjU4sFP9EjKJyuAm8ziSxIRV+x68USui2hCS97dy9884yHxfL0o2H55aQC7OmiV7QfWW2H4E7vjKmVRu48strihG/D15NyPEEodYv/7unfeYHtxM+UNW3TFnLcScfukXw/Os8Hw4Bhk9Rvfc+vnYdvilATvC7UrQEGG+s2Sey0d5usl23yAlWkfjIrq1fX2nuzab2dmV2UI7fBzB6mJy3f96FZ0eow21Xwybgkjc6LmYA4S2ySxgZsqoQxjEGq75fhTGbH7koXFgmvcnAGup5WW1v3McaK6zqve6fHv6xy8h5j1x2Ly8yQVivzYjCahZkQTMK3VgnQhCsPrjSfUVM9EzigrBxUP10HPk7zah5lUL1ePwUPCPrWhzi0ZcN1AoQnkqSCJGlwK5u40QHqT9OmCT5viStPkqQErNSGU0GIECR2gu1AcuEJ/Jhx6XzvYe4cFFGYztqEZxArRRlRhBMtgOzKQYZOTDilHEH/RiwXEnYkyV1mMpIq4xJuNaYtUuyyzl2LQmzCMtDoBTklBM2JJN0cTDB3eq+v8oFuyupbFqzNrFEKKLeYcImY4tJ00szHSPRbWpljLLaJ5vhLQEtCpH0WVv5zkTd1z/vFH8rMmYmJA0lAApBYMJoK8/j1fmBcQG2CVYjvMGFqpg7WrHL/aQCUxWAHBM8lsIz15FkqXMoykkmWJehDE0FdQni3AzK6zu3FUE/gYd5OA05jwKRACbPMyhi6nesaz9Q1DyijE/TkDGIiZerd1j4jW5bJVEBqHCcxMxQzWkI7jfbr9HUXszmZ1k05hmpV2LMZrh9nOMeDQQUDPU+BX+8B4PG4nBZNePtmWszUn2xCu/9F+wfuGmdvDwfizhEeDkOwisNCwK/jMmjFgcUBgzHMFPWgq+Gm9vAocgu9c10MDq0dx2sRdAZiB7YcT8o6bO4vK5j3e2RwPqCb9AcHmwMTj5V2VmbMSAWMJDFpA9OegnsGNMNtXUpxKwNEEuX2NhmjIqGpEzTF2M6NShTpTlsekUkkmimBG0KmiGE6kUwz/gxC+3rd/2v6ge2ixHfaotwHwm9HDx2lnkHS8Cyyp63y3kNmDZ0x6je4Pq1yX+VaH5w2+6zYUaEtYSwFTYmO8UfucffDpM5SQTC+aAo0pfGeT8zW1RSfziOvPTxfVJCe6/HEgZD0Ppw96nQuSORkqKtmy7SMrqZl30+oPstq68vY9nmporVwM1vXgraaL5zKDPPBcDSvwNUwmvOJMznd6DM9CcQ9mZdhnG/Zf4Vxs/JvKhkiamjyMbxAu1VHRB5ReUnIq/A3qyR6tRhDoz2D/vLAsoa9vFPuT14grbHfQT5bjLtZUusHlOm2E828xBu4etvAeF7gBT88n9V7/+xy6EdXvvdMyYgfhZlzgYz3qOx9nuZFz49uddUn/hpSFXNnqbKC4Y7DtUeIT+SRl/fFD9wu/7Xc8saSyT4yo3sks0NiNMmvyiZcb3h2h+n3RInz8stj3FCnUn/qTJRSblLJiRGpconRsZJbbP43F0eTLEmESQ1QDoZYF1uzK0kS80womVGBW/oYSAzprlXhNMsSJ2XGY2akSzhToHYkaZxxVibSgcOM2ilm1a4ohVBMsSRGASlK0thB3F00OLib+PNWVhPGMiskOEMk1Vy4JNF73KY4sFxrx5VyuB9Tmjq6q6m4ONY60VqQRKC6UIIv7teY73hrarB8a+qyLEdNPum9LbLyyS5PDVblW5RjU8F2l6e8LtRhO3LUq/0hSQ+H6t9c+aX4bneqvlqV+7CuXq3aR8xdW0PvPhp6ijLg2qx12xpgp+MxunrIjnGfB/kPYnQv+8tNSrBF5kBjJl1qUki4Y5ylUohdo13MFTHAWcJocGPW8h1JWsa0y6zVSWIxv8ni7JkE0B/zAiLXLLVxBsCkcUxlPr36O/o8LPrYmUn/yAFoh+343kE8cWXgwfvfv+Px4RndRzzuVsf2JE3F/t4xqJQKLaRUzLmsM0r+r9BrqkTRGKpBCAVtZJ9NOz+jnCw9In19Be7nxjuvov0XGwiOfL1HW5zXdiQSgaV1iMppU0+0hQ+6gDVocG5dOHAdOMK/ji2g3N7+H2rOL0DHNgAA&quot;"/>
    <we:property name="initialStateBookmark" value="&quot;H4sIAAAAAAAAA+1bbXPbNhL+Kx5+6Rf7BgRAAsg3x3buconTjJ3mOtPxdBbAUmYrkTqScupm/N9vAcovUWRJtiLLl9ae0YgAuHgW+w5AnxNftuMhXL6DESYvktNyUGG3w02ym1R908sff3xzvH/y5td3+8dH1FyPu7Ku2uTF56SDZoDdx7KdwDAQoMZfznYTGA7fwyA8FTBscTcZY9PWFQzLP7EfTF1dM8Gr3QT/GA/rBgLJ0w46DGQvaDg909zpPwTNCK4rL/AUXde3nuC4brrps7SisADKe2WY9oblPoAvymFHZAI5e3n0x7ghaJ+vWXoVO2lUdzkOzwc08aBuSgfDm1fDmx+vgfDd5FVTjyKN6UqFkUdVV3aX9PC2plcPicoHsEP81ZvCIpdiT+pU7kkm9J5GdHuZEahzCVkuLL3+Ic7OrmjJ/nOODUbyB3Xly57Rz8nr+BngY9v2qx6HDCejmZ7wdFpPGocnWNw+RKBXtM7vm5qkEMEe11V3To007UcYTqLUiOrbkrimBQh8h2Ya+cO/JxX+EIaeXdFHL647E/6rpDcad375Fi9w+DWgm/6vu67xfISm7KU/xbuQqZsFP4AhVh6ayNtUIjekki/YDWKJw+6giY07tw2he8rDzfLsJuf1p4MGaaRPXqS7iQN3jv7w1l56aZQ+IGsdTfg6fj2oR2OC0vb4b5/elBX1szBT0fVdK8hxLR27R/K7yUk5OI8YFkn9Koz80j+EroQ0IehC2xtgtLHlJkmDNm6T7V2bPCUVaZ/MytrZtQ7ebNKuZman9dAvMLOH6UnP931oZrQ6znYRfTItSQdlNRWQ4MopnVl02khrOUcN98twKrN9fwGVI8KzHBwjtJNmZevep1hx2ZbtzuH+z7OcvKPwdMviXWZYr5VlNRhOw0wMJvFbrwRkwk0AV9vfSFMDE/RC3XhsXl5GPg7L5jrKkHodPQUPBPoqhDiyZStAIRMqZ1oypaNbWcQNRKgvJ10Xfd4drgJJphm6HKxIJWNSssxLvgbJG08Q3hnVPow+L73HKonTOadEgZkxKWeGCQYS2bocFOTEpDfGM/JvzAmZ45okhS9swbSxXgkHmvtcrrPOyxaFOcULBPKCImWMzImp5RyMKXd6BxflALq6+ZoF5wpnjcFUOIZCZiktzVKa5YiIfk2r8JxnToGgf4aQM5a7Z2HlP1Vl1+4Ev/hdmTm3GfOYM8wRWSZ5qqV9/Ho/MC6QNuEsxLeUMHUTj3NWefdpANTVYA0EzyWwjGD8LBVO84IVOS8U+VAlU6+YWO6ALLSlOz2HMT7M2wHSNBatxpRxx12e4XLnOsczLZsHjQVFnpxjxvJcB7e1ychWFLmWqK0XLOM2pYyWpUuN9sv0dR2zOZi0XT3CZlbY0xkuH2c4+4NBgwO4ToGPNgBwf1RPqi62vppUU/Vni9BuftH+SVXjtHV7IG4d4fYwRKvYLgT6OqqjVmxZHDgY4VRRt7oafuK2j6J0uHMC1WDb2rE/F8HSQOzR1aNx3cbi/kOD1+MeGZy36CbDxsHiwCQyA97lBbe5Qc5UxvrAtKHgXmBaUFmnUyplkOXM+I1NxlOpUu1lqim2C2uUYcvTlkdkEgq4kVQQcsMsB5Vz4OIZhPb5uv/X9AOrRYlvVKLcByKUo9uOUs8gaXgW2dNKee82s4alMep3vDxsynDKNT84LfZZmU8lOMa5RkgZZPSXb7D64TkUWjKKL5BiqtNswztmIkORS85Szb2iUgv73a0n8shzN89vTpCe6/bElpDsvD9+1O5clMjBOTTdimlZOpuWfTuhhiyrP1+mvt/unGjduJmVz4JWmu+sT6YAtcmEd6lxklMW5/ttmSfS8ru1xgNLkL+Wqi/cht5EtLlHMmsEm3F5UXfxyPjZbVDeY3kn9acHnMCurtRnS4OPFlbnglmpjVcWMpOvUFAtPnBShVLSaoupQMucz5xdlyTLRCFNXqSSyqQMWYZ63ZM2XRTK53khMqolvRLcoFmTpPWWalOVe/SUpXjDnVkXpZSGG05lrpUmZTrzmC3fiN26m/j/Pa1SnBdO5ugty1MQ0isFG0z9PDoB4IUxnnJcA6lP1zUVn2UACkAyJUldUkYN92vMN7yJMrh7E+VDXQ+7crzzuirqJ7uQMpiVb1WPbKwgz5ZfSAm60MYUb2+nDYXnDr0Kv/v6U/XN7ql8sSr3YZ29rrKJmDv3XHJ5uf0URytzM8lVz1WWOh4LzUOy8E1ujj6I0Y3k7IuUYIXMIc147rXVqITngutcynWjXSYMsyi44ml0Y86JNUk6zsEXzoFSjvKbIiueSQD9Pi91CeDaZQUiz63npgjp1d/R52HRx01N+nsOQGuU4xsH8cS7rQ+uf/+Ox9tndBPxeLk69jtpJgt3OdHoVILMc8O9L5ZGyf9WMGfnPRlhM4ihoI/s02nL6T3/8Z1Hog8X6H/qgvOq+p8tYHTk8z3a9DZ9jAqLEonI0jxE9aRrx+DwPVQ4Bw3NDZVHvwRH/DlOn7DQepRhT2jxC+FHOjfQr67+B7vJRjcuNAAA&quot;"/>
    <we:property name="isFiltersActionButtonVisible" value="true"/>
    <we:property name="isVisualContainerHeaderHidden" value="false"/>
    <we:property name="reportEmbeddedTime" value="&quot;2025-07-16T08:15:26.720Z&quot;"/>
    <we:property name="creatorTenantId" value="&quot;8e0137c3-4299-4cb0-9bbd-342b2b04e202&quot;"/>
    <we:property name="creatorUserId" value="&quot;10032000F03CC707&quot;"/>
    <we:property name="creatorSessionId" value="&quot;454b8f8e-55d2-4ac9-b2da-a5e1d9f5a3bb&quot;"/>
    <we:property name="artifactViewState" value="&quot;live&quot;"/>
  </we:properties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F5ED6F25-FDE0-4690-9C72-E065271D0804}">
  <we:reference id="wa200003233" version="2.0.0.3" store="fr-FR" storeType="OMEX"/>
  <we:alternateReferences>
    <we:reference id="WA200003233" version="2.0.0.3" store="WA20000323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3867638A674F49A2576F8F0E6E1675" ma:contentTypeVersion="10" ma:contentTypeDescription="Crée un document." ma:contentTypeScope="" ma:versionID="a39e6f1f7b2759f1e4f30caeb4ddaf27">
  <xsd:schema xmlns:xsd="http://www.w3.org/2001/XMLSchema" xmlns:xs="http://www.w3.org/2001/XMLSchema" xmlns:p="http://schemas.microsoft.com/office/2006/metadata/properties" xmlns:ns2="a301e7da-b797-4bf9-97e1-bf0d288c8378" xmlns:ns3="f670c7b1-4d96-4672-9e6b-b50f7fd04118" targetNamespace="http://schemas.microsoft.com/office/2006/metadata/properties" ma:root="true" ma:fieldsID="323f1de1d82395e6f65c10ee2cd3dda2" ns2:_="" ns3:_="">
    <xsd:import namespace="a301e7da-b797-4bf9-97e1-bf0d288c8378"/>
    <xsd:import namespace="f670c7b1-4d96-4672-9e6b-b50f7fd041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1e7da-b797-4bf9-97e1-bf0d288c83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c984d29b-3929-4b4c-baee-fdd37b81e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0c7b1-4d96-4672-9e6b-b50f7fd04118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f2364dc-daa7-405a-9a6c-8b5b456e55fa}" ma:internalName="TaxCatchAll" ma:showField="CatchAllData" ma:web="f670c7b1-4d96-4672-9e6b-b50f7fd041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70c7b1-4d96-4672-9e6b-b50f7fd04118" xsi:nil="true"/>
    <lcf76f155ced4ddcb4097134ff3c332f xmlns="a301e7da-b797-4bf9-97e1-bf0d288c837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E2C53F-D4E7-407B-8695-3FCF7BDAD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01e7da-b797-4bf9-97e1-bf0d288c8378"/>
    <ds:schemaRef ds:uri="f670c7b1-4d96-4672-9e6b-b50f7fd041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8E8925-9753-4B19-93D5-A4E350C3D1E3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f670c7b1-4d96-4672-9e6b-b50f7fd04118"/>
    <ds:schemaRef ds:uri="a301e7da-b797-4bf9-97e1-bf0d288c8378"/>
  </ds:schemaRefs>
</ds:datastoreItem>
</file>

<file path=customXml/itemProps3.xml><?xml version="1.0" encoding="utf-8"?>
<ds:datastoreItem xmlns:ds="http://schemas.openxmlformats.org/officeDocument/2006/customXml" ds:itemID="{F430C5F1-6667-4D88-AAC7-CD2979370F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734</Words>
  <Application>Microsoft Office PowerPoint</Application>
  <PresentationFormat>Grand écran</PresentationFormat>
  <Paragraphs>118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Aptos</vt:lpstr>
      <vt:lpstr>Aptos Display</vt:lpstr>
      <vt:lpstr>Arial</vt:lpstr>
      <vt:lpstr>Thème Office</vt:lpstr>
      <vt:lpstr>To do list « Acquisition de données »</vt:lpstr>
      <vt:lpstr>Mesures explicites même sur les mesures les plus simples</vt:lpstr>
      <vt:lpstr>Exercice</vt:lpstr>
      <vt:lpstr>Présentation PowerPoint</vt:lpstr>
      <vt:lpstr>Présentation PowerPoint</vt:lpstr>
      <vt:lpstr>Présentation PowerPoint</vt:lpstr>
      <vt:lpstr>Règle de gestion date de règlement</vt:lpstr>
      <vt:lpstr>Exercice : Volume</vt:lpstr>
      <vt:lpstr>Règle de gestion : CA</vt:lpstr>
      <vt:lpstr>Exercice : Bénéfice</vt:lpstr>
      <vt:lpstr>Exercice Clients</vt:lpstr>
      <vt:lpstr>Cartes géo, paramétrage admin</vt:lpstr>
      <vt:lpstr>Comparer CA N vs CA N-1</vt:lpstr>
      <vt:lpstr>Présentation PowerPoint</vt:lpstr>
      <vt:lpstr>Comparer CA, CA N-1 et CA N-2</vt:lpstr>
      <vt:lpstr>Comparer Qté Cdée vs Qté livrée</vt:lpstr>
      <vt:lpstr>Exercice : UseRelationship</vt:lpstr>
      <vt:lpstr>Exercice : finalisation Power Query</vt:lpstr>
      <vt:lpstr>Exercice modèle de données en étoile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CARRERE</dc:creator>
  <cp:lastModifiedBy>Nicolas CARRERE</cp:lastModifiedBy>
  <cp:revision>1</cp:revision>
  <dcterms:created xsi:type="dcterms:W3CDTF">2025-07-16T07:26:29Z</dcterms:created>
  <dcterms:modified xsi:type="dcterms:W3CDTF">2025-07-22T13:47:09Z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0x0101001B3867638A674F49A2576F8F0E6E1675</vt:lpwstr>
  </property>
  <property fmtid="{D5CDD505-2E9C-101B-9397-08002B2CF9AE}" pid="3" name="MediaServiceImageTags">
    <vt:lpwstr/>
  </property>
</Properties>
</file>