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5B065B-7722-4918-B56C-B6742EC76EF0}" v="1" dt="2025-05-12T12:23:31.2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528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olas CARRERE" userId="69fffeb2-d65e-4acb-b3d7-1471ab5d75fc" providerId="ADAL" clId="{F45B065B-7722-4918-B56C-B6742EC76EF0}"/>
    <pc:docChg chg="custSel addSld modSld">
      <pc:chgData name="Nicolas CARRERE" userId="69fffeb2-d65e-4acb-b3d7-1471ab5d75fc" providerId="ADAL" clId="{F45B065B-7722-4918-B56C-B6742EC76EF0}" dt="2025-05-13T08:13:12.505" v="1748" actId="20577"/>
      <pc:docMkLst>
        <pc:docMk/>
      </pc:docMkLst>
      <pc:sldChg chg="addSp modSp new mod">
        <pc:chgData name="Nicolas CARRERE" userId="69fffeb2-d65e-4acb-b3d7-1471ab5d75fc" providerId="ADAL" clId="{F45B065B-7722-4918-B56C-B6742EC76EF0}" dt="2025-05-12T12:25:45.588" v="401" actId="20577"/>
        <pc:sldMkLst>
          <pc:docMk/>
          <pc:sldMk cId="2724539400" sldId="260"/>
        </pc:sldMkLst>
        <pc:spChg chg="mod">
          <ac:chgData name="Nicolas CARRERE" userId="69fffeb2-d65e-4acb-b3d7-1471ab5d75fc" providerId="ADAL" clId="{F45B065B-7722-4918-B56C-B6742EC76EF0}" dt="2025-05-12T12:15:34.100" v="25" actId="313"/>
          <ac:spMkLst>
            <pc:docMk/>
            <pc:sldMk cId="2724539400" sldId="260"/>
            <ac:spMk id="2" creationId="{6AAFB5C9-9224-3504-1F25-A1B9CC0D894F}"/>
          </ac:spMkLst>
        </pc:spChg>
        <pc:spChg chg="mod">
          <ac:chgData name="Nicolas CARRERE" userId="69fffeb2-d65e-4acb-b3d7-1471ab5d75fc" providerId="ADAL" clId="{F45B065B-7722-4918-B56C-B6742EC76EF0}" dt="2025-05-12T12:17:06.903" v="308" actId="20577"/>
          <ac:spMkLst>
            <pc:docMk/>
            <pc:sldMk cId="2724539400" sldId="260"/>
            <ac:spMk id="3" creationId="{DCE5772B-840B-8ABA-CDE5-3FEAAD50A1B7}"/>
          </ac:spMkLst>
        </pc:spChg>
        <pc:spChg chg="add mod">
          <ac:chgData name="Nicolas CARRERE" userId="69fffeb2-d65e-4acb-b3d7-1471ab5d75fc" providerId="ADAL" clId="{F45B065B-7722-4918-B56C-B6742EC76EF0}" dt="2025-05-12T12:25:45.588" v="401" actId="20577"/>
          <ac:spMkLst>
            <pc:docMk/>
            <pc:sldMk cId="2724539400" sldId="260"/>
            <ac:spMk id="4" creationId="{56E39BDA-0253-5856-54FB-74FC9860B326}"/>
          </ac:spMkLst>
        </pc:spChg>
      </pc:sldChg>
      <pc:sldChg chg="modSp new mod">
        <pc:chgData name="Nicolas CARRERE" userId="69fffeb2-d65e-4acb-b3d7-1471ab5d75fc" providerId="ADAL" clId="{F45B065B-7722-4918-B56C-B6742EC76EF0}" dt="2025-05-13T07:09:05.562" v="1147" actId="20577"/>
        <pc:sldMkLst>
          <pc:docMk/>
          <pc:sldMk cId="2982386079" sldId="261"/>
        </pc:sldMkLst>
        <pc:spChg chg="mod">
          <ac:chgData name="Nicolas CARRERE" userId="69fffeb2-d65e-4acb-b3d7-1471ab5d75fc" providerId="ADAL" clId="{F45B065B-7722-4918-B56C-B6742EC76EF0}" dt="2025-05-13T06:53:29.025" v="431" actId="20577"/>
          <ac:spMkLst>
            <pc:docMk/>
            <pc:sldMk cId="2982386079" sldId="261"/>
            <ac:spMk id="2" creationId="{2EE2C0BD-6241-A0FC-1709-91623299C249}"/>
          </ac:spMkLst>
        </pc:spChg>
        <pc:spChg chg="mod">
          <ac:chgData name="Nicolas CARRERE" userId="69fffeb2-d65e-4acb-b3d7-1471ab5d75fc" providerId="ADAL" clId="{F45B065B-7722-4918-B56C-B6742EC76EF0}" dt="2025-05-13T07:09:05.562" v="1147" actId="20577"/>
          <ac:spMkLst>
            <pc:docMk/>
            <pc:sldMk cId="2982386079" sldId="261"/>
            <ac:spMk id="3" creationId="{AA6AE830-C5D0-B229-6F31-681EA2E63D86}"/>
          </ac:spMkLst>
        </pc:spChg>
      </pc:sldChg>
      <pc:sldChg chg="modSp new mod">
        <pc:chgData name="Nicolas CARRERE" userId="69fffeb2-d65e-4acb-b3d7-1471ab5d75fc" providerId="ADAL" clId="{F45B065B-7722-4918-B56C-B6742EC76EF0}" dt="2025-05-13T07:49:19.039" v="1297" actId="20577"/>
        <pc:sldMkLst>
          <pc:docMk/>
          <pc:sldMk cId="797233747" sldId="262"/>
        </pc:sldMkLst>
        <pc:spChg chg="mod">
          <ac:chgData name="Nicolas CARRERE" userId="69fffeb2-d65e-4acb-b3d7-1471ab5d75fc" providerId="ADAL" clId="{F45B065B-7722-4918-B56C-B6742EC76EF0}" dt="2025-05-13T07:46:08.012" v="1160" actId="20577"/>
          <ac:spMkLst>
            <pc:docMk/>
            <pc:sldMk cId="797233747" sldId="262"/>
            <ac:spMk id="2" creationId="{54D74533-CE00-93D3-6DFF-FF2C1EB93AE4}"/>
          </ac:spMkLst>
        </pc:spChg>
        <pc:spChg chg="mod">
          <ac:chgData name="Nicolas CARRERE" userId="69fffeb2-d65e-4acb-b3d7-1471ab5d75fc" providerId="ADAL" clId="{F45B065B-7722-4918-B56C-B6742EC76EF0}" dt="2025-05-13T07:49:19.039" v="1297" actId="20577"/>
          <ac:spMkLst>
            <pc:docMk/>
            <pc:sldMk cId="797233747" sldId="262"/>
            <ac:spMk id="3" creationId="{E7A3809C-ED2A-7E0D-98DA-71052DD63E93}"/>
          </ac:spMkLst>
        </pc:spChg>
      </pc:sldChg>
      <pc:sldChg chg="modSp new mod">
        <pc:chgData name="Nicolas CARRERE" userId="69fffeb2-d65e-4acb-b3d7-1471ab5d75fc" providerId="ADAL" clId="{F45B065B-7722-4918-B56C-B6742EC76EF0}" dt="2025-05-13T08:04:51.988" v="1500" actId="15"/>
        <pc:sldMkLst>
          <pc:docMk/>
          <pc:sldMk cId="3903348738" sldId="263"/>
        </pc:sldMkLst>
        <pc:spChg chg="mod">
          <ac:chgData name="Nicolas CARRERE" userId="69fffeb2-d65e-4acb-b3d7-1471ab5d75fc" providerId="ADAL" clId="{F45B065B-7722-4918-B56C-B6742EC76EF0}" dt="2025-05-13T07:56:10.280" v="1319" actId="20577"/>
          <ac:spMkLst>
            <pc:docMk/>
            <pc:sldMk cId="3903348738" sldId="263"/>
            <ac:spMk id="2" creationId="{F99863F0-BF67-A84B-4639-EBA2CF5F6CB4}"/>
          </ac:spMkLst>
        </pc:spChg>
        <pc:spChg chg="mod">
          <ac:chgData name="Nicolas CARRERE" userId="69fffeb2-d65e-4acb-b3d7-1471ab5d75fc" providerId="ADAL" clId="{F45B065B-7722-4918-B56C-B6742EC76EF0}" dt="2025-05-13T08:04:51.988" v="1500" actId="15"/>
          <ac:spMkLst>
            <pc:docMk/>
            <pc:sldMk cId="3903348738" sldId="263"/>
            <ac:spMk id="3" creationId="{07E64AB6-C3BD-4C19-F401-A3A3E3F63D79}"/>
          </ac:spMkLst>
        </pc:spChg>
      </pc:sldChg>
      <pc:sldChg chg="addSp modSp new mod">
        <pc:chgData name="Nicolas CARRERE" userId="69fffeb2-d65e-4acb-b3d7-1471ab5d75fc" providerId="ADAL" clId="{F45B065B-7722-4918-B56C-B6742EC76EF0}" dt="2025-05-13T08:13:12.505" v="1748" actId="20577"/>
        <pc:sldMkLst>
          <pc:docMk/>
          <pc:sldMk cId="2215250765" sldId="264"/>
        </pc:sldMkLst>
        <pc:spChg chg="mod">
          <ac:chgData name="Nicolas CARRERE" userId="69fffeb2-d65e-4acb-b3d7-1471ab5d75fc" providerId="ADAL" clId="{F45B065B-7722-4918-B56C-B6742EC76EF0}" dt="2025-05-13T08:09:35.877" v="1534" actId="20577"/>
          <ac:spMkLst>
            <pc:docMk/>
            <pc:sldMk cId="2215250765" sldId="264"/>
            <ac:spMk id="2" creationId="{39A31174-0800-2F77-CB12-04105797C0C8}"/>
          </ac:spMkLst>
        </pc:spChg>
        <pc:spChg chg="mod">
          <ac:chgData name="Nicolas CARRERE" userId="69fffeb2-d65e-4acb-b3d7-1471ab5d75fc" providerId="ADAL" clId="{F45B065B-7722-4918-B56C-B6742EC76EF0}" dt="2025-05-13T08:13:12.505" v="1748" actId="20577"/>
          <ac:spMkLst>
            <pc:docMk/>
            <pc:sldMk cId="2215250765" sldId="264"/>
            <ac:spMk id="3" creationId="{2F3B5D11-45DC-239A-3321-16089B7C2905}"/>
          </ac:spMkLst>
        </pc:spChg>
        <pc:picChg chg="add mod">
          <ac:chgData name="Nicolas CARRERE" userId="69fffeb2-d65e-4acb-b3d7-1471ab5d75fc" providerId="ADAL" clId="{F45B065B-7722-4918-B56C-B6742EC76EF0}" dt="2025-05-13T08:12:11.234" v="1656" actId="1076"/>
          <ac:picMkLst>
            <pc:docMk/>
            <pc:sldMk cId="2215250765" sldId="264"/>
            <ac:picMk id="5" creationId="{AE72A3B9-4DDC-0750-F10B-B9023B6B421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1F8B4D-66EC-24DA-1974-15FF2CA88D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B544370-82F3-1400-AE30-99A3C4A892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0D7D2E8-DE2A-586E-883A-FB1280934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A0EF4-DB9E-0CF0-C82E-B98EAB55E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7BC486-75C4-DA48-DD2A-91A60EBB0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145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D1B8A4-75D6-184B-C36C-D0477ABFA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9B7EDB7-0D85-D6FF-F491-9B09AA504D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A44567-3B4A-1879-112D-C0FDC5B8E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1AD2418-B4DB-C571-B53C-62887D9F2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6125CEA-DD17-29F2-15DD-4716000AE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4844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CE6FDA0-FED4-E2B3-1026-DA9215440B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20A02DE-EB7D-A670-293C-ADEA88A71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3BC305-13AF-A6C7-D414-FE173EF98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F9D0A6-1FA8-2EB6-D0BE-39FA50766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7342918-CE76-A058-5334-8A44F837C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01320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A58ACA-5229-CEB9-3B86-542CBD0F0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3D71DA6-7AE9-C11C-7402-DA799E512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5499F9-1E9D-794A-7CBE-A5859AE03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5461C0D-E042-D85C-7B9B-09CACC6C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9EAB112-1877-3860-5BE3-4871565FF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433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1AE959-8CF0-C11C-3813-FEADDE839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6A9FF1E-4194-7518-8266-1CE12A26A5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FD3AED0-820A-493B-C20F-C36BE189D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07D762-EDB3-19B7-3F09-DAAB03FB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950792B-EF0E-CF58-BD43-897E54019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1564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1F298EC-82B0-F896-C2EA-C029BD88EA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2040D5-CCBF-9C72-16AF-6017F8801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92BACB9-C92C-BBB8-F745-68CF7FFB99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F1B713-6E42-24C9-83F2-B453BF8FC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42CC9A5-FFD6-BBCD-6985-5BCCE2BE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7444987-2959-E99B-9F26-7CEF71AE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3495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3C264A-009E-44D8-477B-4937584AA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7115EF7-7F49-8D1A-E1AA-754502B940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47BC7B5-981B-41E8-D578-C43AF1DDC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65CE710-6399-BB42-9070-75BF24C4A0B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12F7D31-D984-149A-8F55-F230335B88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6853FA0-E18F-4F67-51DA-1B77169AC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BEF1D84-B4C8-06C5-5D6A-38950FA7E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7A73ACC-7A9B-DA71-1AEE-6D1622868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747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C1840D-C8C5-B1AC-35CA-CDBE6B6BFC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B3FEA13-DA5F-CB6A-66B9-7E946B034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0C42A85-8132-7551-11FE-95D8D4769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250A962-6A5B-2DE5-671A-399E9BD69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27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55643B9-E892-FC26-3630-7107A0BE2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6B25481-5D78-01A2-0ADF-B6053B69D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C70DED8-D49F-14A1-EB9F-EFCD670E3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7562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E9CCA9-37DE-D3D5-4340-3EDBB854AE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B3EBD47-E220-8D63-A648-54CBA91F6D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E4DF900-E208-48ED-DF1E-88AC39389C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A7E7589-1042-3722-FFB8-63BFFDEBF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C4ABD-A2AC-636E-75E4-5220B080E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58905AF-67E7-417A-DE1E-6E32CC344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54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99EFD2-D473-AFA3-992B-FBA634C15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BBF66C2-5056-705A-2BAA-4800960D69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5476628-19A5-4305-3D6E-AAC4AC37E1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489C997-5CA7-0CA6-1404-BE7B81E89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EE75A60-7F08-EA1C-8219-070D3A579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E41348D-6699-975D-DD35-FA200352A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96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974A74B-12F5-2CD5-9BB8-13D28B59D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F267DA7-4317-760A-50D6-3943ECC890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E6EA406-7B6E-2DA6-5FCF-018130A5CE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937B5E-6A01-42C1-BFA8-E6F57633F4D5}" type="datetimeFigureOut">
              <a:rPr lang="fr-FR" smtClean="0"/>
              <a:t>13/05/2025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A6E6AE8-9376-2881-01A8-59BC0B360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2DF589-C95E-FDAE-72BD-2BCD26A82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AF217D-EFE9-4DF1-B47D-A343DEF6266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6557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ED2FA804-8115-0B8B-C061-F561A6C05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561632"/>
          </a:xfrm>
        </p:spPr>
        <p:txBody>
          <a:bodyPr>
            <a:normAutofit fontScale="90000"/>
          </a:bodyPr>
          <a:lstStyle/>
          <a:p>
            <a:r>
              <a:rPr lang="fr-FR" dirty="0"/>
              <a:t>Routine d’acquisition de données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99C096E-E34B-5BB9-37B1-3BA2F2335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62014" y="907322"/>
            <a:ext cx="5157787" cy="439564"/>
          </a:xfrm>
        </p:spPr>
        <p:txBody>
          <a:bodyPr/>
          <a:lstStyle/>
          <a:p>
            <a:r>
              <a:rPr lang="fr-FR" dirty="0"/>
              <a:t>Power </a:t>
            </a:r>
            <a:r>
              <a:rPr lang="fr-FR" dirty="0" err="1"/>
              <a:t>Query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4737455-44FC-E60C-98F6-97F005CC8F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346886"/>
            <a:ext cx="5157787" cy="4842777"/>
          </a:xfrm>
        </p:spPr>
        <p:txBody>
          <a:bodyPr/>
          <a:lstStyle/>
          <a:p>
            <a:r>
              <a:rPr lang="fr-FR" dirty="0"/>
              <a:t>Vérifier le nom de requête</a:t>
            </a:r>
          </a:p>
          <a:p>
            <a:r>
              <a:rPr lang="fr-FR" dirty="0"/>
              <a:t>Vérifier les entêtes</a:t>
            </a:r>
          </a:p>
          <a:p>
            <a:pPr lvl="1"/>
            <a:r>
              <a:rPr lang="fr-FR" dirty="0"/>
              <a:t>Position</a:t>
            </a:r>
          </a:p>
          <a:p>
            <a:pPr lvl="1"/>
            <a:r>
              <a:rPr lang="fr-FR" dirty="0"/>
              <a:t>Type</a:t>
            </a:r>
          </a:p>
          <a:p>
            <a:r>
              <a:rPr lang="fr-FR" dirty="0"/>
              <a:t>Transformation de données</a:t>
            </a:r>
          </a:p>
          <a:p>
            <a:r>
              <a:rPr lang="fr-FR" dirty="0"/>
              <a:t>Renommer toutes les étapes</a:t>
            </a:r>
          </a:p>
          <a:p>
            <a:r>
              <a:rPr lang="fr-FR" dirty="0"/>
              <a:t>Supprimer l’inutile (colonnes, lignes, étapes, ambiguïté)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DC51DF5-BF9C-C24C-AF78-3A678D6A96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926758"/>
            <a:ext cx="5183188" cy="439565"/>
          </a:xfrm>
        </p:spPr>
        <p:txBody>
          <a:bodyPr/>
          <a:lstStyle/>
          <a:p>
            <a:r>
              <a:rPr lang="fr-FR" dirty="0"/>
              <a:t>Excel / Power Pivot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34D2B2AE-2DE9-A01C-5BE3-158E3422F7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1488390"/>
            <a:ext cx="5183188" cy="4701273"/>
          </a:xfrm>
        </p:spPr>
        <p:txBody>
          <a:bodyPr/>
          <a:lstStyle/>
          <a:p>
            <a:r>
              <a:rPr lang="fr-FR" dirty="0"/>
              <a:t>Mettre en place un calendrier</a:t>
            </a:r>
          </a:p>
          <a:p>
            <a:r>
              <a:rPr lang="fr-FR" dirty="0"/>
              <a:t>Relier les tables</a:t>
            </a:r>
          </a:p>
          <a:p>
            <a:r>
              <a:rPr lang="fr-FR" dirty="0"/>
              <a:t>Utiliser des mesures en DAX (mesures explicites)</a:t>
            </a:r>
          </a:p>
        </p:txBody>
      </p:sp>
    </p:spTree>
    <p:extLst>
      <p:ext uri="{BB962C8B-B14F-4D97-AF65-F5344CB8AC3E}">
        <p14:creationId xmlns:p14="http://schemas.microsoft.com/office/powerpoint/2010/main" val="1396523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6">
            <a:extLst>
              <a:ext uri="{FF2B5EF4-FFF2-40B4-BE49-F238E27FC236}">
                <a16:creationId xmlns:a16="http://schemas.microsoft.com/office/drawing/2014/main" id="{235247FF-B9EC-78FA-0DB0-A92A2AB9B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Règle de gestion : « Date de règlement »</a:t>
            </a:r>
          </a:p>
        </p:txBody>
      </p:sp>
      <p:sp>
        <p:nvSpPr>
          <p:cNvPr id="8" name="Espace réservé du contenu 7">
            <a:extLst>
              <a:ext uri="{FF2B5EF4-FFF2-40B4-BE49-F238E27FC236}">
                <a16:creationId xmlns:a16="http://schemas.microsoft.com/office/drawing/2014/main" id="{902308D9-0B37-DD6B-413E-E5963AF04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Si la date de règlement est vide alors</a:t>
            </a:r>
          </a:p>
          <a:p>
            <a:pPr lvl="1"/>
            <a:r>
              <a:rPr lang="fr-FR" dirty="0"/>
              <a:t>Utiliser Date de livraison</a:t>
            </a:r>
          </a:p>
          <a:p>
            <a:r>
              <a:rPr lang="fr-FR" dirty="0"/>
              <a:t>Sinon</a:t>
            </a:r>
          </a:p>
          <a:p>
            <a:pPr lvl="1"/>
            <a:r>
              <a:rPr lang="fr-FR" dirty="0"/>
              <a:t>Utiliser Date de règlement</a:t>
            </a:r>
          </a:p>
        </p:txBody>
      </p:sp>
    </p:spTree>
    <p:extLst>
      <p:ext uri="{BB962C8B-B14F-4D97-AF65-F5344CB8AC3E}">
        <p14:creationId xmlns:p14="http://schemas.microsoft.com/office/powerpoint/2010/main" val="246650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4E6D51-F5B4-2EC9-DFB1-E5329D598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Volume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1B08DB3-D7D1-8F19-038F-24883CF9B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colonne la colonne « Volume » affichant :</a:t>
            </a:r>
          </a:p>
          <a:p>
            <a:pPr lvl="1"/>
            <a:r>
              <a:rPr lang="fr-FR" dirty="0"/>
              <a:t>Faible si Quantité &lt;= 10</a:t>
            </a:r>
          </a:p>
          <a:p>
            <a:pPr lvl="1"/>
            <a:r>
              <a:rPr lang="fr-FR" dirty="0"/>
              <a:t>Moyen si Quantité &lt;=20</a:t>
            </a:r>
          </a:p>
          <a:p>
            <a:pPr lvl="1"/>
            <a:r>
              <a:rPr lang="fr-FR" dirty="0"/>
              <a:t>Elevé sinon</a:t>
            </a:r>
          </a:p>
          <a:p>
            <a:pPr lvl="1"/>
            <a:endParaRPr lang="fr-FR" dirty="0"/>
          </a:p>
          <a:p>
            <a:r>
              <a:rPr lang="fr-FR" dirty="0"/>
              <a:t>Typer la colonne en texte </a:t>
            </a:r>
          </a:p>
        </p:txBody>
      </p:sp>
    </p:spTree>
    <p:extLst>
      <p:ext uri="{BB962C8B-B14F-4D97-AF65-F5344CB8AC3E}">
        <p14:creationId xmlns:p14="http://schemas.microsoft.com/office/powerpoint/2010/main" val="2376781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E94474B-00AE-93C3-C5FF-8AA9C8F1F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Suivi du chiffre d’affaires par Mois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90E7DB-3FCA-D60D-627D-2A8A0CC785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/>
              <a:t>Quelle règle de calcul : Somme Quantité  * Prix de vente</a:t>
            </a:r>
          </a:p>
          <a:p>
            <a:r>
              <a:rPr lang="fr-FR" dirty="0"/>
              <a:t>Représentation : courbe par Nom des mois</a:t>
            </a:r>
          </a:p>
          <a:p>
            <a:r>
              <a:rPr lang="fr-FR" dirty="0"/>
              <a:t>Couleur : basique </a:t>
            </a:r>
            <a:r>
              <a:rPr lang="fr-FR" dirty="0" err="1"/>
              <a:t>excel</a:t>
            </a:r>
            <a:r>
              <a:rPr lang="fr-FR" dirty="0"/>
              <a:t> (7% daltonien)</a:t>
            </a:r>
          </a:p>
          <a:p>
            <a:endParaRPr lang="fr-FR" dirty="0"/>
          </a:p>
          <a:p>
            <a:r>
              <a:rPr lang="fr-FR" dirty="0"/>
              <a:t>SUMX</a:t>
            </a:r>
          </a:p>
          <a:p>
            <a:pPr lvl="1"/>
            <a:r>
              <a:rPr lang="fr-FR" dirty="0"/>
              <a:t>Table : Ventes</a:t>
            </a:r>
          </a:p>
          <a:p>
            <a:pPr lvl="1"/>
            <a:r>
              <a:rPr lang="fr-FR" dirty="0"/>
              <a:t>Calcul : Quantité * champ relié prix de vente</a:t>
            </a:r>
          </a:p>
          <a:p>
            <a:pPr lvl="1"/>
            <a:endParaRPr lang="fr-FR" dirty="0"/>
          </a:p>
          <a:p>
            <a:r>
              <a:rPr lang="fr-FR" dirty="0"/>
              <a:t>SUMX(</a:t>
            </a:r>
          </a:p>
          <a:p>
            <a:pPr lvl="1"/>
            <a:r>
              <a:rPr lang="fr-FR" dirty="0"/>
              <a:t>Ventes</a:t>
            </a:r>
          </a:p>
          <a:p>
            <a:pPr lvl="1"/>
            <a:r>
              <a:rPr lang="fr-FR" dirty="0"/>
              <a:t>;</a:t>
            </a:r>
          </a:p>
          <a:p>
            <a:pPr lvl="1"/>
            <a:r>
              <a:rPr lang="fr-FR" dirty="0"/>
              <a:t>Ventes[Quantité] * RELATED(Produits[Prix de vente])</a:t>
            </a:r>
          </a:p>
          <a:p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36865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FB5C9-9224-3504-1F25-A1B9CC0D8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« Bénéfice »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E5772B-840B-8ABA-CDE5-3FEAAD50A1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« Bénéfice » calculant :</a:t>
            </a:r>
          </a:p>
          <a:p>
            <a:r>
              <a:rPr lang="fr-FR" dirty="0"/>
              <a:t>Chiffre d’affaires</a:t>
            </a:r>
          </a:p>
          <a:p>
            <a:r>
              <a:rPr lang="fr-FR" dirty="0"/>
              <a:t>-</a:t>
            </a:r>
          </a:p>
          <a:p>
            <a:r>
              <a:rPr lang="fr-FR" dirty="0"/>
              <a:t>Somme Quantité * Prix d’achat</a:t>
            </a:r>
          </a:p>
          <a:p>
            <a:endParaRPr lang="fr-FR" dirty="0"/>
          </a:p>
          <a:p>
            <a:r>
              <a:rPr lang="fr-FR" dirty="0"/>
              <a:t>Insérer un graphique « Secteur » affichant le Bénéfice par Canal (Ventes)</a:t>
            </a:r>
          </a:p>
          <a:p>
            <a:r>
              <a:rPr lang="fr-FR" dirty="0"/>
              <a:t>Filtrer par les segments année et Mois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6E39BDA-0253-5856-54FB-74FC9860B326}"/>
              </a:ext>
            </a:extLst>
          </p:cNvPr>
          <p:cNvSpPr txBox="1"/>
          <p:nvPr/>
        </p:nvSpPr>
        <p:spPr>
          <a:xfrm>
            <a:off x="6376086" y="2631718"/>
            <a:ext cx="58159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[Chiffre d’affaires]</a:t>
            </a:r>
          </a:p>
          <a:p>
            <a:r>
              <a:rPr lang="fr-FR" dirty="0"/>
              <a:t>-</a:t>
            </a:r>
          </a:p>
          <a:p>
            <a:r>
              <a:rPr lang="fr-FR" dirty="0"/>
              <a:t>SUMX(Ventes; Quantité * RELATED(Prix </a:t>
            </a:r>
            <a:r>
              <a:rPr lang="fr-FR"/>
              <a:t>d’achat))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24539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E2C0BD-6241-A0FC-1709-91623299C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Exercice : Réveil pédagogique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A6AE830-C5D0-B229-6F31-681EA2E63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/>
              <a:t>Charger les données du fichier commercial.csv dans une table « Commerciaux »</a:t>
            </a:r>
          </a:p>
          <a:p>
            <a:r>
              <a:rPr lang="fr-FR" dirty="0"/>
              <a:t>Typer la colonne date au format date avec les paramètres régionaux « Anglais (</a:t>
            </a:r>
            <a:r>
              <a:rPr lang="fr-FR" dirty="0" err="1"/>
              <a:t>Etat-Unis</a:t>
            </a:r>
            <a:r>
              <a:rPr lang="fr-FR" dirty="0"/>
              <a:t>) » </a:t>
            </a:r>
          </a:p>
          <a:p>
            <a:r>
              <a:rPr lang="fr-FR" dirty="0"/>
              <a:t>Fractionner la colonne « commercial et Service » en 2 colonnes « Commercial » et « Service », en n’ajoutant qu’une étape aux étapes existantes</a:t>
            </a:r>
          </a:p>
          <a:p>
            <a:pPr lvl="1"/>
            <a:r>
              <a:rPr lang="fr-FR" dirty="0"/>
              <a:t>Supprimer et/ou modifier des étapes générées par Power </a:t>
            </a:r>
            <a:r>
              <a:rPr lang="fr-FR" dirty="0" err="1"/>
              <a:t>Query</a:t>
            </a:r>
            <a:endParaRPr lang="fr-FR" dirty="0"/>
          </a:p>
          <a:p>
            <a:r>
              <a:rPr lang="fr-FR" dirty="0"/>
              <a:t>Dans Excel, insérer un graphique en courbes (3) affichant l’évolution du CA par Mois et par Services en fonction de l’année sélectionnée dans le segment</a:t>
            </a:r>
          </a:p>
          <a:p>
            <a:r>
              <a:rPr lang="fr-FR" dirty="0"/>
              <a:t>Afficher dans un TCD le Panier Moyen par Commercial en K€</a:t>
            </a:r>
          </a:p>
        </p:txBody>
      </p:sp>
    </p:spTree>
    <p:extLst>
      <p:ext uri="{BB962C8B-B14F-4D97-AF65-F5344CB8AC3E}">
        <p14:creationId xmlns:p14="http://schemas.microsoft.com/office/powerpoint/2010/main" val="2982386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D74533-CE00-93D3-6DFF-FF2C1EB93A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Panier Moyen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7A3809C-ED2A-7E0D-98DA-71052DD63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Moyenne de Quantité * Prix de vente</a:t>
            </a:r>
          </a:p>
          <a:p>
            <a:endParaRPr lang="fr-FR" dirty="0"/>
          </a:p>
          <a:p>
            <a:r>
              <a:rPr lang="fr-FR" dirty="0"/>
              <a:t>AVERAGEX</a:t>
            </a:r>
          </a:p>
          <a:p>
            <a:pPr lvl="1"/>
            <a:r>
              <a:rPr lang="fr-FR" dirty="0"/>
              <a:t>Table : Ventes</a:t>
            </a:r>
          </a:p>
          <a:p>
            <a:pPr lvl="1"/>
            <a:r>
              <a:rPr lang="fr-FR" dirty="0"/>
              <a:t>Calcul : Quantité  * RELATED(Prix de vente)</a:t>
            </a:r>
          </a:p>
        </p:txBody>
      </p:sp>
    </p:spTree>
    <p:extLst>
      <p:ext uri="{BB962C8B-B14F-4D97-AF65-F5344CB8AC3E}">
        <p14:creationId xmlns:p14="http://schemas.microsoft.com/office/powerpoint/2010/main" val="797233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99863F0-BF67-A84B-4639-EBA2CF5F6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CA vs CA N-1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7E64AB6-C3BD-4C19-F401-A3A3E3F63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 N-1 =</a:t>
            </a:r>
          </a:p>
          <a:p>
            <a:pPr lvl="1"/>
            <a:r>
              <a:rPr lang="fr-FR" dirty="0"/>
              <a:t>Chiffre d’affaires</a:t>
            </a:r>
          </a:p>
          <a:p>
            <a:pPr lvl="1"/>
            <a:r>
              <a:rPr lang="fr-FR" dirty="0"/>
              <a:t>La même période décalée d’1 an dans le passé</a:t>
            </a:r>
          </a:p>
          <a:p>
            <a:pPr lvl="1"/>
            <a:endParaRPr lang="fr-FR" dirty="0"/>
          </a:p>
          <a:p>
            <a:pPr lvl="1"/>
            <a:r>
              <a:rPr lang="fr-FR" dirty="0" err="1"/>
              <a:t>Calculate</a:t>
            </a:r>
            <a:r>
              <a:rPr lang="fr-FR" dirty="0"/>
              <a:t>(</a:t>
            </a:r>
          </a:p>
          <a:p>
            <a:pPr lvl="2"/>
            <a:r>
              <a:rPr lang="fr-FR" dirty="0"/>
              <a:t>[Chiffre d’affaires]</a:t>
            </a:r>
          </a:p>
          <a:p>
            <a:pPr lvl="2"/>
            <a:r>
              <a:rPr lang="fr-FR" dirty="0"/>
              <a:t>;</a:t>
            </a:r>
          </a:p>
          <a:p>
            <a:pPr lvl="2"/>
            <a:r>
              <a:rPr lang="fr-FR" dirty="0" err="1"/>
              <a:t>SamePeriodLastYear</a:t>
            </a:r>
            <a:r>
              <a:rPr lang="fr-FR" dirty="0"/>
              <a:t>(</a:t>
            </a:r>
            <a:r>
              <a:rPr lang="fr-FR" dirty="0" err="1"/>
              <a:t>Calendar</a:t>
            </a:r>
            <a:r>
              <a:rPr lang="fr-FR" dirty="0"/>
              <a:t>[Date])</a:t>
            </a:r>
          </a:p>
          <a:p>
            <a:pPr lvl="1"/>
            <a:r>
              <a:rPr lang="fr-F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33487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A31174-0800-2F77-CB12-04105797C0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Comparer CA vs CA N-1 vs CA N-2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3B5D11-45DC-239A-3321-16089B7C2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Créer la mesure CA N-2 à l’aide de </a:t>
            </a:r>
            <a:r>
              <a:rPr lang="fr-FR" dirty="0" err="1"/>
              <a:t>DateAdd</a:t>
            </a:r>
            <a:r>
              <a:rPr lang="fr-FR" dirty="0"/>
              <a:t> « en remplacement » </a:t>
            </a:r>
            <a:r>
              <a:rPr lang="fr-FR" dirty="0" err="1"/>
              <a:t>SamePeriodLastYear</a:t>
            </a:r>
            <a:endParaRPr lang="fr-FR" dirty="0"/>
          </a:p>
          <a:p>
            <a:r>
              <a:rPr lang="fr-FR" dirty="0"/>
              <a:t>Ajouter CA N-2 sur le graph courbes</a:t>
            </a:r>
          </a:p>
          <a:p>
            <a:r>
              <a:rPr lang="fr-FR" dirty="0"/>
              <a:t>Tester :</a:t>
            </a:r>
          </a:p>
          <a:p>
            <a:pPr lvl="1"/>
            <a:r>
              <a:rPr lang="fr-FR" dirty="0"/>
              <a:t>Sur 2019 =&gt; 2 courbes</a:t>
            </a:r>
          </a:p>
          <a:p>
            <a:pPr lvl="1"/>
            <a:r>
              <a:rPr lang="fr-FR"/>
              <a:t>Sur 2024 =&gt; 3 courbes</a:t>
            </a:r>
            <a:endParaRPr lang="fr-FR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E72A3B9-4DDC-0750-F10B-B9023B6B42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5228" y="4836376"/>
            <a:ext cx="6944796" cy="1475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507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B3867638A674F49A2576F8F0E6E1675" ma:contentTypeVersion="10" ma:contentTypeDescription="Crée un document." ma:contentTypeScope="" ma:versionID="a39e6f1f7b2759f1e4f30caeb4ddaf27">
  <xsd:schema xmlns:xsd="http://www.w3.org/2001/XMLSchema" xmlns:xs="http://www.w3.org/2001/XMLSchema" xmlns:p="http://schemas.microsoft.com/office/2006/metadata/properties" xmlns:ns2="a301e7da-b797-4bf9-97e1-bf0d288c8378" xmlns:ns3="f670c7b1-4d96-4672-9e6b-b50f7fd04118" targetNamespace="http://schemas.microsoft.com/office/2006/metadata/properties" ma:root="true" ma:fieldsID="323f1de1d82395e6f65c10ee2cd3dda2" ns2:_="" ns3:_="">
    <xsd:import namespace="a301e7da-b797-4bf9-97e1-bf0d288c8378"/>
    <xsd:import namespace="f670c7b1-4d96-4672-9e6b-b50f7fd041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01e7da-b797-4bf9-97e1-bf0d288c837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Balises d’images" ma:readOnly="false" ma:fieldId="{5cf76f15-5ced-4ddc-b409-7134ff3c332f}" ma:taxonomyMulti="true" ma:sspId="c984d29b-3929-4b4c-baee-fdd37b81e5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70c7b1-4d96-4672-9e6b-b50f7fd0411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f2364dc-daa7-405a-9a6c-8b5b456e55fa}" ma:internalName="TaxCatchAll" ma:showField="CatchAllData" ma:web="f670c7b1-4d96-4672-9e6b-b50f7fd041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670c7b1-4d96-4672-9e6b-b50f7fd04118" xsi:nil="true"/>
    <lcf76f155ced4ddcb4097134ff3c332f xmlns="a301e7da-b797-4bf9-97e1-bf0d288c837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5A42B98-E40C-47CA-8F17-7EE9F33FF51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FB40511-2921-4632-8870-5C84D83951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01e7da-b797-4bf9-97e1-bf0d288c8378"/>
    <ds:schemaRef ds:uri="f670c7b1-4d96-4672-9e6b-b50f7fd041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A301D49-CF50-4524-874E-BF14420F2BCB}">
  <ds:schemaRefs>
    <ds:schemaRef ds:uri="http://schemas.microsoft.com/office/2006/metadata/properties"/>
    <ds:schemaRef ds:uri="http://schemas.microsoft.com/office/infopath/2007/PartnerControls"/>
    <ds:schemaRef ds:uri="f670c7b1-4d96-4672-9e6b-b50f7fd04118"/>
    <ds:schemaRef ds:uri="a301e7da-b797-4bf9-97e1-bf0d288c83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441</Words>
  <Application>Microsoft Office PowerPoint</Application>
  <PresentationFormat>Grand écran</PresentationFormat>
  <Paragraphs>79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Thème Office</vt:lpstr>
      <vt:lpstr>Routine d’acquisition de données</vt:lpstr>
      <vt:lpstr>Règle de gestion : « Date de règlement »</vt:lpstr>
      <vt:lpstr>Exercice : Volume</vt:lpstr>
      <vt:lpstr>Suivi du chiffre d’affaires par Mois</vt:lpstr>
      <vt:lpstr>Exercice : « Bénéfice »</vt:lpstr>
      <vt:lpstr>Exercice : Réveil pédagogique</vt:lpstr>
      <vt:lpstr>Panier Moyen</vt:lpstr>
      <vt:lpstr>Comparer CA vs CA N-1</vt:lpstr>
      <vt:lpstr>Comparer CA vs CA N-1 vs CA N-2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Nicolas CARRERE</dc:creator>
  <cp:lastModifiedBy>Nicolas CARRERE</cp:lastModifiedBy>
  <cp:revision>1</cp:revision>
  <dcterms:created xsi:type="dcterms:W3CDTF">2025-05-12T07:45:20Z</dcterms:created>
  <dcterms:modified xsi:type="dcterms:W3CDTF">2025-05-13T08:13:13Z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0x0101001B3867638A674F49A2576F8F0E6E1675</vt:lpwstr>
  </property>
  <property fmtid="{D5CDD505-2E9C-101B-9397-08002B2CF9AE}" pid="3" name="MediaServiceImageTags">
    <vt:lpwstr/>
  </property>
</Properties>
</file>