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438" r:id="rId6"/>
    <p:sldId id="450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7" r:id="rId22"/>
    <p:sldId id="468" r:id="rId23"/>
    <p:sldId id="469" r:id="rId24"/>
    <p:sldId id="470" r:id="rId25"/>
    <p:sldId id="466" r:id="rId26"/>
    <p:sldId id="472" r:id="rId27"/>
    <p:sldId id="473" r:id="rId28"/>
    <p:sldId id="474" r:id="rId29"/>
    <p:sldId id="475" r:id="rId30"/>
    <p:sldId id="477" r:id="rId31"/>
    <p:sldId id="476" r:id="rId32"/>
    <p:sldId id="478" r:id="rId33"/>
    <p:sldId id="479" r:id="rId34"/>
    <p:sldId id="480" r:id="rId35"/>
    <p:sldId id="481" r:id="rId36"/>
    <p:sldId id="482" r:id="rId37"/>
    <p:sldId id="483" r:id="rId38"/>
    <p:sldId id="484" r:id="rId39"/>
    <p:sldId id="485" r:id="rId40"/>
    <p:sldId id="486" r:id="rId41"/>
    <p:sldId id="487" r:id="rId42"/>
    <p:sldId id="488" r:id="rId43"/>
    <p:sldId id="489" r:id="rId44"/>
    <p:sldId id="490" r:id="rId45"/>
    <p:sldId id="491" r:id="rId46"/>
    <p:sldId id="492" r:id="rId47"/>
    <p:sldId id="493" r:id="rId48"/>
    <p:sldId id="494" r:id="rId49"/>
    <p:sldId id="495" r:id="rId50"/>
    <p:sldId id="496" r:id="rId51"/>
    <p:sldId id="498" r:id="rId52"/>
    <p:sldId id="499" r:id="rId53"/>
    <p:sldId id="500" r:id="rId54"/>
    <p:sldId id="501" r:id="rId55"/>
    <p:sldId id="502" r:id="rId56"/>
    <p:sldId id="503" r:id="rId57"/>
    <p:sldId id="504" r:id="rId58"/>
    <p:sldId id="505" r:id="rId59"/>
    <p:sldId id="507" r:id="rId60"/>
    <p:sldId id="508" r:id="rId61"/>
    <p:sldId id="509" r:id="rId62"/>
    <p:sldId id="511" r:id="rId63"/>
    <p:sldId id="512" r:id="rId64"/>
    <p:sldId id="513" r:id="rId65"/>
    <p:sldId id="514" r:id="rId66"/>
    <p:sldId id="516" r:id="rId67"/>
    <p:sldId id="517" r:id="rId6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1E4B896-54D1-4FFC-8642-54C28846F219}">
          <p14:sldIdLst>
            <p14:sldId id="256"/>
            <p14:sldId id="438"/>
            <p14:sldId id="450"/>
          </p14:sldIdLst>
        </p14:section>
        <p14:section name="Présentation d'Excel" id="{AAB6242B-7D8D-402E-9C1A-8C24E1F1B0C1}">
          <p14:sldIdLst>
            <p14:sldId id="452"/>
            <p14:sldId id="453"/>
            <p14:sldId id="454"/>
          </p14:sldIdLst>
        </p14:section>
        <p14:section name="Les onglets du ruban" id="{6561717C-7479-4C41-853C-3794947653C4}">
          <p14:sldIdLst>
            <p14:sldId id="455"/>
            <p14:sldId id="456"/>
          </p14:sldIdLst>
        </p14:section>
        <p14:section name="Le menu fichier" id="{DBF7ED9D-4E05-41F9-81CF-241EF508B742}">
          <p14:sldIdLst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</p14:sldIdLst>
        </p14:section>
        <p14:section name="Comment naviguer efficacement dans une feuille de calcul." id="{9ADAE0CF-31BE-4221-8DFD-756F9B19ABC4}">
          <p14:sldIdLst>
            <p14:sldId id="465"/>
            <p14:sldId id="467"/>
            <p14:sldId id="468"/>
            <p14:sldId id="469"/>
            <p14:sldId id="470"/>
          </p14:sldIdLst>
        </p14:section>
        <p14:section name="Comment naviguer efficacement dans les onglets de feuilles" id="{F5E14BAE-7FAC-4B72-AF49-0B6AF04AEC21}">
          <p14:sldIdLst>
            <p14:sldId id="466"/>
          </p14:sldIdLst>
        </p14:section>
        <p14:section name="Techniques de sélection de cellules, de lignes et de colonnes" id="{F36E689A-6464-4F80-A422-7EEA093BBAE3}">
          <p14:sldIdLst>
            <p14:sldId id="472"/>
            <p14:sldId id="473"/>
            <p14:sldId id="474"/>
          </p14:sldIdLst>
        </p14:section>
        <p14:section name="•Pratique de la saisie de données dans une cellule" id="{05C29324-FAEF-468E-A790-2D6FE25589DB}">
          <p14:sldIdLst>
            <p14:sldId id="475"/>
            <p14:sldId id="477"/>
            <p14:sldId id="476"/>
          </p14:sldIdLst>
        </p14:section>
        <p14:section name="Utilisation de formules simples (addition, soustraction, multiplication, division)." id="{ADA2FF1B-79D4-4EC7-AC5C-8BBF9E633234}">
          <p14:sldIdLst>
            <p14:sldId id="478"/>
            <p14:sldId id="479"/>
            <p14:sldId id="480"/>
            <p14:sldId id="481"/>
            <p14:sldId id="482"/>
            <p14:sldId id="483"/>
            <p14:sldId id="484"/>
          </p14:sldIdLst>
        </p14:section>
        <p14:section name="•Ajout de couleurs, de polices et de styles." id="{51D403E1-9B83-419C-9973-2901DA1E3A3C}">
          <p14:sldIdLst>
            <p14:sldId id="485"/>
            <p14:sldId id="486"/>
            <p14:sldId id="487"/>
            <p14:sldId id="488"/>
          </p14:sldIdLst>
        </p14:section>
        <p14:section name="•Ajustement de la largeur des colonnes et de la hauteur des lignes." id="{655C065A-70BB-4243-97B0-363DB2ABECBF}">
          <p14:sldIdLst>
            <p14:sldId id="489"/>
            <p14:sldId id="490"/>
          </p14:sldIdLst>
        </p14:section>
        <p14:section name="•Mise en page et conseils pour l'impression." id="{90D1011E-9192-40BC-92E5-FCD526519027}">
          <p14:sldIdLst>
            <p14:sldId id="491"/>
            <p14:sldId id="492"/>
            <p14:sldId id="493"/>
          </p14:sldIdLst>
        </p14:section>
        <p14:section name="Introduction aux tableaux croisés dynamiques" id="{F2C5AA5D-2999-43AC-B8C2-C61EC57631F1}">
          <p14:sldIdLst>
            <p14:sldId id="494"/>
          </p14:sldIdLst>
        </p14:section>
        <p14:section name="•Création et personnalisation d'un tableau croisé dynamique." id="{3BFA7B54-7752-442E-9E92-DA63AAC1B161}">
          <p14:sldIdLst>
            <p14:sldId id="495"/>
            <p14:sldId id="496"/>
            <p14:sldId id="498"/>
            <p14:sldId id="499"/>
          </p14:sldIdLst>
        </p14:section>
        <p14:section name="•Création d'un graphique à partir des données d'un tableau croisé dynamique." id="{FAC2A84D-0C27-49FC-9666-0F1772F33701}">
          <p14:sldIdLst>
            <p14:sldId id="500"/>
            <p14:sldId id="501"/>
            <p14:sldId id="502"/>
            <p14:sldId id="503"/>
            <p14:sldId id="504"/>
            <p14:sldId id="505"/>
            <p14:sldId id="507"/>
          </p14:sldIdLst>
        </p14:section>
        <p14:section name="•Récapitulation des points clés de la journée." id="{968682BF-C679-44D2-80BF-0AEE340BC6E0}">
          <p14:sldIdLst>
            <p14:sldId id="508"/>
            <p14:sldId id="509"/>
            <p14:sldId id="511"/>
            <p14:sldId id="512"/>
            <p14:sldId id="513"/>
            <p14:sldId id="514"/>
            <p14:sldId id="516"/>
            <p14:sldId id="5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363C3-6E9C-4144-8249-1C49FBCFDE9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59F0B9-20A4-4A90-86A5-98A2D3199DE8}">
      <dgm:prSet/>
      <dgm:spPr/>
      <dgm:t>
        <a:bodyPr/>
        <a:lstStyle/>
        <a:p>
          <a:r>
            <a:rPr lang="fr-FR"/>
            <a:t>Missions</a:t>
          </a:r>
          <a:endParaRPr lang="en-US"/>
        </a:p>
      </dgm:t>
    </dgm:pt>
    <dgm:pt modelId="{21E4FC52-D1F7-44DA-B475-98BEF7FCE5C6}" type="parTrans" cxnId="{1E9B1F60-2B12-47E3-9B8F-BCEAF2586071}">
      <dgm:prSet/>
      <dgm:spPr/>
      <dgm:t>
        <a:bodyPr/>
        <a:lstStyle/>
        <a:p>
          <a:endParaRPr lang="en-US"/>
        </a:p>
      </dgm:t>
    </dgm:pt>
    <dgm:pt modelId="{470FBED2-1C36-4397-8FDE-EB8D858C4DEF}" type="sibTrans" cxnId="{1E9B1F60-2B12-47E3-9B8F-BCEAF2586071}">
      <dgm:prSet/>
      <dgm:spPr/>
      <dgm:t>
        <a:bodyPr/>
        <a:lstStyle/>
        <a:p>
          <a:endParaRPr lang="en-US"/>
        </a:p>
      </dgm:t>
    </dgm:pt>
    <dgm:pt modelId="{1AFDC938-F8ED-4DAA-A5D8-FE5C6E902670}">
      <dgm:prSet/>
      <dgm:spPr/>
      <dgm:t>
        <a:bodyPr/>
        <a:lstStyle/>
        <a:p>
          <a:r>
            <a:rPr lang="fr-FR"/>
            <a:t>Expérience sur la thématique de la formation</a:t>
          </a:r>
          <a:endParaRPr lang="en-US"/>
        </a:p>
      </dgm:t>
    </dgm:pt>
    <dgm:pt modelId="{FFDAE4CD-DA82-46D6-92CE-52B586EC3431}" type="parTrans" cxnId="{2837DF61-DE07-498F-84A9-5C45C076B14E}">
      <dgm:prSet/>
      <dgm:spPr/>
      <dgm:t>
        <a:bodyPr/>
        <a:lstStyle/>
        <a:p>
          <a:endParaRPr lang="en-US"/>
        </a:p>
      </dgm:t>
    </dgm:pt>
    <dgm:pt modelId="{B3A5A8B0-A370-4453-AB1F-243F825C2A0F}" type="sibTrans" cxnId="{2837DF61-DE07-498F-84A9-5C45C076B14E}">
      <dgm:prSet/>
      <dgm:spPr/>
      <dgm:t>
        <a:bodyPr/>
        <a:lstStyle/>
        <a:p>
          <a:endParaRPr lang="en-US"/>
        </a:p>
      </dgm:t>
    </dgm:pt>
    <dgm:pt modelId="{98586DD9-A997-4BC5-A34B-3BFDD5F422D9}">
      <dgm:prSet/>
      <dgm:spPr/>
      <dgm:t>
        <a:bodyPr/>
        <a:lstStyle/>
        <a:p>
          <a:r>
            <a:rPr lang="fr-FR" dirty="0"/>
            <a:t>Comment exploiterez-vous les éléments appris pendant la formation</a:t>
          </a:r>
          <a:endParaRPr lang="en-US" dirty="0"/>
        </a:p>
      </dgm:t>
    </dgm:pt>
    <dgm:pt modelId="{C9859980-BA47-4E18-9D74-51501D5091B6}" type="parTrans" cxnId="{EB3CD435-F67E-4B93-8C97-2B55628FE9F2}">
      <dgm:prSet/>
      <dgm:spPr/>
      <dgm:t>
        <a:bodyPr/>
        <a:lstStyle/>
        <a:p>
          <a:endParaRPr lang="en-US"/>
        </a:p>
      </dgm:t>
    </dgm:pt>
    <dgm:pt modelId="{238C17F1-6FDD-4676-B836-0E46AB943405}" type="sibTrans" cxnId="{EB3CD435-F67E-4B93-8C97-2B55628FE9F2}">
      <dgm:prSet/>
      <dgm:spPr/>
      <dgm:t>
        <a:bodyPr/>
        <a:lstStyle/>
        <a:p>
          <a:endParaRPr lang="en-US"/>
        </a:p>
      </dgm:t>
    </dgm:pt>
    <dgm:pt modelId="{243132E4-71D2-4B2E-9DBD-2A2D421B0CE2}">
      <dgm:prSet/>
      <dgm:spPr/>
      <dgm:t>
        <a:bodyPr/>
        <a:lstStyle/>
        <a:p>
          <a:r>
            <a:rPr lang="fr-FR"/>
            <a:t>Attentes particulières pour cette formation </a:t>
          </a:r>
          <a:endParaRPr lang="en-US"/>
        </a:p>
      </dgm:t>
    </dgm:pt>
    <dgm:pt modelId="{4F641180-B0E6-4162-AC53-24262664F9BF}" type="parTrans" cxnId="{3BEA6243-9C8D-4505-A6CE-950BE3371BAC}">
      <dgm:prSet/>
      <dgm:spPr/>
      <dgm:t>
        <a:bodyPr/>
        <a:lstStyle/>
        <a:p>
          <a:endParaRPr lang="en-US"/>
        </a:p>
      </dgm:t>
    </dgm:pt>
    <dgm:pt modelId="{7983FDEA-974D-46AB-8162-824774BF4D09}" type="sibTrans" cxnId="{3BEA6243-9C8D-4505-A6CE-950BE3371BAC}">
      <dgm:prSet/>
      <dgm:spPr/>
      <dgm:t>
        <a:bodyPr/>
        <a:lstStyle/>
        <a:p>
          <a:endParaRPr lang="en-US"/>
        </a:p>
      </dgm:t>
    </dgm:pt>
    <dgm:pt modelId="{619FDB18-CC3A-41D4-95D9-F439FFF75101}" type="pres">
      <dgm:prSet presAssocID="{A13363C3-6E9C-4144-8249-1C49FBCFDE95}" presName="vert0" presStyleCnt="0">
        <dgm:presLayoutVars>
          <dgm:dir/>
          <dgm:animOne val="branch"/>
          <dgm:animLvl val="lvl"/>
        </dgm:presLayoutVars>
      </dgm:prSet>
      <dgm:spPr/>
    </dgm:pt>
    <dgm:pt modelId="{7D7272CA-108B-41E3-A565-97ED1112A969}" type="pres">
      <dgm:prSet presAssocID="{6659F0B9-20A4-4A90-86A5-98A2D3199DE8}" presName="thickLine" presStyleLbl="alignNode1" presStyleIdx="0" presStyleCnt="4"/>
      <dgm:spPr/>
    </dgm:pt>
    <dgm:pt modelId="{552EE297-EE74-4045-8F2B-FBB6A03A1499}" type="pres">
      <dgm:prSet presAssocID="{6659F0B9-20A4-4A90-86A5-98A2D3199DE8}" presName="horz1" presStyleCnt="0"/>
      <dgm:spPr/>
    </dgm:pt>
    <dgm:pt modelId="{C1D14EA4-9760-42A5-9B31-7911BAA57840}" type="pres">
      <dgm:prSet presAssocID="{6659F0B9-20A4-4A90-86A5-98A2D3199DE8}" presName="tx1" presStyleLbl="revTx" presStyleIdx="0" presStyleCnt="4"/>
      <dgm:spPr/>
    </dgm:pt>
    <dgm:pt modelId="{0FDF1171-2405-46AA-815F-0806AA0DF6B2}" type="pres">
      <dgm:prSet presAssocID="{6659F0B9-20A4-4A90-86A5-98A2D3199DE8}" presName="vert1" presStyleCnt="0"/>
      <dgm:spPr/>
    </dgm:pt>
    <dgm:pt modelId="{A67E69C0-54E9-49D8-9575-CF4A3F0ADF0D}" type="pres">
      <dgm:prSet presAssocID="{1AFDC938-F8ED-4DAA-A5D8-FE5C6E902670}" presName="thickLine" presStyleLbl="alignNode1" presStyleIdx="1" presStyleCnt="4"/>
      <dgm:spPr/>
    </dgm:pt>
    <dgm:pt modelId="{C4C05CD4-60ED-4737-A853-476F7A989957}" type="pres">
      <dgm:prSet presAssocID="{1AFDC938-F8ED-4DAA-A5D8-FE5C6E902670}" presName="horz1" presStyleCnt="0"/>
      <dgm:spPr/>
    </dgm:pt>
    <dgm:pt modelId="{855B9A96-147E-4B5A-95D3-59B0DEAB7195}" type="pres">
      <dgm:prSet presAssocID="{1AFDC938-F8ED-4DAA-A5D8-FE5C6E902670}" presName="tx1" presStyleLbl="revTx" presStyleIdx="1" presStyleCnt="4"/>
      <dgm:spPr/>
    </dgm:pt>
    <dgm:pt modelId="{518D357A-5DD5-4A02-BB30-BCAA670C6958}" type="pres">
      <dgm:prSet presAssocID="{1AFDC938-F8ED-4DAA-A5D8-FE5C6E902670}" presName="vert1" presStyleCnt="0"/>
      <dgm:spPr/>
    </dgm:pt>
    <dgm:pt modelId="{9F4C4A3C-56AD-43AB-805B-63F652A2DD9D}" type="pres">
      <dgm:prSet presAssocID="{98586DD9-A997-4BC5-A34B-3BFDD5F422D9}" presName="thickLine" presStyleLbl="alignNode1" presStyleIdx="2" presStyleCnt="4"/>
      <dgm:spPr/>
    </dgm:pt>
    <dgm:pt modelId="{94F61715-63B1-4570-B39C-9497BB4B65FB}" type="pres">
      <dgm:prSet presAssocID="{98586DD9-A997-4BC5-A34B-3BFDD5F422D9}" presName="horz1" presStyleCnt="0"/>
      <dgm:spPr/>
    </dgm:pt>
    <dgm:pt modelId="{4DFD4F1A-2694-4C99-9EC2-BF0E79C9195B}" type="pres">
      <dgm:prSet presAssocID="{98586DD9-A997-4BC5-A34B-3BFDD5F422D9}" presName="tx1" presStyleLbl="revTx" presStyleIdx="2" presStyleCnt="4"/>
      <dgm:spPr/>
    </dgm:pt>
    <dgm:pt modelId="{08537522-2C30-4C06-B5A2-E238962827B5}" type="pres">
      <dgm:prSet presAssocID="{98586DD9-A997-4BC5-A34B-3BFDD5F422D9}" presName="vert1" presStyleCnt="0"/>
      <dgm:spPr/>
    </dgm:pt>
    <dgm:pt modelId="{05869E83-9C36-4790-B53C-C61CFAACBECF}" type="pres">
      <dgm:prSet presAssocID="{243132E4-71D2-4B2E-9DBD-2A2D421B0CE2}" presName="thickLine" presStyleLbl="alignNode1" presStyleIdx="3" presStyleCnt="4"/>
      <dgm:spPr/>
    </dgm:pt>
    <dgm:pt modelId="{D744A35D-D7C9-4F13-8DB9-051D91B0E891}" type="pres">
      <dgm:prSet presAssocID="{243132E4-71D2-4B2E-9DBD-2A2D421B0CE2}" presName="horz1" presStyleCnt="0"/>
      <dgm:spPr/>
    </dgm:pt>
    <dgm:pt modelId="{047978DE-4C78-4187-9C12-7745B3942541}" type="pres">
      <dgm:prSet presAssocID="{243132E4-71D2-4B2E-9DBD-2A2D421B0CE2}" presName="tx1" presStyleLbl="revTx" presStyleIdx="3" presStyleCnt="4"/>
      <dgm:spPr/>
    </dgm:pt>
    <dgm:pt modelId="{E01D57AD-FCA9-4BFC-8487-7C4CB02F63EF}" type="pres">
      <dgm:prSet presAssocID="{243132E4-71D2-4B2E-9DBD-2A2D421B0CE2}" presName="vert1" presStyleCnt="0"/>
      <dgm:spPr/>
    </dgm:pt>
  </dgm:ptLst>
  <dgm:cxnLst>
    <dgm:cxn modelId="{B6DDE70E-8719-49F7-A189-FF10887EF626}" type="presOf" srcId="{1AFDC938-F8ED-4DAA-A5D8-FE5C6E902670}" destId="{855B9A96-147E-4B5A-95D3-59B0DEAB7195}" srcOrd="0" destOrd="0" presId="urn:microsoft.com/office/officeart/2008/layout/LinedList"/>
    <dgm:cxn modelId="{EB3CD435-F67E-4B93-8C97-2B55628FE9F2}" srcId="{A13363C3-6E9C-4144-8249-1C49FBCFDE95}" destId="{98586DD9-A997-4BC5-A34B-3BFDD5F422D9}" srcOrd="2" destOrd="0" parTransId="{C9859980-BA47-4E18-9D74-51501D5091B6}" sibTransId="{238C17F1-6FDD-4676-B836-0E46AB943405}"/>
    <dgm:cxn modelId="{1E9B1F60-2B12-47E3-9B8F-BCEAF2586071}" srcId="{A13363C3-6E9C-4144-8249-1C49FBCFDE95}" destId="{6659F0B9-20A4-4A90-86A5-98A2D3199DE8}" srcOrd="0" destOrd="0" parTransId="{21E4FC52-D1F7-44DA-B475-98BEF7FCE5C6}" sibTransId="{470FBED2-1C36-4397-8FDE-EB8D858C4DEF}"/>
    <dgm:cxn modelId="{2837DF61-DE07-498F-84A9-5C45C076B14E}" srcId="{A13363C3-6E9C-4144-8249-1C49FBCFDE95}" destId="{1AFDC938-F8ED-4DAA-A5D8-FE5C6E902670}" srcOrd="1" destOrd="0" parTransId="{FFDAE4CD-DA82-46D6-92CE-52B586EC3431}" sibTransId="{B3A5A8B0-A370-4453-AB1F-243F825C2A0F}"/>
    <dgm:cxn modelId="{3BEA6243-9C8D-4505-A6CE-950BE3371BAC}" srcId="{A13363C3-6E9C-4144-8249-1C49FBCFDE95}" destId="{243132E4-71D2-4B2E-9DBD-2A2D421B0CE2}" srcOrd="3" destOrd="0" parTransId="{4F641180-B0E6-4162-AC53-24262664F9BF}" sibTransId="{7983FDEA-974D-46AB-8162-824774BF4D09}"/>
    <dgm:cxn modelId="{0AFB8C70-2318-4B50-9FD5-437DFA316DEE}" type="presOf" srcId="{243132E4-71D2-4B2E-9DBD-2A2D421B0CE2}" destId="{047978DE-4C78-4187-9C12-7745B3942541}" srcOrd="0" destOrd="0" presId="urn:microsoft.com/office/officeart/2008/layout/LinedList"/>
    <dgm:cxn modelId="{3F874573-6FD1-442C-B2E9-196A36F5E2C0}" type="presOf" srcId="{98586DD9-A997-4BC5-A34B-3BFDD5F422D9}" destId="{4DFD4F1A-2694-4C99-9EC2-BF0E79C9195B}" srcOrd="0" destOrd="0" presId="urn:microsoft.com/office/officeart/2008/layout/LinedList"/>
    <dgm:cxn modelId="{D7C118D4-5CEF-49E2-BCC6-E66938B888B7}" type="presOf" srcId="{A13363C3-6E9C-4144-8249-1C49FBCFDE95}" destId="{619FDB18-CC3A-41D4-95D9-F439FFF75101}" srcOrd="0" destOrd="0" presId="urn:microsoft.com/office/officeart/2008/layout/LinedList"/>
    <dgm:cxn modelId="{1D853FE5-3539-448B-A037-89F0708153A3}" type="presOf" srcId="{6659F0B9-20A4-4A90-86A5-98A2D3199DE8}" destId="{C1D14EA4-9760-42A5-9B31-7911BAA57840}" srcOrd="0" destOrd="0" presId="urn:microsoft.com/office/officeart/2008/layout/LinedList"/>
    <dgm:cxn modelId="{F18575C6-3249-4F6C-B467-52781CF0153D}" type="presParOf" srcId="{619FDB18-CC3A-41D4-95D9-F439FFF75101}" destId="{7D7272CA-108B-41E3-A565-97ED1112A969}" srcOrd="0" destOrd="0" presId="urn:microsoft.com/office/officeart/2008/layout/LinedList"/>
    <dgm:cxn modelId="{59183FF7-B970-49F5-B3BC-5002D79C4281}" type="presParOf" srcId="{619FDB18-CC3A-41D4-95D9-F439FFF75101}" destId="{552EE297-EE74-4045-8F2B-FBB6A03A1499}" srcOrd="1" destOrd="0" presId="urn:microsoft.com/office/officeart/2008/layout/LinedList"/>
    <dgm:cxn modelId="{229BE838-074D-4725-B474-623CFA15BC0A}" type="presParOf" srcId="{552EE297-EE74-4045-8F2B-FBB6A03A1499}" destId="{C1D14EA4-9760-42A5-9B31-7911BAA57840}" srcOrd="0" destOrd="0" presId="urn:microsoft.com/office/officeart/2008/layout/LinedList"/>
    <dgm:cxn modelId="{6EA31B34-6251-481B-A23C-24798443B5DB}" type="presParOf" srcId="{552EE297-EE74-4045-8F2B-FBB6A03A1499}" destId="{0FDF1171-2405-46AA-815F-0806AA0DF6B2}" srcOrd="1" destOrd="0" presId="urn:microsoft.com/office/officeart/2008/layout/LinedList"/>
    <dgm:cxn modelId="{E811F93E-B9F4-464C-8BFD-34D60A792115}" type="presParOf" srcId="{619FDB18-CC3A-41D4-95D9-F439FFF75101}" destId="{A67E69C0-54E9-49D8-9575-CF4A3F0ADF0D}" srcOrd="2" destOrd="0" presId="urn:microsoft.com/office/officeart/2008/layout/LinedList"/>
    <dgm:cxn modelId="{6D216927-2DF2-4265-858B-D0CBAE10D815}" type="presParOf" srcId="{619FDB18-CC3A-41D4-95D9-F439FFF75101}" destId="{C4C05CD4-60ED-4737-A853-476F7A989957}" srcOrd="3" destOrd="0" presId="urn:microsoft.com/office/officeart/2008/layout/LinedList"/>
    <dgm:cxn modelId="{FFA3F238-8BEE-4A1C-BDEE-AEF1D5E0E522}" type="presParOf" srcId="{C4C05CD4-60ED-4737-A853-476F7A989957}" destId="{855B9A96-147E-4B5A-95D3-59B0DEAB7195}" srcOrd="0" destOrd="0" presId="urn:microsoft.com/office/officeart/2008/layout/LinedList"/>
    <dgm:cxn modelId="{335D71AB-F272-4201-A37E-36A35EFAA746}" type="presParOf" srcId="{C4C05CD4-60ED-4737-A853-476F7A989957}" destId="{518D357A-5DD5-4A02-BB30-BCAA670C6958}" srcOrd="1" destOrd="0" presId="urn:microsoft.com/office/officeart/2008/layout/LinedList"/>
    <dgm:cxn modelId="{26D3D727-511D-4706-BE7A-84F9F786B8C4}" type="presParOf" srcId="{619FDB18-CC3A-41D4-95D9-F439FFF75101}" destId="{9F4C4A3C-56AD-43AB-805B-63F652A2DD9D}" srcOrd="4" destOrd="0" presId="urn:microsoft.com/office/officeart/2008/layout/LinedList"/>
    <dgm:cxn modelId="{8FE45082-0314-4AE7-8BCD-60274EC3A80B}" type="presParOf" srcId="{619FDB18-CC3A-41D4-95D9-F439FFF75101}" destId="{94F61715-63B1-4570-B39C-9497BB4B65FB}" srcOrd="5" destOrd="0" presId="urn:microsoft.com/office/officeart/2008/layout/LinedList"/>
    <dgm:cxn modelId="{D9F6431A-07E3-40EA-BDC5-ED45F4349D7F}" type="presParOf" srcId="{94F61715-63B1-4570-B39C-9497BB4B65FB}" destId="{4DFD4F1A-2694-4C99-9EC2-BF0E79C9195B}" srcOrd="0" destOrd="0" presId="urn:microsoft.com/office/officeart/2008/layout/LinedList"/>
    <dgm:cxn modelId="{C44F4D83-6B62-4809-AA03-22783B0D330C}" type="presParOf" srcId="{94F61715-63B1-4570-B39C-9497BB4B65FB}" destId="{08537522-2C30-4C06-B5A2-E238962827B5}" srcOrd="1" destOrd="0" presId="urn:microsoft.com/office/officeart/2008/layout/LinedList"/>
    <dgm:cxn modelId="{2D4EEC39-2126-4410-B5CA-02D751B8CB89}" type="presParOf" srcId="{619FDB18-CC3A-41D4-95D9-F439FFF75101}" destId="{05869E83-9C36-4790-B53C-C61CFAACBECF}" srcOrd="6" destOrd="0" presId="urn:microsoft.com/office/officeart/2008/layout/LinedList"/>
    <dgm:cxn modelId="{4194F54A-CCDF-4DB0-A63D-174454EFE0D6}" type="presParOf" srcId="{619FDB18-CC3A-41D4-95D9-F439FFF75101}" destId="{D744A35D-D7C9-4F13-8DB9-051D91B0E891}" srcOrd="7" destOrd="0" presId="urn:microsoft.com/office/officeart/2008/layout/LinedList"/>
    <dgm:cxn modelId="{1F4D0C8B-F6A6-4B58-9F42-E6E4D3ACB385}" type="presParOf" srcId="{D744A35D-D7C9-4F13-8DB9-051D91B0E891}" destId="{047978DE-4C78-4187-9C12-7745B3942541}" srcOrd="0" destOrd="0" presId="urn:microsoft.com/office/officeart/2008/layout/LinedList"/>
    <dgm:cxn modelId="{D60F5C53-CB57-4028-AFFB-73F415EFD1BB}" type="presParOf" srcId="{D744A35D-D7C9-4F13-8DB9-051D91B0E891}" destId="{E01D57AD-FCA9-4BFC-8487-7C4CB02F63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272CA-108B-41E3-A565-97ED1112A969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14EA4-9760-42A5-9B31-7911BAA5784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Missions</a:t>
          </a:r>
          <a:endParaRPr lang="en-US" sz="2800" kern="1200"/>
        </a:p>
      </dsp:txBody>
      <dsp:txXfrm>
        <a:off x="0" y="0"/>
        <a:ext cx="6900512" cy="1384035"/>
      </dsp:txXfrm>
    </dsp:sp>
    <dsp:sp modelId="{A67E69C0-54E9-49D8-9575-CF4A3F0ADF0D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9A96-147E-4B5A-95D3-59B0DEAB7195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Expérience sur la thématique de la formation</a:t>
          </a:r>
          <a:endParaRPr lang="en-US" sz="2800" kern="1200"/>
        </a:p>
      </dsp:txBody>
      <dsp:txXfrm>
        <a:off x="0" y="1384035"/>
        <a:ext cx="6900512" cy="1384035"/>
      </dsp:txXfrm>
    </dsp:sp>
    <dsp:sp modelId="{9F4C4A3C-56AD-43AB-805B-63F652A2DD9D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D4F1A-2694-4C99-9EC2-BF0E79C9195B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Comment exploiterez-vous les éléments appris pendant la formation</a:t>
          </a:r>
          <a:endParaRPr lang="en-US" sz="2800" kern="1200" dirty="0"/>
        </a:p>
      </dsp:txBody>
      <dsp:txXfrm>
        <a:off x="0" y="2768070"/>
        <a:ext cx="6900512" cy="1384035"/>
      </dsp:txXfrm>
    </dsp:sp>
    <dsp:sp modelId="{05869E83-9C36-4790-B53C-C61CFAACBECF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978DE-4C78-4187-9C12-7745B3942541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Attentes particulières pour cette formation </a:t>
          </a:r>
          <a:endParaRPr lang="en-US" sz="28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1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82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677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22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870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55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83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267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72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65006"/>
            <a:ext cx="9905998" cy="4783393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6330315"/>
            <a:ext cx="1600200" cy="365125"/>
          </a:xfrm>
        </p:spPr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6330315"/>
            <a:ext cx="754380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6330315"/>
            <a:ext cx="551167" cy="365125"/>
          </a:xfrm>
        </p:spPr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5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61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465005"/>
            <a:ext cx="4876800" cy="478339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1465006"/>
            <a:ext cx="4876800" cy="478339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37612" y="6340475"/>
            <a:ext cx="1600200" cy="365125"/>
          </a:xfrm>
        </p:spPr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6340475"/>
            <a:ext cx="754380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2" y="6340475"/>
            <a:ext cx="551167" cy="365125"/>
          </a:xfrm>
        </p:spPr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16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1478659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147286"/>
            <a:ext cx="4876800" cy="41011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1487126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2147286"/>
            <a:ext cx="4876801" cy="41011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837612" y="6391275"/>
            <a:ext cx="1600200" cy="365125"/>
          </a:xfrm>
        </p:spPr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41412" y="6391275"/>
            <a:ext cx="754380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012" y="6391275"/>
            <a:ext cx="551167" cy="365125"/>
          </a:xfrm>
        </p:spPr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74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79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85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06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8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7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1465007"/>
            <a:ext cx="9905998" cy="4326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C038834-516E-4093-970E-22473DF6312B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3351654-6680-4919-A5BE-69120125BC0F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D2ADF11-A81F-A537-F585-1C2405CF834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812" y="58939"/>
            <a:ext cx="1596872" cy="560589"/>
          </a:xfrm>
          <a:prstGeom prst="rect">
            <a:avLst/>
          </a:prstGeom>
        </p:spPr>
      </p:pic>
      <p:pic>
        <p:nvPicPr>
          <p:cNvPr id="9" name="Image 8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241409D4-D3C8-7F43-B394-88BD579ED0F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" y="58939"/>
            <a:ext cx="938381" cy="13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55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fr-fr/excel" TargetMode="External"/><Relationship Id="rId2" Type="http://schemas.openxmlformats.org/officeDocument/2006/relationships/hyperlink" Target="mailto:contact@nicolas-carrere.f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microsoft.com/fr-fr/office/vid%C3%A9o-de-formation-excel-9bc05390-e94c-46af-a5b3-d7c22f6990b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AAC7C-EB75-F796-EC1C-2000AE765C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Initiation à EXCEL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020C67-AB04-804C-FE25-B1B6A92B05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Programme spécifique</a:t>
            </a:r>
          </a:p>
          <a:p>
            <a:r>
              <a:rPr lang="fr-FR" dirty="0"/>
              <a:t>Nicolas CARRERE</a:t>
            </a:r>
          </a:p>
          <a:p>
            <a:r>
              <a:rPr lang="fr-FR" dirty="0"/>
              <a:t>&amp; </a:t>
            </a:r>
          </a:p>
          <a:p>
            <a:r>
              <a:rPr lang="fr-FR"/>
              <a:t>CGA Nord-Ouest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407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29A6-6FA6-AD54-F680-E7822B8C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menu fichier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DBC13F9-3C44-7DAC-513C-4ADA50907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1" y="1465263"/>
            <a:ext cx="9004103" cy="478313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D3B339-0E2C-E25F-5390-6EEECBD56917}"/>
              </a:ext>
            </a:extLst>
          </p:cNvPr>
          <p:cNvSpPr/>
          <p:nvPr/>
        </p:nvSpPr>
        <p:spPr>
          <a:xfrm>
            <a:off x="1566250" y="2435382"/>
            <a:ext cx="878186" cy="3168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62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29A6-6FA6-AD54-F680-E7822B8C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menu fichier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6D0E75A-BFF0-DE78-B64B-09C0FFD45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1" y="1465263"/>
            <a:ext cx="9004103" cy="478313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E41482-1EBF-2F29-9AC0-3DA50E46D902}"/>
              </a:ext>
            </a:extLst>
          </p:cNvPr>
          <p:cNvSpPr/>
          <p:nvPr/>
        </p:nvSpPr>
        <p:spPr>
          <a:xfrm>
            <a:off x="1575303" y="3105339"/>
            <a:ext cx="878186" cy="2987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32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29A6-6FA6-AD54-F680-E7822B8C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menu fichier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737BA30-BF1A-E29D-2853-653BB7916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1" y="1465263"/>
            <a:ext cx="9004103" cy="478313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AE8949-68EC-2B5F-A6EE-F4E37F2BB989}"/>
              </a:ext>
            </a:extLst>
          </p:cNvPr>
          <p:cNvSpPr/>
          <p:nvPr/>
        </p:nvSpPr>
        <p:spPr>
          <a:xfrm>
            <a:off x="1584356" y="3340729"/>
            <a:ext cx="860080" cy="479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52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29A6-6FA6-AD54-F680-E7822B8C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menu fichier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F8FD0E6-752B-1B0D-C0FD-F24BF7847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1" y="1465263"/>
            <a:ext cx="9004103" cy="478313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A7B89D-9E59-B20C-E4D4-88805AA658C3}"/>
              </a:ext>
            </a:extLst>
          </p:cNvPr>
          <p:cNvSpPr/>
          <p:nvPr/>
        </p:nvSpPr>
        <p:spPr>
          <a:xfrm>
            <a:off x="1530036" y="3802455"/>
            <a:ext cx="941560" cy="3168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147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29A6-6FA6-AD54-F680-E7822B8C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menu fichier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C11796B-1516-B8BE-C2A2-71E5ACDD7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1" y="1465263"/>
            <a:ext cx="9004103" cy="478313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967A2F-1FEC-B545-DC4D-849B8C5CBE5B}"/>
              </a:ext>
            </a:extLst>
          </p:cNvPr>
          <p:cNvSpPr/>
          <p:nvPr/>
        </p:nvSpPr>
        <p:spPr>
          <a:xfrm>
            <a:off x="1566250" y="4255129"/>
            <a:ext cx="887239" cy="2987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38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29A6-6FA6-AD54-F680-E7822B8C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menu fichier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4B1EDEB-C114-7297-9BCF-EDCB11EAB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1" y="1465263"/>
            <a:ext cx="9004103" cy="478313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87AA3F-9ACC-E34A-0426-44AFA16FB604}"/>
              </a:ext>
            </a:extLst>
          </p:cNvPr>
          <p:cNvSpPr/>
          <p:nvPr/>
        </p:nvSpPr>
        <p:spPr>
          <a:xfrm>
            <a:off x="1566250" y="5332491"/>
            <a:ext cx="887239" cy="280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162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29A6-6FA6-AD54-F680-E7822B8C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menu fichier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A11DEDB-BA77-145E-CDA5-080967890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1" y="1465263"/>
            <a:ext cx="9004103" cy="4783137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549CDC-F695-E253-8E62-336488504F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779" y="1690789"/>
            <a:ext cx="5987266" cy="43320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CC30A2-38BD-8397-E38C-3958CEAFAA9D}"/>
              </a:ext>
            </a:extLst>
          </p:cNvPr>
          <p:cNvSpPr/>
          <p:nvPr/>
        </p:nvSpPr>
        <p:spPr>
          <a:xfrm>
            <a:off x="1592361" y="5939073"/>
            <a:ext cx="833968" cy="208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A798F2AE-7EC6-07BD-E392-7B1E67A9CD75}"/>
              </a:ext>
            </a:extLst>
          </p:cNvPr>
          <p:cNvCxnSpPr>
            <a:endCxn id="10" idx="1"/>
          </p:cNvCxnSpPr>
          <p:nvPr/>
        </p:nvCxnSpPr>
        <p:spPr>
          <a:xfrm rot="5400000" flipH="1" flipV="1">
            <a:off x="1518729" y="4329864"/>
            <a:ext cx="2055082" cy="1109017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645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naviguer efficacement dans une feuille de calcul.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2851843" y="3331676"/>
            <a:ext cx="579422" cy="633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AF4077-373D-6599-8C28-9332F649A184}"/>
              </a:ext>
            </a:extLst>
          </p:cNvPr>
          <p:cNvSpPr txBox="1"/>
          <p:nvPr/>
        </p:nvSpPr>
        <p:spPr>
          <a:xfrm>
            <a:off x="298765" y="2516862"/>
            <a:ext cx="238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Atteindre le bas d’un tableau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cliquer sur une bordure basse d’une cellule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stCxn id="10" idx="3"/>
            <a:endCxn id="8" idx="2"/>
          </p:cNvCxnSpPr>
          <p:nvPr/>
        </p:nvCxnSpPr>
        <p:spPr>
          <a:xfrm flipV="1">
            <a:off x="2480650" y="3395050"/>
            <a:ext cx="660904" cy="114337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C7A31DF-69CA-DEA4-CD84-DEB5ADD06B86}"/>
              </a:ext>
            </a:extLst>
          </p:cNvPr>
          <p:cNvSpPr txBox="1"/>
          <p:nvPr/>
        </p:nvSpPr>
        <p:spPr>
          <a:xfrm>
            <a:off x="189680" y="5728984"/>
            <a:ext cx="248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 Ctrl + flèche bas </a:t>
            </a:r>
          </a:p>
        </p:txBody>
      </p:sp>
      <p:pic>
        <p:nvPicPr>
          <p:cNvPr id="16" name="Image 15" descr="Une image contenant texte, mémoire flash, capture d’écran, logo&#10;&#10;Description générée automatiquement">
            <a:extLst>
              <a:ext uri="{FF2B5EF4-FFF2-40B4-BE49-F238E27FC236}">
                <a16:creationId xmlns:a16="http://schemas.microsoft.com/office/drawing/2014/main" id="{0F446AF0-ABCC-C321-EB5F-728058F9E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66" y="6098316"/>
            <a:ext cx="599502" cy="501660"/>
          </a:xfrm>
          <a:prstGeom prst="rect">
            <a:avLst/>
          </a:prstGeom>
        </p:spPr>
      </p:pic>
      <p:pic>
        <p:nvPicPr>
          <p:cNvPr id="18" name="Image 17" descr="Une image contenant levier, objets en métal, Clavier d’ordinateur, clavier&#10;&#10;Description générée automatiquement">
            <a:extLst>
              <a:ext uri="{FF2B5EF4-FFF2-40B4-BE49-F238E27FC236}">
                <a16:creationId xmlns:a16="http://schemas.microsoft.com/office/drawing/2014/main" id="{DE6B39A0-1BA3-6804-1A79-2C615F6FA6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637" y="6099839"/>
            <a:ext cx="823866" cy="5248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56A4B1-4702-3081-65DD-BFD1A9C98B6C}"/>
              </a:ext>
            </a:extLst>
          </p:cNvPr>
          <p:cNvSpPr/>
          <p:nvPr/>
        </p:nvSpPr>
        <p:spPr>
          <a:xfrm>
            <a:off x="1729212" y="6347988"/>
            <a:ext cx="298764" cy="276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46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5DCEDD8-7EE2-F844-3AE1-2C79E4AEA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132" y="1815083"/>
            <a:ext cx="9004103" cy="4783137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naviguer efficacement dans une feuille de calcul.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5721791" y="4740296"/>
            <a:ext cx="869131" cy="761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AF4077-373D-6599-8C28-9332F649A184}"/>
              </a:ext>
            </a:extLst>
          </p:cNvPr>
          <p:cNvSpPr txBox="1"/>
          <p:nvPr/>
        </p:nvSpPr>
        <p:spPr>
          <a:xfrm>
            <a:off x="298765" y="2516862"/>
            <a:ext cx="238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Atteindre le haut d’un tableau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cliquer sur une bordure basse d’une cellule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0"/>
          </p:cNvCxnSpPr>
          <p:nvPr/>
        </p:nvCxnSpPr>
        <p:spPr>
          <a:xfrm>
            <a:off x="2480650" y="4538422"/>
            <a:ext cx="3675707" cy="20187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C7A31DF-69CA-DEA4-CD84-DEB5ADD06B86}"/>
              </a:ext>
            </a:extLst>
          </p:cNvPr>
          <p:cNvSpPr txBox="1"/>
          <p:nvPr/>
        </p:nvSpPr>
        <p:spPr>
          <a:xfrm>
            <a:off x="189680" y="572898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 Ctrl + flèche haut </a:t>
            </a:r>
          </a:p>
        </p:txBody>
      </p:sp>
      <p:pic>
        <p:nvPicPr>
          <p:cNvPr id="17" name="Image 16" descr="Une image contenant texte, mémoire flash, capture d’écran, logo&#10;&#10;Description générée automatiquement">
            <a:extLst>
              <a:ext uri="{FF2B5EF4-FFF2-40B4-BE49-F238E27FC236}">
                <a16:creationId xmlns:a16="http://schemas.microsoft.com/office/drawing/2014/main" id="{1D5BAD60-E82D-94A8-6585-0AF3F6768A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66" y="6098316"/>
            <a:ext cx="599502" cy="501660"/>
          </a:xfrm>
          <a:prstGeom prst="rect">
            <a:avLst/>
          </a:prstGeom>
        </p:spPr>
      </p:pic>
      <p:pic>
        <p:nvPicPr>
          <p:cNvPr id="18" name="Image 17" descr="Une image contenant levier, objets en métal, Clavier d’ordinateur, clavier&#10;&#10;Description générée automatiquement">
            <a:extLst>
              <a:ext uri="{FF2B5EF4-FFF2-40B4-BE49-F238E27FC236}">
                <a16:creationId xmlns:a16="http://schemas.microsoft.com/office/drawing/2014/main" id="{C56F57B1-4B00-D1FE-670F-72202512ED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637" y="6099839"/>
            <a:ext cx="823866" cy="5248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650F515-934D-276A-3D82-BC58204ADD23}"/>
              </a:ext>
            </a:extLst>
          </p:cNvPr>
          <p:cNvSpPr/>
          <p:nvPr/>
        </p:nvSpPr>
        <p:spPr>
          <a:xfrm>
            <a:off x="1729212" y="6094491"/>
            <a:ext cx="298764" cy="276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92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551A875-31E0-EE00-D1AA-FA5B63D02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236" y="1836455"/>
            <a:ext cx="9004103" cy="4783137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naviguer efficacement dans une feuille de calcul.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3666653" y="3757188"/>
            <a:ext cx="72428" cy="153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AF4077-373D-6599-8C28-9332F649A184}"/>
              </a:ext>
            </a:extLst>
          </p:cNvPr>
          <p:cNvSpPr txBox="1"/>
          <p:nvPr/>
        </p:nvSpPr>
        <p:spPr>
          <a:xfrm>
            <a:off x="298765" y="2516862"/>
            <a:ext cx="238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Atteindre la droite d’un tableau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cliquer sur une bordure droite d’une cellule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480650" y="3911097"/>
            <a:ext cx="1222217" cy="62732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C7A31DF-69CA-DEA4-CD84-DEB5ADD06B86}"/>
              </a:ext>
            </a:extLst>
          </p:cNvPr>
          <p:cNvSpPr txBox="1"/>
          <p:nvPr/>
        </p:nvSpPr>
        <p:spPr>
          <a:xfrm>
            <a:off x="189680" y="5728984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 Ctrl + flèche droite </a:t>
            </a:r>
          </a:p>
        </p:txBody>
      </p:sp>
      <p:pic>
        <p:nvPicPr>
          <p:cNvPr id="18" name="Image 17" descr="Une image contenant texte, mémoire flash, capture d’écran, logo&#10;&#10;Description générée automatiquement">
            <a:extLst>
              <a:ext uri="{FF2B5EF4-FFF2-40B4-BE49-F238E27FC236}">
                <a16:creationId xmlns:a16="http://schemas.microsoft.com/office/drawing/2014/main" id="{59362FEE-A473-421B-44CE-AF806C913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66" y="6098316"/>
            <a:ext cx="599502" cy="501660"/>
          </a:xfrm>
          <a:prstGeom prst="rect">
            <a:avLst/>
          </a:prstGeom>
        </p:spPr>
      </p:pic>
      <p:pic>
        <p:nvPicPr>
          <p:cNvPr id="19" name="Image 18" descr="Une image contenant levier, objets en métal, Clavier d’ordinateur, clavier&#10;&#10;Description générée automatiquement">
            <a:extLst>
              <a:ext uri="{FF2B5EF4-FFF2-40B4-BE49-F238E27FC236}">
                <a16:creationId xmlns:a16="http://schemas.microsoft.com/office/drawing/2014/main" id="{65F7B9BF-1DA5-0021-E71F-51461C0B4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637" y="6099839"/>
            <a:ext cx="823866" cy="5248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EC98F18-5FC5-D95F-F7C0-0A193ABB4E6F}"/>
              </a:ext>
            </a:extLst>
          </p:cNvPr>
          <p:cNvSpPr/>
          <p:nvPr/>
        </p:nvSpPr>
        <p:spPr>
          <a:xfrm>
            <a:off x="1984739" y="6323313"/>
            <a:ext cx="298764" cy="276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46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A64CC2-FA3D-46FD-9E0C-30FB8D78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6" y="1171105"/>
            <a:ext cx="4668257" cy="1325563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Saisir et exploiter les données d’entreprises pour améliorer les process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9785E0-8DE6-4BFA-B8B3-2BF25FD09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1DDAB0-20AC-4684-A0A5-DDCD20C5C0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21ADCC-C7F8-4C7C-BDFE-EA9B58F60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C28BD3-AFA8-4829-A17E-0CC8A0AD5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7" y="3037442"/>
            <a:ext cx="4668256" cy="3181684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1800" dirty="0"/>
              <a:t>Conception de tableaux de bord</a:t>
            </a:r>
          </a:p>
          <a:p>
            <a:pPr lvl="1"/>
            <a:r>
              <a:rPr lang="en-US" sz="1400" dirty="0"/>
              <a:t>Excel (Power Query / Power Pivot / VBA)</a:t>
            </a:r>
          </a:p>
          <a:p>
            <a:pPr lvl="1"/>
            <a:r>
              <a:rPr lang="en-US" sz="1400" dirty="0"/>
              <a:t>Power BI</a:t>
            </a:r>
          </a:p>
          <a:p>
            <a:pPr lvl="1"/>
            <a:r>
              <a:rPr lang="en-US" sz="1400" dirty="0"/>
              <a:t>QlikView / Qlik Sense</a:t>
            </a:r>
          </a:p>
          <a:p>
            <a:pPr lvl="1"/>
            <a:endParaRPr lang="en-US" sz="1400" dirty="0"/>
          </a:p>
          <a:p>
            <a:r>
              <a:rPr lang="fr-FR" sz="1800" dirty="0"/>
              <a:t>Développement</a:t>
            </a:r>
            <a:r>
              <a:rPr lang="en-US" sz="1800" dirty="0"/>
              <a:t> </a:t>
            </a:r>
            <a:r>
              <a:rPr lang="fr-FR" sz="1800" dirty="0"/>
              <a:t>d’applications</a:t>
            </a:r>
          </a:p>
          <a:p>
            <a:pPr lvl="1"/>
            <a:r>
              <a:rPr lang="en-US" sz="1400" dirty="0"/>
              <a:t>WEB (PHP / MySQL / HTML / CSS / JS)</a:t>
            </a:r>
          </a:p>
          <a:p>
            <a:pPr lvl="1"/>
            <a:r>
              <a:rPr lang="en-US" sz="1400" dirty="0"/>
              <a:t>MS Access / SQL Server / VBA</a:t>
            </a:r>
          </a:p>
          <a:p>
            <a:pPr lvl="1"/>
            <a:r>
              <a:rPr lang="en-US" sz="1400" dirty="0"/>
              <a:t>Excel (VBA)</a:t>
            </a:r>
          </a:p>
          <a:p>
            <a:pPr lvl="1"/>
            <a:r>
              <a:rPr lang="en-US" sz="1400" dirty="0"/>
              <a:t>SQL</a:t>
            </a:r>
          </a:p>
          <a:p>
            <a:pPr lvl="1"/>
            <a:endParaRPr lang="en-US" sz="1400" dirty="0"/>
          </a:p>
          <a:p>
            <a:r>
              <a:rPr lang="en-US" sz="1800" dirty="0"/>
              <a:t>Conception de rapports </a:t>
            </a:r>
            <a:r>
              <a:rPr lang="fr-FR" sz="1800" dirty="0"/>
              <a:t>imprimables</a:t>
            </a:r>
          </a:p>
          <a:p>
            <a:pPr lvl="1"/>
            <a:r>
              <a:rPr lang="en-US" sz="1400" dirty="0"/>
              <a:t>Crystal Reports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5254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05544D0-5B92-DDE2-1C3F-42B1AC301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076" y="1756236"/>
            <a:ext cx="9004103" cy="4783137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naviguer efficacement dans une feuille de calcul.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7269933" y="3648547"/>
            <a:ext cx="72428" cy="153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AF4077-373D-6599-8C28-9332F649A184}"/>
              </a:ext>
            </a:extLst>
          </p:cNvPr>
          <p:cNvSpPr txBox="1"/>
          <p:nvPr/>
        </p:nvSpPr>
        <p:spPr>
          <a:xfrm>
            <a:off x="298765" y="2516862"/>
            <a:ext cx="238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Atteindre la droite d’un tableau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cliquer sur une bordure droite d’une cellule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480650" y="3802456"/>
            <a:ext cx="4825497" cy="73596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C7A31DF-69CA-DEA4-CD84-DEB5ADD06B86}"/>
              </a:ext>
            </a:extLst>
          </p:cNvPr>
          <p:cNvSpPr txBox="1"/>
          <p:nvPr/>
        </p:nvSpPr>
        <p:spPr>
          <a:xfrm>
            <a:off x="189680" y="5728984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 Ctrl + flèche gauche </a:t>
            </a:r>
          </a:p>
        </p:txBody>
      </p:sp>
      <p:pic>
        <p:nvPicPr>
          <p:cNvPr id="15" name="Image 14" descr="Une image contenant texte, mémoire flash, capture d’écran, logo&#10;&#10;Description générée automatiquement">
            <a:extLst>
              <a:ext uri="{FF2B5EF4-FFF2-40B4-BE49-F238E27FC236}">
                <a16:creationId xmlns:a16="http://schemas.microsoft.com/office/drawing/2014/main" id="{BF0A75B9-7ED9-8C0B-D0C1-638E09095F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66" y="6098316"/>
            <a:ext cx="599502" cy="501660"/>
          </a:xfrm>
          <a:prstGeom prst="rect">
            <a:avLst/>
          </a:prstGeom>
        </p:spPr>
      </p:pic>
      <p:pic>
        <p:nvPicPr>
          <p:cNvPr id="16" name="Image 15" descr="Une image contenant levier, objets en métal, Clavier d’ordinateur, clavier&#10;&#10;Description générée automatiquement">
            <a:extLst>
              <a:ext uri="{FF2B5EF4-FFF2-40B4-BE49-F238E27FC236}">
                <a16:creationId xmlns:a16="http://schemas.microsoft.com/office/drawing/2014/main" id="{06FCC6BE-B151-1E7B-B088-3F7A6285DF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637" y="6099839"/>
            <a:ext cx="823866" cy="5248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455E96-3E3C-23E3-CE4B-7E5E05996A55}"/>
              </a:ext>
            </a:extLst>
          </p:cNvPr>
          <p:cNvSpPr/>
          <p:nvPr/>
        </p:nvSpPr>
        <p:spPr>
          <a:xfrm>
            <a:off x="1511929" y="6357041"/>
            <a:ext cx="298764" cy="276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616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05544D0-5B92-DDE2-1C3F-42B1AC301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076" y="1756236"/>
            <a:ext cx="9004103" cy="4783137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naviguer efficacement dans une feuille de calcul.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3068076" y="2987644"/>
            <a:ext cx="716273" cy="246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AF4077-373D-6599-8C28-9332F649A184}"/>
              </a:ext>
            </a:extLst>
          </p:cNvPr>
          <p:cNvSpPr txBox="1"/>
          <p:nvPr/>
        </p:nvSpPr>
        <p:spPr>
          <a:xfrm>
            <a:off x="298765" y="2516862"/>
            <a:ext cx="238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Atteindre une cellule particulière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Utiliser la zone de nom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480650" y="3233948"/>
            <a:ext cx="945563" cy="102747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77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naviguer efficacement dans les onglets de feuilles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 flipV="1">
            <a:off x="3892990" y="5971400"/>
            <a:ext cx="751437" cy="276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Cliquer sur le nom de la feuille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>
            <a:off x="2480650" y="4261423"/>
            <a:ext cx="1788059" cy="1709977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C7A31DF-69CA-DEA4-CD84-DEB5ADD06B86}"/>
              </a:ext>
            </a:extLst>
          </p:cNvPr>
          <p:cNvSpPr txBox="1"/>
          <p:nvPr/>
        </p:nvSpPr>
        <p:spPr>
          <a:xfrm>
            <a:off x="235390" y="5325070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Ou Ctrl + page</a:t>
            </a:r>
          </a:p>
          <a:p>
            <a:pPr algn="ctr"/>
            <a:r>
              <a:rPr lang="fr-FR" sz="1050" dirty="0"/>
              <a:t>(désactiver le pavé numérique)</a:t>
            </a:r>
            <a:r>
              <a:rPr lang="fr-FR" dirty="0"/>
              <a:t>  </a:t>
            </a:r>
          </a:p>
        </p:txBody>
      </p:sp>
      <p:pic>
        <p:nvPicPr>
          <p:cNvPr id="5" name="Image 4" descr="Une image contenant texte, mémoire flash, capture d’écran, logo&#10;&#10;Description générée automatiquement">
            <a:extLst>
              <a:ext uri="{FF2B5EF4-FFF2-40B4-BE49-F238E27FC236}">
                <a16:creationId xmlns:a16="http://schemas.microsoft.com/office/drawing/2014/main" id="{2CC60A0E-7F11-F422-B45E-DFAC20690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66" y="6098316"/>
            <a:ext cx="599502" cy="501660"/>
          </a:xfrm>
          <a:prstGeom prst="rect">
            <a:avLst/>
          </a:prstGeom>
        </p:spPr>
      </p:pic>
      <p:pic>
        <p:nvPicPr>
          <p:cNvPr id="15" name="Image 14" descr="Une image contenant levier, clavier, objets en métal, Matériel de bureau&#10;&#10;Description générée automatiquement">
            <a:extLst>
              <a:ext uri="{FF2B5EF4-FFF2-40B4-BE49-F238E27FC236}">
                <a16:creationId xmlns:a16="http://schemas.microsoft.com/office/drawing/2014/main" id="{C24A4773-7290-0A58-B4DC-504F4F51A1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273" y="5977674"/>
            <a:ext cx="394597" cy="7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70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Techniques de sélection de cellules, de lignes et de colonnes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3340729" y="3793402"/>
            <a:ext cx="715224" cy="208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sélectionner une cellule, cliquer dans le centre de la cellule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480650" y="4001632"/>
            <a:ext cx="1217691" cy="675289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03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Techniques de sélection de cellules, de lignes et de colonnes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2752253" y="3585172"/>
            <a:ext cx="244444" cy="172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sélectionner une ligne, cliquer sur l’entête de ligne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480650" y="3757188"/>
            <a:ext cx="393825" cy="78123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363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Techniques de sélection de cellules, de lignes et de colonnes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3974471" y="2980494"/>
            <a:ext cx="1140736" cy="179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sélectionner une colonne, cliquer sur l’entête de colonne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480650" y="3159659"/>
            <a:ext cx="2064189" cy="151726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935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Pratique de la saisie de données dans une cellule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3648547" y="3213980"/>
            <a:ext cx="832918" cy="215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Sélectionner la cellule puis saisir l’information à l’aide du clavier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480650" y="3429000"/>
            <a:ext cx="1584356" cy="110942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37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Pratique de la saisie de données dans une cellule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3648547" y="3213980"/>
            <a:ext cx="832918" cy="215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298765" y="3938257"/>
            <a:ext cx="218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cliquer sur  la cellule puis saisir l’information à l’aide du clavier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480650" y="3429000"/>
            <a:ext cx="1584356" cy="1247921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717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Pratique de la saisie de données dans une cellule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5F66F-170C-16D5-E815-03057EF956B3}"/>
              </a:ext>
            </a:extLst>
          </p:cNvPr>
          <p:cNvSpPr/>
          <p:nvPr/>
        </p:nvSpPr>
        <p:spPr>
          <a:xfrm>
            <a:off x="3648547" y="3213980"/>
            <a:ext cx="832918" cy="215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88A5A1-702E-6ECF-7A0A-DAA64E2E64D3}"/>
              </a:ext>
            </a:extLst>
          </p:cNvPr>
          <p:cNvSpPr txBox="1"/>
          <p:nvPr/>
        </p:nvSpPr>
        <p:spPr>
          <a:xfrm>
            <a:off x="398351" y="5078993"/>
            <a:ext cx="218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Sélectionner la cellule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4185ADD-B843-030F-61AC-3333F4E08B8B}"/>
              </a:ext>
            </a:extLst>
          </p:cNvPr>
          <p:cNvCxnSpPr>
            <a:cxnSpLocks/>
            <a:stCxn id="10" idx="3"/>
            <a:endCxn id="8" idx="2"/>
          </p:cNvCxnSpPr>
          <p:nvPr/>
        </p:nvCxnSpPr>
        <p:spPr>
          <a:xfrm flipV="1">
            <a:off x="2580236" y="3429000"/>
            <a:ext cx="1484770" cy="1973159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98351" y="1779007"/>
            <a:ext cx="218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Cliquer dans la barre de formule,</a:t>
            </a:r>
          </a:p>
          <a:p>
            <a:r>
              <a:rPr lang="fr-FR" dirty="0"/>
              <a:t>saisir l’information à l’aide du clavier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>
            <a:off x="3956364" y="2797521"/>
            <a:ext cx="1448555" cy="2379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31ADF62E-23C5-916D-1F8C-DA266D17582F}"/>
              </a:ext>
            </a:extLst>
          </p:cNvPr>
          <p:cNvCxnSpPr>
            <a:stCxn id="8" idx="1"/>
            <a:endCxn id="3" idx="2"/>
          </p:cNvCxnSpPr>
          <p:nvPr/>
        </p:nvCxnSpPr>
        <p:spPr>
          <a:xfrm rot="10800000">
            <a:off x="1489295" y="3256336"/>
            <a:ext cx="2159253" cy="6515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stCxn id="3" idx="3"/>
            <a:endCxn id="5" idx="0"/>
          </p:cNvCxnSpPr>
          <p:nvPr/>
        </p:nvCxnSpPr>
        <p:spPr>
          <a:xfrm>
            <a:off x="2580236" y="2517671"/>
            <a:ext cx="2100406" cy="279850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289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de formules simples (addition, soustraction, multiplication, division).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400478" y="1917318"/>
            <a:ext cx="21818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Cliquer dans la barre de formule,</a:t>
            </a:r>
          </a:p>
          <a:p>
            <a:r>
              <a:rPr lang="fr-FR" dirty="0"/>
              <a:t>saisir l’information à l’aide du clavier et de la souris pour sélectionner les cellules de la formule</a:t>
            </a:r>
          </a:p>
          <a:p>
            <a:endParaRPr lang="fr-FR" dirty="0"/>
          </a:p>
          <a:p>
            <a:r>
              <a:rPr lang="fr-FR" dirty="0"/>
              <a:t>Utiliser la touche + du clavier pour l’addition</a:t>
            </a:r>
          </a:p>
          <a:p>
            <a:endParaRPr lang="fr-FR" dirty="0"/>
          </a:p>
          <a:p>
            <a:r>
              <a:rPr lang="fr-FR" dirty="0"/>
              <a:t>Touche Entrée pour valider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>
            <a:off x="3657600" y="3666654"/>
            <a:ext cx="832919" cy="217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5" idx="2"/>
          </p:cNvCxnSpPr>
          <p:nvPr/>
        </p:nvCxnSpPr>
        <p:spPr>
          <a:xfrm flipV="1">
            <a:off x="2582363" y="3883937"/>
            <a:ext cx="1491697" cy="295539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87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09456-2166-4C62-8C34-12CC879BC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640823"/>
            <a:ext cx="3626939" cy="5583148"/>
          </a:xfrm>
        </p:spPr>
        <p:txBody>
          <a:bodyPr anchor="ctr">
            <a:normAutofit/>
          </a:bodyPr>
          <a:lstStyle/>
          <a:p>
            <a:r>
              <a:rPr lang="fr-FR" sz="5400" dirty="0"/>
              <a:t>Et vous ?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C7B4934-395B-4D0C-AF0F-D5F1EECAD7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51301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5094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de formules simples (addition, soustraction, multiplication, division).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400478" y="1917318"/>
            <a:ext cx="21818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Cliquer dans la barre de formule,</a:t>
            </a:r>
          </a:p>
          <a:p>
            <a:r>
              <a:rPr lang="fr-FR" dirty="0"/>
              <a:t>saisir l’information à l’aide du clavier et de la souris pour sélectionner les cellules de la formule</a:t>
            </a:r>
          </a:p>
          <a:p>
            <a:endParaRPr lang="fr-FR" dirty="0"/>
          </a:p>
          <a:p>
            <a:r>
              <a:rPr lang="fr-FR" dirty="0"/>
              <a:t>Utiliser la touche - du clavier pour la </a:t>
            </a:r>
            <a:r>
              <a:rPr lang="fr-FR" dirty="0" err="1"/>
              <a:t>sous-traction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Touche Entrée pour valider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>
            <a:off x="3657600" y="3775295"/>
            <a:ext cx="832919" cy="217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5" idx="2"/>
          </p:cNvCxnSpPr>
          <p:nvPr/>
        </p:nvCxnSpPr>
        <p:spPr>
          <a:xfrm flipV="1">
            <a:off x="2582363" y="3992578"/>
            <a:ext cx="1491697" cy="186898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548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de formules simples (addition, soustraction, multiplication, division).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400478" y="2225136"/>
            <a:ext cx="21818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Utiliser la touche * du clavier pour la multiplication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Touche Entrée pour valider</a:t>
            </a:r>
          </a:p>
          <a:p>
            <a:endParaRPr lang="fr-FR" dirty="0"/>
          </a:p>
          <a:p>
            <a:r>
              <a:rPr lang="fr-FR" dirty="0"/>
              <a:t>Utilisation de valeur possible dans la formule (ici 0,2 pour 20%)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>
            <a:off x="4399985" y="3213981"/>
            <a:ext cx="552262" cy="215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5" idx="2"/>
          </p:cNvCxnSpPr>
          <p:nvPr/>
        </p:nvCxnSpPr>
        <p:spPr>
          <a:xfrm flipV="1">
            <a:off x="2582363" y="3429001"/>
            <a:ext cx="2093753" cy="50429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214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de formules simples (addition, soustraction, multiplication, division).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400478" y="2225136"/>
            <a:ext cx="218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Utilisation de la poignée de recopie pour propager un calcul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>
            <a:off x="4861711" y="3331675"/>
            <a:ext cx="90536" cy="97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>
            <a:off x="2582363" y="2963800"/>
            <a:ext cx="2324616" cy="36787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702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de formules simples (addition, soustraction, multiplication, division).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400478" y="2691775"/>
            <a:ext cx="218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Utilisation de la barre de formule pour modifier un calcul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 flipH="1" flipV="1">
            <a:off x="4227968" y="2860895"/>
            <a:ext cx="271604" cy="126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 flipV="1">
            <a:off x="2582363" y="2987644"/>
            <a:ext cx="1781407" cy="30429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296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de formules simples (addition, soustraction, multiplication, division).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400478" y="2691775"/>
            <a:ext cx="2181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Utiliser la touche / du clavier pour la division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 flipH="1">
            <a:off x="3657600" y="3920149"/>
            <a:ext cx="814812" cy="181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>
            <a:off x="2582363" y="3153440"/>
            <a:ext cx="1482643" cy="766709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150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Utilisation de formules simples (addition, soustraction, multiplication, division).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400478" y="2691775"/>
            <a:ext cx="2181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Utilisation du symbole % pour afficher un taux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 flipV="1">
            <a:off x="6210677" y="2236206"/>
            <a:ext cx="199175" cy="208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 flipV="1">
            <a:off x="2582363" y="2444436"/>
            <a:ext cx="3727902" cy="70900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399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Ajout de couleurs, de polices et de styles.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503006" y="3760084"/>
            <a:ext cx="218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couleur du fond de cellule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 flipV="1">
            <a:off x="4300396" y="2236206"/>
            <a:ext cx="199175" cy="208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6" idx="3"/>
            <a:endCxn id="5" idx="0"/>
          </p:cNvCxnSpPr>
          <p:nvPr/>
        </p:nvCxnSpPr>
        <p:spPr>
          <a:xfrm flipV="1">
            <a:off x="3720974" y="2444436"/>
            <a:ext cx="679010" cy="982301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C1D5A95-E80F-3A63-ABF2-3FA648A0255F}"/>
              </a:ext>
            </a:extLst>
          </p:cNvPr>
          <p:cNvSpPr/>
          <p:nvPr/>
        </p:nvSpPr>
        <p:spPr>
          <a:xfrm>
            <a:off x="2888055" y="3213980"/>
            <a:ext cx="832919" cy="4255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2855A259-75F4-8F7A-A3D1-26EBD7C43D9F}"/>
              </a:ext>
            </a:extLst>
          </p:cNvPr>
          <p:cNvCxnSpPr>
            <a:stCxn id="3" idx="3"/>
            <a:endCxn id="6" idx="2"/>
          </p:cNvCxnSpPr>
          <p:nvPr/>
        </p:nvCxnSpPr>
        <p:spPr>
          <a:xfrm flipV="1">
            <a:off x="2684891" y="3639493"/>
            <a:ext cx="619624" cy="443757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747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Ajout de couleurs, de polices et de styles.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503006" y="3997256"/>
            <a:ext cx="218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couleur du fond de la police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 flipV="1">
            <a:off x="4544839" y="2236206"/>
            <a:ext cx="199175" cy="208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6" idx="3"/>
            <a:endCxn id="5" idx="0"/>
          </p:cNvCxnSpPr>
          <p:nvPr/>
        </p:nvCxnSpPr>
        <p:spPr>
          <a:xfrm flipV="1">
            <a:off x="4472412" y="2444436"/>
            <a:ext cx="172015" cy="144855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341105A-FB5E-91E7-3C6E-1177377ED597}"/>
              </a:ext>
            </a:extLst>
          </p:cNvPr>
          <p:cNvSpPr/>
          <p:nvPr/>
        </p:nvSpPr>
        <p:spPr>
          <a:xfrm>
            <a:off x="3657600" y="3802455"/>
            <a:ext cx="814812" cy="181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CF3D573A-D274-099C-9842-51D382318989}"/>
              </a:ext>
            </a:extLst>
          </p:cNvPr>
          <p:cNvCxnSpPr>
            <a:stCxn id="3" idx="3"/>
            <a:endCxn id="6" idx="2"/>
          </p:cNvCxnSpPr>
          <p:nvPr/>
        </p:nvCxnSpPr>
        <p:spPr>
          <a:xfrm flipV="1">
            <a:off x="2684891" y="3983525"/>
            <a:ext cx="1380115" cy="336897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589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Ajout de couleurs, de polices et de styles.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282783" y="3714817"/>
            <a:ext cx="2181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gestion de la police (forme des caractères)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 flipV="1">
            <a:off x="3467477" y="2073244"/>
            <a:ext cx="769545" cy="199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9" idx="2"/>
          </p:cNvCxnSpPr>
          <p:nvPr/>
        </p:nvCxnSpPr>
        <p:spPr>
          <a:xfrm flipV="1">
            <a:off x="2464668" y="3150606"/>
            <a:ext cx="418337" cy="102587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58D9C7D-F45F-D447-F6AC-88666DC0469D}"/>
              </a:ext>
            </a:extLst>
          </p:cNvPr>
          <p:cNvSpPr/>
          <p:nvPr/>
        </p:nvSpPr>
        <p:spPr>
          <a:xfrm>
            <a:off x="2787419" y="2987644"/>
            <a:ext cx="191171" cy="1629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778D6413-D992-EECC-92AD-168C822C305C}"/>
              </a:ext>
            </a:extLst>
          </p:cNvPr>
          <p:cNvCxnSpPr>
            <a:stCxn id="9" idx="3"/>
            <a:endCxn id="5" idx="0"/>
          </p:cNvCxnSpPr>
          <p:nvPr/>
        </p:nvCxnSpPr>
        <p:spPr>
          <a:xfrm flipV="1">
            <a:off x="2978590" y="2272420"/>
            <a:ext cx="873660" cy="79670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393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Ajout de couleurs, de polices et de styles.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400478" y="2691775"/>
            <a:ext cx="218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L’utilisation des styles de cellules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B34C6-72CB-3E9C-D710-B2FC64EAF753}"/>
              </a:ext>
            </a:extLst>
          </p:cNvPr>
          <p:cNvSpPr/>
          <p:nvPr/>
        </p:nvSpPr>
        <p:spPr>
          <a:xfrm flipV="1">
            <a:off x="7985156" y="2018922"/>
            <a:ext cx="461727" cy="488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2"/>
            <a:endCxn id="8" idx="2"/>
          </p:cNvCxnSpPr>
          <p:nvPr/>
        </p:nvCxnSpPr>
        <p:spPr>
          <a:xfrm rot="5400000" flipH="1" flipV="1">
            <a:off x="2858742" y="1928139"/>
            <a:ext cx="42645" cy="2777289"/>
          </a:xfrm>
          <a:prstGeom prst="curvedConnector3">
            <a:avLst>
              <a:gd name="adj1" fmla="val -53605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3648548" y="3096284"/>
            <a:ext cx="1240323" cy="199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917503BB-13B4-57C0-F5C9-0269E7F6BBD1}"/>
              </a:ext>
            </a:extLst>
          </p:cNvPr>
          <p:cNvCxnSpPr>
            <a:stCxn id="8" idx="3"/>
            <a:endCxn id="5" idx="0"/>
          </p:cNvCxnSpPr>
          <p:nvPr/>
        </p:nvCxnSpPr>
        <p:spPr>
          <a:xfrm flipV="1">
            <a:off x="4888871" y="2507809"/>
            <a:ext cx="3327149" cy="68806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64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F9A3E-3136-8739-BE25-4C8E23A9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Présentation d'Excel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7DA54-93E6-CB96-30AB-D04AF0B29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65007"/>
            <a:ext cx="9905998" cy="166427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Un tableur puissant et polyvalent.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Utilisé pour analyser, organiser et visualiser des données.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Largement utilisé dans divers domaines professionnels et personnels.</a:t>
            </a:r>
          </a:p>
        </p:txBody>
      </p:sp>
      <p:pic>
        <p:nvPicPr>
          <p:cNvPr id="7" name="Image 6" descr="Une image contenant texte, logiciel, Icône d’ordinateur, Système d’exploitation&#10;&#10;Description générée automatiquement">
            <a:extLst>
              <a:ext uri="{FF2B5EF4-FFF2-40B4-BE49-F238E27FC236}">
                <a16:creationId xmlns:a16="http://schemas.microsoft.com/office/drawing/2014/main" id="{CC021C9A-D37B-D3F1-CF86-E7BAC7BA8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734" y="3319754"/>
            <a:ext cx="4614719" cy="3070886"/>
          </a:xfrm>
          <a:prstGeom prst="rect">
            <a:avLst/>
          </a:prstGeom>
        </p:spPr>
      </p:pic>
      <p:pic>
        <p:nvPicPr>
          <p:cNvPr id="9" name="Image 8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E78A819B-4692-C2E5-AAF8-F7F191F1C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07" y="3319754"/>
            <a:ext cx="5164773" cy="30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6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Ajustement de la largeur des colonnes et de la hauteur des lignes.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289712" y="3310088"/>
            <a:ext cx="2292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cliquer sur le séparateur à droite de la colonne à ajuster automatiquement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2"/>
          </p:cNvCxnSpPr>
          <p:nvPr/>
        </p:nvCxnSpPr>
        <p:spPr>
          <a:xfrm flipV="1">
            <a:off x="2582364" y="3150607"/>
            <a:ext cx="1120505" cy="89814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3657602" y="2996697"/>
            <a:ext cx="90534" cy="1539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666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Ajustement de la largeur des colonnes et de la hauteur des lignes.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289712" y="3310088"/>
            <a:ext cx="2292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augmenter la taille de toutes les lignes, après sélection de toutes les cellules, augmenter la taille d’une des lignes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2"/>
          </p:cNvCxnSpPr>
          <p:nvPr/>
        </p:nvCxnSpPr>
        <p:spPr>
          <a:xfrm flipV="1">
            <a:off x="2582364" y="3310087"/>
            <a:ext cx="287060" cy="101566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2742151" y="3195872"/>
            <a:ext cx="254545" cy="1142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215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Mise en page et conseils pour l'impression.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289712" y="3310088"/>
            <a:ext cx="229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Gestion des marges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2"/>
          </p:cNvCxnSpPr>
          <p:nvPr/>
        </p:nvCxnSpPr>
        <p:spPr>
          <a:xfrm flipV="1">
            <a:off x="2582364" y="2507810"/>
            <a:ext cx="1337262" cy="112544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3774246" y="2027975"/>
            <a:ext cx="290760" cy="479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34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Mise en page et conseils pour l'impression.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289712" y="3310088"/>
            <a:ext cx="2292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Gestion des de l’orientation de la feuille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2"/>
          </p:cNvCxnSpPr>
          <p:nvPr/>
        </p:nvCxnSpPr>
        <p:spPr>
          <a:xfrm flipV="1">
            <a:off x="2582364" y="2507810"/>
            <a:ext cx="1694874" cy="1263943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4045850" y="2027975"/>
            <a:ext cx="462776" cy="479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029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Mise en page et conseils pour l'impression.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289712" y="3310088"/>
            <a:ext cx="229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Gestion des de la taille de la feuille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2"/>
          </p:cNvCxnSpPr>
          <p:nvPr/>
        </p:nvCxnSpPr>
        <p:spPr>
          <a:xfrm flipV="1">
            <a:off x="2582364" y="2498756"/>
            <a:ext cx="1989112" cy="1134498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4407989" y="2018921"/>
            <a:ext cx="326973" cy="479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862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5F778-1950-572E-ACFE-A93DFC29A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Introduction aux tableaux croisés dynamiques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62B769-CE9B-B291-DC89-C6E12EAF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65006"/>
            <a:ext cx="9905998" cy="590131"/>
          </a:xfrm>
        </p:spPr>
        <p:txBody>
          <a:bodyPr/>
          <a:lstStyle/>
          <a:p>
            <a:r>
              <a:rPr lang="fr-FR" dirty="0"/>
              <a:t>Derrière un nom barbare, un outil de statistique simple et rapide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C79EB6-61D6-0ED8-572F-55494C1867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16" y="2713636"/>
            <a:ext cx="5043804" cy="26793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D38099-FD55-1D45-00BC-CE1E359F67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880" y="2713637"/>
            <a:ext cx="5043804" cy="2679358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AF974EA7-1B59-F812-389B-543028FBBA97}"/>
              </a:ext>
            </a:extLst>
          </p:cNvPr>
          <p:cNvSpPr/>
          <p:nvPr/>
        </p:nvSpPr>
        <p:spPr>
          <a:xfrm>
            <a:off x="5606796" y="3810999"/>
            <a:ext cx="978408" cy="484632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762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et personnalisation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avoir sélectionner une cellule de la plage de données, cliquer sur la partie basse du bouton « tableau croisé dynamique » de l’onglet insertion. Puis sélectionner « A partir d’un tableau ou d’une plage »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2"/>
          </p:cNvCxnSpPr>
          <p:nvPr/>
        </p:nvCxnSpPr>
        <p:spPr>
          <a:xfrm flipV="1">
            <a:off x="2601823" y="3295461"/>
            <a:ext cx="5025721" cy="1149543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7143183" y="3123446"/>
            <a:ext cx="968721" cy="172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87E550-EFDC-6331-DB7B-CD0E18EB799E}"/>
              </a:ext>
            </a:extLst>
          </p:cNvPr>
          <p:cNvSpPr/>
          <p:nvPr/>
        </p:nvSpPr>
        <p:spPr>
          <a:xfrm>
            <a:off x="2860895" y="2245259"/>
            <a:ext cx="588475" cy="2444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4EC04A-2F7B-9DE7-C331-9878C9FE6A69}"/>
              </a:ext>
            </a:extLst>
          </p:cNvPr>
          <p:cNvSpPr/>
          <p:nvPr/>
        </p:nvSpPr>
        <p:spPr>
          <a:xfrm>
            <a:off x="3078178" y="2507810"/>
            <a:ext cx="1240325" cy="144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3D824107-1F7C-38ED-E336-D1DBBDC8CAAB}"/>
              </a:ext>
            </a:extLst>
          </p:cNvPr>
          <p:cNvCxnSpPr>
            <a:cxnSpLocks/>
            <a:stCxn id="8" idx="0"/>
            <a:endCxn id="16" idx="3"/>
          </p:cNvCxnSpPr>
          <p:nvPr/>
        </p:nvCxnSpPr>
        <p:spPr>
          <a:xfrm rot="16200000" flipV="1">
            <a:off x="5165002" y="660903"/>
            <a:ext cx="1199584" cy="3725501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C7B10617-6488-EF47-A50D-1B2C7B495F6B}"/>
              </a:ext>
            </a:extLst>
          </p:cNvPr>
          <p:cNvCxnSpPr>
            <a:stCxn id="9" idx="1"/>
            <a:endCxn id="10" idx="1"/>
          </p:cNvCxnSpPr>
          <p:nvPr/>
        </p:nvCxnSpPr>
        <p:spPr>
          <a:xfrm rot="10800000" flipH="1" flipV="1">
            <a:off x="2860894" y="2367480"/>
            <a:ext cx="217283" cy="212757"/>
          </a:xfrm>
          <a:prstGeom prst="curvedConnector3">
            <a:avLst>
              <a:gd name="adj1" fmla="val -10520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B8CD8D0-0435-35B8-CEFA-708289F574A5}"/>
              </a:ext>
            </a:extLst>
          </p:cNvPr>
          <p:cNvSpPr/>
          <p:nvPr/>
        </p:nvSpPr>
        <p:spPr>
          <a:xfrm>
            <a:off x="3530850" y="1837854"/>
            <a:ext cx="371193" cy="172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E80E4FA0-A131-4574-224F-D57AC2A04E3B}"/>
              </a:ext>
            </a:extLst>
          </p:cNvPr>
          <p:cNvCxnSpPr>
            <a:stCxn id="16" idx="1"/>
            <a:endCxn id="9" idx="0"/>
          </p:cNvCxnSpPr>
          <p:nvPr/>
        </p:nvCxnSpPr>
        <p:spPr>
          <a:xfrm rot="10800000" flipV="1">
            <a:off x="3155134" y="1923861"/>
            <a:ext cx="375717" cy="321397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652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et personnalisation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Cocher la case « ajouter ces données au modèle de données » pour plus de possibilité</a:t>
            </a:r>
          </a:p>
          <a:p>
            <a:r>
              <a:rPr lang="fr-FR" dirty="0"/>
              <a:t>Puis cliquer sur OK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2"/>
          </p:cNvCxnSpPr>
          <p:nvPr/>
        </p:nvCxnSpPr>
        <p:spPr>
          <a:xfrm>
            <a:off x="2601823" y="3614007"/>
            <a:ext cx="3609570" cy="550587"/>
          </a:xfrm>
          <a:prstGeom prst="curvedConnector4">
            <a:avLst>
              <a:gd name="adj1" fmla="val 48380"/>
              <a:gd name="adj2" fmla="val 14151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6094413" y="3956419"/>
            <a:ext cx="233960" cy="208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3D824107-1F7C-38ED-E336-D1DBBDC8CAAB}"/>
              </a:ext>
            </a:extLst>
          </p:cNvPr>
          <p:cNvCxnSpPr>
            <a:cxnSpLocks/>
            <a:stCxn id="8" idx="0"/>
            <a:endCxn id="16" idx="0"/>
          </p:cNvCxnSpPr>
          <p:nvPr/>
        </p:nvCxnSpPr>
        <p:spPr>
          <a:xfrm rot="16200000" flipH="1">
            <a:off x="6928548" y="3239263"/>
            <a:ext cx="190069" cy="1624381"/>
          </a:xfrm>
          <a:prstGeom prst="curvedConnector3">
            <a:avLst>
              <a:gd name="adj1" fmla="val -12027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B8CD8D0-0435-35B8-CEFA-708289F574A5}"/>
              </a:ext>
            </a:extLst>
          </p:cNvPr>
          <p:cNvSpPr/>
          <p:nvPr/>
        </p:nvSpPr>
        <p:spPr>
          <a:xfrm>
            <a:off x="7595856" y="4146488"/>
            <a:ext cx="479835" cy="1901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361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et personnalisation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Glisser le champ Canal dans le paramètre « Lignes »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0"/>
          </p:cNvCxnSpPr>
          <p:nvPr/>
        </p:nvCxnSpPr>
        <p:spPr>
          <a:xfrm>
            <a:off x="2601823" y="3198509"/>
            <a:ext cx="7574987" cy="757910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9969295" y="3956419"/>
            <a:ext cx="415029" cy="190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3D824107-1F7C-38ED-E336-D1DBBDC8CAAB}"/>
              </a:ext>
            </a:extLst>
          </p:cNvPr>
          <p:cNvCxnSpPr>
            <a:cxnSpLocks/>
            <a:stCxn id="8" idx="3"/>
            <a:endCxn id="16" idx="3"/>
          </p:cNvCxnSpPr>
          <p:nvPr/>
        </p:nvCxnSpPr>
        <p:spPr>
          <a:xfrm>
            <a:off x="10384324" y="4051454"/>
            <a:ext cx="434567" cy="1566196"/>
          </a:xfrm>
          <a:prstGeom prst="curvedConnector3">
            <a:avLst>
              <a:gd name="adj1" fmla="val 15260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B8CD8D0-0435-35B8-CEFA-708289F574A5}"/>
              </a:ext>
            </a:extLst>
          </p:cNvPr>
          <p:cNvSpPr/>
          <p:nvPr/>
        </p:nvSpPr>
        <p:spPr>
          <a:xfrm>
            <a:off x="9696974" y="5522615"/>
            <a:ext cx="1121917" cy="190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469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et personnalisation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Glisser le champ Quantité dans le paramètre « Valeurs »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3"/>
            <a:endCxn id="8" idx="0"/>
          </p:cNvCxnSpPr>
          <p:nvPr/>
        </p:nvCxnSpPr>
        <p:spPr>
          <a:xfrm>
            <a:off x="2601823" y="3198509"/>
            <a:ext cx="7620254" cy="95708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9969295" y="4155595"/>
            <a:ext cx="505564" cy="190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3D824107-1F7C-38ED-E336-D1DBBDC8CAAB}"/>
              </a:ext>
            </a:extLst>
          </p:cNvPr>
          <p:cNvCxnSpPr>
            <a:cxnSpLocks/>
            <a:stCxn id="8" idx="3"/>
            <a:endCxn id="16" idx="0"/>
          </p:cNvCxnSpPr>
          <p:nvPr/>
        </p:nvCxnSpPr>
        <p:spPr>
          <a:xfrm>
            <a:off x="10474859" y="4250630"/>
            <a:ext cx="755705" cy="127198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B8CD8D0-0435-35B8-CEFA-708289F574A5}"/>
              </a:ext>
            </a:extLst>
          </p:cNvPr>
          <p:cNvSpPr/>
          <p:nvPr/>
        </p:nvSpPr>
        <p:spPr>
          <a:xfrm>
            <a:off x="10669605" y="5522615"/>
            <a:ext cx="1121917" cy="190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791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F9A3E-3136-8739-BE25-4C8E23A9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Présentation d'Excel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7DA54-93E6-CB96-30AB-D04AF0B29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65007"/>
            <a:ext cx="9905998" cy="166427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Un tableur puissant et polyvalent.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Utilisé pour analyser, organiser et visualiser des données.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Largement utilisé dans divers domaines professionnels et personnels.</a:t>
            </a:r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9B5CE38-671C-E754-BF3F-8FC1DE672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691" y="3337560"/>
            <a:ext cx="6718618" cy="33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58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d'un graphique à partir des données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avoir sélectionner une cellule du TCD (Tableau Croisé Dynamique), cliquer sur la partie haute du bouton « Graphique croisé dynamique » de l’onglet « Insertion »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5400000" flipH="1" flipV="1">
            <a:off x="3663692" y="-198325"/>
            <a:ext cx="588475" cy="5004865"/>
          </a:xfrm>
          <a:prstGeom prst="curvedConnector3">
            <a:avLst>
              <a:gd name="adj1" fmla="val 13884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6094411" y="2009869"/>
            <a:ext cx="731901" cy="278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644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d'un graphique à partir des données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Choisir le graphique souhaité, ici, graphique en secteur pour insérer un camembert, puis cliquer sur OK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3469041" y="584800"/>
            <a:ext cx="470782" cy="4497871"/>
          </a:xfrm>
          <a:prstGeom prst="curvedConnector3">
            <a:avLst>
              <a:gd name="adj1" fmla="val -4855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5478776" y="3069126"/>
            <a:ext cx="949184" cy="226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63AE3D-7CA6-229D-A972-314552F11180}"/>
              </a:ext>
            </a:extLst>
          </p:cNvPr>
          <p:cNvSpPr/>
          <p:nvPr/>
        </p:nvSpPr>
        <p:spPr>
          <a:xfrm>
            <a:off x="8202440" y="5477347"/>
            <a:ext cx="479833" cy="226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C84D65-4B4A-0489-84D9-CA3AC6B06163}"/>
              </a:ext>
            </a:extLst>
          </p:cNvPr>
          <p:cNvCxnSpPr>
            <a:stCxn id="8" idx="2"/>
            <a:endCxn id="6" idx="1"/>
          </p:cNvCxnSpPr>
          <p:nvPr/>
        </p:nvCxnSpPr>
        <p:spPr>
          <a:xfrm rot="16200000" flipH="1">
            <a:off x="5930378" y="3318452"/>
            <a:ext cx="2295053" cy="224907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6776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d'un graphique à partir des données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Afficher les données à côté des parts du graphique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4097527" y="-43687"/>
            <a:ext cx="1087161" cy="6371223"/>
          </a:xfrm>
          <a:prstGeom prst="curvedConnector3">
            <a:avLst>
              <a:gd name="adj1" fmla="val -2102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7722605" y="3685505"/>
            <a:ext cx="208229" cy="252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63AE3D-7CA6-229D-A972-314552F11180}"/>
              </a:ext>
            </a:extLst>
          </p:cNvPr>
          <p:cNvSpPr/>
          <p:nvPr/>
        </p:nvSpPr>
        <p:spPr>
          <a:xfrm>
            <a:off x="8924749" y="3956419"/>
            <a:ext cx="246412" cy="1900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C84D65-4B4A-0489-84D9-CA3AC6B06163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7930834" y="3811881"/>
            <a:ext cx="1117121" cy="144538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A9D5A82-1D04-958B-8AC0-5F87ED1629CB}"/>
              </a:ext>
            </a:extLst>
          </p:cNvPr>
          <p:cNvSpPr/>
          <p:nvPr/>
        </p:nvSpPr>
        <p:spPr>
          <a:xfrm>
            <a:off x="9171161" y="4553893"/>
            <a:ext cx="769544" cy="1900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A6F27CC4-11CF-3F93-1C0C-1777D180FB67}"/>
              </a:ext>
            </a:extLst>
          </p:cNvPr>
          <p:cNvCxnSpPr>
            <a:stCxn id="6" idx="2"/>
            <a:endCxn id="17" idx="1"/>
          </p:cNvCxnSpPr>
          <p:nvPr/>
        </p:nvCxnSpPr>
        <p:spPr>
          <a:xfrm rot="16200000" flipH="1">
            <a:off x="8858338" y="4336104"/>
            <a:ext cx="502440" cy="12320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1253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d'un graphique à partir des données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Masquer la légende (devenue inutile)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4097527" y="-43687"/>
            <a:ext cx="1087161" cy="6371223"/>
          </a:xfrm>
          <a:prstGeom prst="curvedConnector3">
            <a:avLst>
              <a:gd name="adj1" fmla="val -2102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7722605" y="3685505"/>
            <a:ext cx="208229" cy="252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63AE3D-7CA6-229D-A972-314552F11180}"/>
              </a:ext>
            </a:extLst>
          </p:cNvPr>
          <p:cNvSpPr/>
          <p:nvPr/>
        </p:nvSpPr>
        <p:spPr>
          <a:xfrm>
            <a:off x="8010349" y="4107760"/>
            <a:ext cx="155877" cy="1383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C84D65-4B4A-0489-84D9-CA3AC6B06163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7930834" y="3811881"/>
            <a:ext cx="157454" cy="295879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115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d'un graphique à partir des données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Modification du titre du graphique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3206134" y="847706"/>
            <a:ext cx="1312753" cy="4814029"/>
          </a:xfrm>
          <a:prstGeom prst="curvedConnector3">
            <a:avLst>
              <a:gd name="adj1" fmla="val -1741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5658417" y="3911097"/>
            <a:ext cx="1222217" cy="208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441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d'un graphique à partir des données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Masquer les boutons inutiles, par un clic droit de souris sur 1 des boutons du graphique puis « Masquer tous les bouton … »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2765108" y="1288732"/>
            <a:ext cx="1149845" cy="3769069"/>
          </a:xfrm>
          <a:prstGeom prst="curvedConnector3">
            <a:avLst>
              <a:gd name="adj1" fmla="val -1988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4872196" y="3748189"/>
            <a:ext cx="704740" cy="1629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BFD48-8583-87BA-5508-CBC25935004E}"/>
              </a:ext>
            </a:extLst>
          </p:cNvPr>
          <p:cNvSpPr/>
          <p:nvPr/>
        </p:nvSpPr>
        <p:spPr>
          <a:xfrm>
            <a:off x="5386812" y="5124261"/>
            <a:ext cx="1792586" cy="1688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B46B19-E9BC-B7F3-B18E-CA6A3129E1CC}"/>
              </a:ext>
            </a:extLst>
          </p:cNvPr>
          <p:cNvCxnSpPr>
            <a:stCxn id="8" idx="3"/>
            <a:endCxn id="6" idx="0"/>
          </p:cNvCxnSpPr>
          <p:nvPr/>
        </p:nvCxnSpPr>
        <p:spPr>
          <a:xfrm>
            <a:off x="5576936" y="3829643"/>
            <a:ext cx="706169" cy="1294618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677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Création d'un graphique à partir des données d'un tableau croisé dynamique.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Trier les données du graphique à l’aide du TCD, par un clic droit de souris sur 1 des valeurs du TCD puis Trier et Trier du plus grand au plus petit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2408656" y="1645185"/>
            <a:ext cx="857816" cy="2764134"/>
          </a:xfrm>
          <a:prstGeom prst="curvedConnector3">
            <a:avLst>
              <a:gd name="adj1" fmla="val -2664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3785781" y="3456160"/>
            <a:ext cx="867700" cy="165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BFD48-8583-87BA-5508-CBC25935004E}"/>
              </a:ext>
            </a:extLst>
          </p:cNvPr>
          <p:cNvSpPr/>
          <p:nvPr/>
        </p:nvSpPr>
        <p:spPr>
          <a:xfrm>
            <a:off x="4209861" y="4427144"/>
            <a:ext cx="1620571" cy="162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B46B19-E9BC-B7F3-B18E-CA6A3129E1CC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4653481" y="3538773"/>
            <a:ext cx="366666" cy="888371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3B5F217-EC09-F656-9AE3-5A25E613C6E2}"/>
              </a:ext>
            </a:extLst>
          </p:cNvPr>
          <p:cNvSpPr/>
          <p:nvPr/>
        </p:nvSpPr>
        <p:spPr>
          <a:xfrm>
            <a:off x="5812325" y="4592369"/>
            <a:ext cx="1231271" cy="160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7EA81AF2-45F6-0AD6-40DA-C7AEF769114E}"/>
              </a:ext>
            </a:extLst>
          </p:cNvPr>
          <p:cNvCxnSpPr>
            <a:cxnSpLocks/>
            <a:stCxn id="6" idx="2"/>
            <a:endCxn id="17" idx="2"/>
          </p:cNvCxnSpPr>
          <p:nvPr/>
        </p:nvCxnSpPr>
        <p:spPr>
          <a:xfrm rot="16200000" flipH="1">
            <a:off x="5642573" y="3967681"/>
            <a:ext cx="162962" cy="1407814"/>
          </a:xfrm>
          <a:prstGeom prst="curvedConnector3">
            <a:avLst>
              <a:gd name="adj1" fmla="val 24027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284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19B8BB-A930-3D68-9446-44CF2A96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Récapitulation des points clés de la journée.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A527FD-1BC8-B9F8-9FD8-C9861A53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Afficher l’histogramme du CA par année et par mois dans un graphique en courbe</a:t>
            </a:r>
          </a:p>
        </p:txBody>
      </p:sp>
    </p:spTree>
    <p:extLst>
      <p:ext uri="{BB962C8B-B14F-4D97-AF65-F5344CB8AC3E}">
        <p14:creationId xmlns:p14="http://schemas.microsoft.com/office/powerpoint/2010/main" val="2344670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Récapitulation des points clés de la journée.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 tableau de données, créer la colonne CA calculant </a:t>
            </a:r>
            <a:br>
              <a:rPr lang="fr-FR" dirty="0"/>
            </a:br>
            <a:endParaRPr lang="fr-FR" dirty="0"/>
          </a:p>
          <a:p>
            <a:r>
              <a:rPr lang="fr-FR" dirty="0"/>
              <a:t>Prix de vente * Quantité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4877495" y="-823655"/>
            <a:ext cx="513785" cy="7357783"/>
          </a:xfrm>
          <a:prstGeom prst="curvedConnector3">
            <a:avLst>
              <a:gd name="adj1" fmla="val -4449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8536881" y="3112129"/>
            <a:ext cx="552798" cy="138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BFD48-8583-87BA-5508-CBC25935004E}"/>
              </a:ext>
            </a:extLst>
          </p:cNvPr>
          <p:cNvSpPr/>
          <p:nvPr/>
        </p:nvSpPr>
        <p:spPr>
          <a:xfrm>
            <a:off x="8594295" y="3261511"/>
            <a:ext cx="1292089" cy="124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B46B19-E9BC-B7F3-B18E-CA6A3129E1CC}"/>
              </a:ext>
            </a:extLst>
          </p:cNvPr>
          <p:cNvCxnSpPr>
            <a:cxnSpLocks/>
            <a:stCxn id="8" idx="1"/>
            <a:endCxn id="6" idx="1"/>
          </p:cNvCxnSpPr>
          <p:nvPr/>
        </p:nvCxnSpPr>
        <p:spPr>
          <a:xfrm rot="10800000" flipH="1" flipV="1">
            <a:off x="8536881" y="3181162"/>
            <a:ext cx="57414" cy="142592"/>
          </a:xfrm>
          <a:prstGeom prst="curvedConnector3">
            <a:avLst>
              <a:gd name="adj1" fmla="val -39816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22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Récapitulation des points clés de la journée.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Insérer un tableau croisé dynamique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5400000" flipH="1" flipV="1">
            <a:off x="2116189" y="1591356"/>
            <a:ext cx="346296" cy="1667680"/>
          </a:xfrm>
          <a:prstGeom prst="curvedConnector3">
            <a:avLst>
              <a:gd name="adj1" fmla="val 16601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2860358" y="2252048"/>
            <a:ext cx="525638" cy="2467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BFD48-8583-87BA-5508-CBC25935004E}"/>
              </a:ext>
            </a:extLst>
          </p:cNvPr>
          <p:cNvSpPr/>
          <p:nvPr/>
        </p:nvSpPr>
        <p:spPr>
          <a:xfrm>
            <a:off x="2977414" y="2523653"/>
            <a:ext cx="1292089" cy="124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B46B19-E9BC-B7F3-B18E-CA6A3129E1CC}"/>
              </a:ext>
            </a:extLst>
          </p:cNvPr>
          <p:cNvCxnSpPr>
            <a:cxnSpLocks/>
            <a:stCxn id="8" idx="1"/>
            <a:endCxn id="6" idx="1"/>
          </p:cNvCxnSpPr>
          <p:nvPr/>
        </p:nvCxnSpPr>
        <p:spPr>
          <a:xfrm rot="10800000" flipH="1" flipV="1">
            <a:off x="2860358" y="2375402"/>
            <a:ext cx="117056" cy="210494"/>
          </a:xfrm>
          <a:prstGeom prst="curvedConnector3">
            <a:avLst>
              <a:gd name="adj1" fmla="val -19529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52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5C6FB-F974-4D86-205A-E5760CB6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Exploration de l'interface utilisateur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94D334-C0BE-781E-40FD-A382F6CD7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375" y="1719263"/>
            <a:ext cx="8894875" cy="478313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1FEFDC-E155-17DD-4D52-423222CD7BB9}"/>
              </a:ext>
            </a:extLst>
          </p:cNvPr>
          <p:cNvSpPr/>
          <p:nvPr/>
        </p:nvSpPr>
        <p:spPr>
          <a:xfrm>
            <a:off x="2804160" y="1950720"/>
            <a:ext cx="9103360" cy="863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00B0BC-4204-40FB-E1D2-44690F5367C3}"/>
              </a:ext>
            </a:extLst>
          </p:cNvPr>
          <p:cNvSpPr txBox="1"/>
          <p:nvPr/>
        </p:nvSpPr>
        <p:spPr>
          <a:xfrm>
            <a:off x="481750" y="203762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ruban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D42EC24-51CB-F44C-4254-0E5D853D6896}"/>
              </a:ext>
            </a:extLst>
          </p:cNvPr>
          <p:cNvCxnSpPr>
            <a:stCxn id="7" idx="3"/>
            <a:endCxn id="6" idx="1"/>
          </p:cNvCxnSpPr>
          <p:nvPr/>
        </p:nvCxnSpPr>
        <p:spPr>
          <a:xfrm>
            <a:off x="1653866" y="2222292"/>
            <a:ext cx="1150294" cy="1602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12476E7-7051-F207-3888-783687FC066A}"/>
              </a:ext>
            </a:extLst>
          </p:cNvPr>
          <p:cNvSpPr/>
          <p:nvPr/>
        </p:nvSpPr>
        <p:spPr>
          <a:xfrm>
            <a:off x="2804160" y="2946946"/>
            <a:ext cx="8906090" cy="3301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AA402A-C8CA-8D91-1BE8-A8D0FDCCD627}"/>
              </a:ext>
            </a:extLst>
          </p:cNvPr>
          <p:cNvSpPr txBox="1"/>
          <p:nvPr/>
        </p:nvSpPr>
        <p:spPr>
          <a:xfrm>
            <a:off x="670560" y="397256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cellules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4C33F65-7D09-ED1D-AD75-0C1E6B8777B4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2087936" y="4157226"/>
            <a:ext cx="716224" cy="440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5070B9E-E247-E4E3-6A4A-0BF24236D1D1}"/>
              </a:ext>
            </a:extLst>
          </p:cNvPr>
          <p:cNvSpPr txBox="1"/>
          <p:nvPr/>
        </p:nvSpPr>
        <p:spPr>
          <a:xfrm>
            <a:off x="48595" y="6236449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feuilles du classeur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7F2868-01BD-F094-74A2-B8831F2DC186}"/>
              </a:ext>
            </a:extLst>
          </p:cNvPr>
          <p:cNvSpPr/>
          <p:nvPr/>
        </p:nvSpPr>
        <p:spPr>
          <a:xfrm>
            <a:off x="3281680" y="6248400"/>
            <a:ext cx="701040" cy="132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D922D39-C2BC-5C96-434D-A6F03D4AD508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2709901" y="6314713"/>
            <a:ext cx="571779" cy="1064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1834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Récapitulation des points clés de la journée.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Ne pas oublier de cocher la case « Ajouter ces données au modèle de données »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3459129" y="594711"/>
            <a:ext cx="1386311" cy="5393577"/>
          </a:xfrm>
          <a:prstGeom prst="curvedConnector3">
            <a:avLst>
              <a:gd name="adj1" fmla="val -1649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6094411" y="3984655"/>
            <a:ext cx="1509325" cy="177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BFD48-8583-87BA-5508-CBC25935004E}"/>
              </a:ext>
            </a:extLst>
          </p:cNvPr>
          <p:cNvSpPr/>
          <p:nvPr/>
        </p:nvSpPr>
        <p:spPr>
          <a:xfrm>
            <a:off x="7603736" y="4162330"/>
            <a:ext cx="444796" cy="138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B46B19-E9BC-B7F3-B18E-CA6A3129E1CC}"/>
              </a:ext>
            </a:extLst>
          </p:cNvPr>
          <p:cNvCxnSpPr>
            <a:cxnSpLocks/>
            <a:stCxn id="8" idx="2"/>
            <a:endCxn id="6" idx="1"/>
          </p:cNvCxnSpPr>
          <p:nvPr/>
        </p:nvCxnSpPr>
        <p:spPr>
          <a:xfrm rot="16200000" flipH="1">
            <a:off x="7191889" y="3819515"/>
            <a:ext cx="69033" cy="75466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4532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Récapitulation des points clés de la journée.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Paramétrer le TCD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2174060" y="1879781"/>
            <a:ext cx="741818" cy="2178945"/>
          </a:xfrm>
          <a:prstGeom prst="curvedConnector3">
            <a:avLst>
              <a:gd name="adj1" fmla="val -3081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2787419" y="3340162"/>
            <a:ext cx="1694046" cy="960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BFD48-8583-87BA-5508-CBC25935004E}"/>
              </a:ext>
            </a:extLst>
          </p:cNvPr>
          <p:cNvSpPr/>
          <p:nvPr/>
        </p:nvSpPr>
        <p:spPr>
          <a:xfrm>
            <a:off x="9577390" y="5402653"/>
            <a:ext cx="2011045" cy="5726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B46B19-E9BC-B7F3-B18E-CA6A3129E1CC}"/>
              </a:ext>
            </a:extLst>
          </p:cNvPr>
          <p:cNvCxnSpPr>
            <a:cxnSpLocks/>
            <a:stCxn id="8" idx="2"/>
            <a:endCxn id="6" idx="1"/>
          </p:cNvCxnSpPr>
          <p:nvPr/>
        </p:nvCxnSpPr>
        <p:spPr>
          <a:xfrm rot="16200000" flipH="1">
            <a:off x="5911629" y="2023209"/>
            <a:ext cx="1388574" cy="5942948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739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Récapitulation des points clés de la journée.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Insérer un graphique croisé dynamique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2016735" y="2037106"/>
            <a:ext cx="830656" cy="1953133"/>
          </a:xfrm>
          <a:prstGeom prst="curvedConnector3">
            <a:avLst>
              <a:gd name="adj1" fmla="val -2752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2951430" y="3429000"/>
            <a:ext cx="914400" cy="2014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BFD48-8583-87BA-5508-CBC25935004E}"/>
              </a:ext>
            </a:extLst>
          </p:cNvPr>
          <p:cNvSpPr/>
          <p:nvPr/>
        </p:nvSpPr>
        <p:spPr>
          <a:xfrm>
            <a:off x="6200449" y="2025711"/>
            <a:ext cx="499116" cy="337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CB46B19-E9BC-B7F3-B18E-CA6A3129E1CC}"/>
              </a:ext>
            </a:extLst>
          </p:cNvPr>
          <p:cNvCxnSpPr>
            <a:cxnSpLocks/>
            <a:stCxn id="8" idx="3"/>
            <a:endCxn id="6" idx="2"/>
          </p:cNvCxnSpPr>
          <p:nvPr/>
        </p:nvCxnSpPr>
        <p:spPr>
          <a:xfrm flipV="1">
            <a:off x="3865830" y="2362954"/>
            <a:ext cx="2584177" cy="116676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4327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5D116-321D-EE32-0BBC-C427374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Récapitulation des points clés de la journée.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81A9963-AF56-4FF0-1363-B4A2D59C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419" y="1564851"/>
            <a:ext cx="9004103" cy="478313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1FA31D-375D-0B6B-5E42-54F0DC22A789}"/>
              </a:ext>
            </a:extLst>
          </p:cNvPr>
          <p:cNvSpPr txBox="1"/>
          <p:nvPr/>
        </p:nvSpPr>
        <p:spPr>
          <a:xfrm>
            <a:off x="309171" y="2598344"/>
            <a:ext cx="229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Choisir « Courbe »</a:t>
            </a:r>
          </a:p>
        </p:txBody>
      </p: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95BD0700-00A0-EFD1-B0E8-DCAE78ECDEFE}"/>
              </a:ext>
            </a:extLst>
          </p:cNvPr>
          <p:cNvCxnSpPr>
            <a:cxnSpLocks/>
            <a:stCxn id="3" idx="0"/>
            <a:endCxn id="8" idx="0"/>
          </p:cNvCxnSpPr>
          <p:nvPr/>
        </p:nvCxnSpPr>
        <p:spPr>
          <a:xfrm rot="16200000" flipH="1">
            <a:off x="3529097" y="524743"/>
            <a:ext cx="359009" cy="4506210"/>
          </a:xfrm>
          <a:prstGeom prst="curvedConnector3">
            <a:avLst>
              <a:gd name="adj1" fmla="val -6367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40522F-5810-6E18-68C3-FFB9F0D1F166}"/>
              </a:ext>
            </a:extLst>
          </p:cNvPr>
          <p:cNvSpPr/>
          <p:nvPr/>
        </p:nvSpPr>
        <p:spPr>
          <a:xfrm>
            <a:off x="5477347" y="2957353"/>
            <a:ext cx="968720" cy="184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980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BD324A-2EFA-83D4-AC1A-73A25C5E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ressources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FD3A2D-DA3C-D974-AD18-94D1161B2ECC}"/>
              </a:ext>
            </a:extLst>
          </p:cNvPr>
          <p:cNvSpPr txBox="1"/>
          <p:nvPr/>
        </p:nvSpPr>
        <p:spPr>
          <a:xfrm>
            <a:off x="1068309" y="2920336"/>
            <a:ext cx="10076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2"/>
              </a:rPr>
              <a:t>contact@nicolas-carrere.fr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3"/>
              </a:rPr>
              <a:t>https://support.microsoft.com/fr-fr/excel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4"/>
              </a:rPr>
              <a:t>https://support.microsoft.com/fr-fr/office/vid%C3%A9o-de-formation-excel-9bc05390-e94c-46af-a5b3-d7c22f6990bb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6780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BA5B0-B739-534E-0225-F06CC7A5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onglets du ruban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E15A2D-647A-8711-1FCD-EB5729422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1" y="1904326"/>
            <a:ext cx="9906000" cy="8449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484A9F-912F-71BC-760E-848CF3AC42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1" y="3003523"/>
            <a:ext cx="9906000" cy="838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EBE0B4-7E56-0B7C-F5D5-D022495A8743}"/>
              </a:ext>
            </a:extLst>
          </p:cNvPr>
          <p:cNvSpPr/>
          <p:nvPr/>
        </p:nvSpPr>
        <p:spPr>
          <a:xfrm>
            <a:off x="1475715" y="1904326"/>
            <a:ext cx="389299" cy="1508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495C4-DEE7-99D3-9A92-44E9F7F78AE1}"/>
              </a:ext>
            </a:extLst>
          </p:cNvPr>
          <p:cNvSpPr/>
          <p:nvPr/>
        </p:nvSpPr>
        <p:spPr>
          <a:xfrm>
            <a:off x="1865014" y="3003523"/>
            <a:ext cx="525101" cy="183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927E06D-1FA9-4C49-A20B-4D018EE853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1" y="4108737"/>
            <a:ext cx="9906001" cy="8055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A36957-5D71-40D3-91CB-364612549668}"/>
              </a:ext>
            </a:extLst>
          </p:cNvPr>
          <p:cNvSpPr/>
          <p:nvPr/>
        </p:nvSpPr>
        <p:spPr>
          <a:xfrm>
            <a:off x="2317687" y="4096302"/>
            <a:ext cx="706170" cy="1859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8858A06-691E-6391-B60F-56ACECF741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0" y="5181007"/>
            <a:ext cx="9906001" cy="8043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5270F4-76CD-8D5A-3436-581FA7F4A1BE}"/>
              </a:ext>
            </a:extLst>
          </p:cNvPr>
          <p:cNvSpPr/>
          <p:nvPr/>
        </p:nvSpPr>
        <p:spPr>
          <a:xfrm>
            <a:off x="3023857" y="5181007"/>
            <a:ext cx="434567" cy="1605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91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BA5B0-B739-534E-0225-F06CC7A5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onglets du ruban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AAD0B51-ABE9-DA74-60A6-40E7013C1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6" y="1963993"/>
            <a:ext cx="9906000" cy="852352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1F6EC7-78D5-0B2D-66E0-36D2A6BD94C0}"/>
              </a:ext>
            </a:extLst>
          </p:cNvPr>
          <p:cNvSpPr/>
          <p:nvPr/>
        </p:nvSpPr>
        <p:spPr>
          <a:xfrm>
            <a:off x="3404103" y="1963993"/>
            <a:ext cx="488887" cy="1816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CD70CCD-8EAE-7491-8FF4-8861B74568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6" y="3008110"/>
            <a:ext cx="9906000" cy="8293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997403-0893-3A49-CF55-647EC23CBAF4}"/>
              </a:ext>
            </a:extLst>
          </p:cNvPr>
          <p:cNvSpPr/>
          <p:nvPr/>
        </p:nvSpPr>
        <p:spPr>
          <a:xfrm>
            <a:off x="3892990" y="2985146"/>
            <a:ext cx="416460" cy="1835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454DDB-1BA2-A17D-EFBA-7C70C4A5AF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6" y="4029263"/>
            <a:ext cx="9906000" cy="8419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FA3F87C-32B7-6497-EDA5-422B72F7B4C4}"/>
              </a:ext>
            </a:extLst>
          </p:cNvPr>
          <p:cNvSpPr/>
          <p:nvPr/>
        </p:nvSpPr>
        <p:spPr>
          <a:xfrm>
            <a:off x="4309450" y="4029263"/>
            <a:ext cx="561314" cy="1896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2040322-F8C4-CD42-5D2B-A2296CC590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86" y="5062986"/>
            <a:ext cx="9906000" cy="83112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0C4E3E8-E696-E400-A39F-307129B9E5F3}"/>
              </a:ext>
            </a:extLst>
          </p:cNvPr>
          <p:cNvSpPr/>
          <p:nvPr/>
        </p:nvSpPr>
        <p:spPr>
          <a:xfrm>
            <a:off x="5957180" y="5062986"/>
            <a:ext cx="307818" cy="1608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84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29A6-6FA6-AD54-F680-E7822B8C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menu fichier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2B556F-D4A5-7309-A82A-AF4489C72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61" y="1465263"/>
            <a:ext cx="9004103" cy="478313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A57CE1-D9DB-4CC5-53C0-D3ED27455AB6}"/>
              </a:ext>
            </a:extLst>
          </p:cNvPr>
          <p:cNvSpPr/>
          <p:nvPr/>
        </p:nvSpPr>
        <p:spPr>
          <a:xfrm>
            <a:off x="1593410" y="1991762"/>
            <a:ext cx="878186" cy="4798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909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Maillag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illag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52212D3D914946BFED73CAC69D3CB0" ma:contentTypeVersion="15" ma:contentTypeDescription="Crée un document." ma:contentTypeScope="" ma:versionID="c4c525bc8584dd2d2fe27d27a45e94a7">
  <xsd:schema xmlns:xsd="http://www.w3.org/2001/XMLSchema" xmlns:xs="http://www.w3.org/2001/XMLSchema" xmlns:p="http://schemas.microsoft.com/office/2006/metadata/properties" xmlns:ns3="bd39597b-b7c4-4c7d-b296-6626d3122700" xmlns:ns4="2b0143f3-beb7-42af-8cea-ce16a80e0f28" targetNamespace="http://schemas.microsoft.com/office/2006/metadata/properties" ma:root="true" ma:fieldsID="26502083a791689907f0607af577e9b3" ns3:_="" ns4:_="">
    <xsd:import namespace="bd39597b-b7c4-4c7d-b296-6626d3122700"/>
    <xsd:import namespace="2b0143f3-beb7-42af-8cea-ce16a80e0f2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9597b-b7c4-4c7d-b296-6626d31227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143f3-beb7-42af-8cea-ce16a80e0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b0143f3-beb7-42af-8cea-ce16a80e0f28" xsi:nil="true"/>
  </documentManagement>
</p:properties>
</file>

<file path=customXml/itemProps1.xml><?xml version="1.0" encoding="utf-8"?>
<ds:datastoreItem xmlns:ds="http://schemas.openxmlformats.org/officeDocument/2006/customXml" ds:itemID="{DC697DD9-6360-405B-8415-BED042399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39597b-b7c4-4c7d-b296-6626d3122700"/>
    <ds:schemaRef ds:uri="2b0143f3-beb7-42af-8cea-ce16a80e0f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9AD928-2BF0-4004-A556-B38DE310DC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E1658E-CE2F-482D-8345-3BD54CBBEF1B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d39597b-b7c4-4c7d-b296-6626d3122700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2b0143f3-beb7-42af-8cea-ce16a80e0f2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2204</TotalTime>
  <Words>1366</Words>
  <Application>Microsoft Office PowerPoint</Application>
  <PresentationFormat>Grand écran</PresentationFormat>
  <Paragraphs>176</Paragraphs>
  <Slides>64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7" baseType="lpstr">
      <vt:lpstr>Arial</vt:lpstr>
      <vt:lpstr>Century Gothic</vt:lpstr>
      <vt:lpstr>Maillage</vt:lpstr>
      <vt:lpstr>Initiation à EXCEL</vt:lpstr>
      <vt:lpstr>Saisir et exploiter les données d’entreprises pour améliorer les process</vt:lpstr>
      <vt:lpstr>Et vous ?</vt:lpstr>
      <vt:lpstr>Présentation d'Excel</vt:lpstr>
      <vt:lpstr>Présentation d'Excel</vt:lpstr>
      <vt:lpstr>Exploration de l'interface utilisateur</vt:lpstr>
      <vt:lpstr>Les onglets du ruban</vt:lpstr>
      <vt:lpstr>Les onglets du ruban</vt:lpstr>
      <vt:lpstr>Le menu fichier</vt:lpstr>
      <vt:lpstr>Le menu fichier</vt:lpstr>
      <vt:lpstr>Le menu fichier</vt:lpstr>
      <vt:lpstr>Le menu fichier</vt:lpstr>
      <vt:lpstr>Le menu fichier</vt:lpstr>
      <vt:lpstr>Le menu fichier</vt:lpstr>
      <vt:lpstr>Le menu fichier</vt:lpstr>
      <vt:lpstr>Le menu fichier</vt:lpstr>
      <vt:lpstr>Comment naviguer efficacement dans une feuille de calcul.</vt:lpstr>
      <vt:lpstr>Comment naviguer efficacement dans une feuille de calcul.</vt:lpstr>
      <vt:lpstr>Comment naviguer efficacement dans une feuille de calcul.</vt:lpstr>
      <vt:lpstr>Comment naviguer efficacement dans une feuille de calcul.</vt:lpstr>
      <vt:lpstr>Comment naviguer efficacement dans une feuille de calcul.</vt:lpstr>
      <vt:lpstr>Comment naviguer efficacement dans les onglets de feuilles</vt:lpstr>
      <vt:lpstr>Techniques de sélection de cellules, de lignes et de colonnes</vt:lpstr>
      <vt:lpstr>Techniques de sélection de cellules, de lignes et de colonnes</vt:lpstr>
      <vt:lpstr>Techniques de sélection de cellules, de lignes et de colonnes</vt:lpstr>
      <vt:lpstr>Pratique de la saisie de données dans une cellule</vt:lpstr>
      <vt:lpstr>Pratique de la saisie de données dans une cellule</vt:lpstr>
      <vt:lpstr>Pratique de la saisie de données dans une cellule</vt:lpstr>
      <vt:lpstr>Utilisation de formules simples (addition, soustraction, multiplication, division).</vt:lpstr>
      <vt:lpstr>Utilisation de formules simples (addition, soustraction, multiplication, division).</vt:lpstr>
      <vt:lpstr>Utilisation de formules simples (addition, soustraction, multiplication, division).</vt:lpstr>
      <vt:lpstr>Utilisation de formules simples (addition, soustraction, multiplication, division).</vt:lpstr>
      <vt:lpstr>Utilisation de formules simples (addition, soustraction, multiplication, division).</vt:lpstr>
      <vt:lpstr>Utilisation de formules simples (addition, soustraction, multiplication, division).</vt:lpstr>
      <vt:lpstr>Utilisation de formules simples (addition, soustraction, multiplication, division).</vt:lpstr>
      <vt:lpstr>Ajout de couleurs, de polices et de styles.</vt:lpstr>
      <vt:lpstr>Ajout de couleurs, de polices et de styles.</vt:lpstr>
      <vt:lpstr>Ajout de couleurs, de polices et de styles.</vt:lpstr>
      <vt:lpstr>Ajout de couleurs, de polices et de styles.</vt:lpstr>
      <vt:lpstr>Ajustement de la largeur des colonnes et de la hauteur des lignes.</vt:lpstr>
      <vt:lpstr>Ajustement de la largeur des colonnes et de la hauteur des lignes.</vt:lpstr>
      <vt:lpstr>Mise en page et conseils pour l'impression.</vt:lpstr>
      <vt:lpstr>Mise en page et conseils pour l'impression.</vt:lpstr>
      <vt:lpstr>Mise en page et conseils pour l'impression.</vt:lpstr>
      <vt:lpstr>Introduction aux tableaux croisés dynamiques</vt:lpstr>
      <vt:lpstr>Création et personnalisation d'un tableau croisé dynamique.</vt:lpstr>
      <vt:lpstr>Création et personnalisation d'un tableau croisé dynamique.</vt:lpstr>
      <vt:lpstr>Création et personnalisation d'un tableau croisé dynamique.</vt:lpstr>
      <vt:lpstr>Création et personnalisation d'un tableau croisé dynamique.</vt:lpstr>
      <vt:lpstr>Création d'un graphique à partir des données d'un tableau croisé dynamique.</vt:lpstr>
      <vt:lpstr>Création d'un graphique à partir des données d'un tableau croisé dynamique.</vt:lpstr>
      <vt:lpstr>Création d'un graphique à partir des données d'un tableau croisé dynamique.</vt:lpstr>
      <vt:lpstr>Création d'un graphique à partir des données d'un tableau croisé dynamique.</vt:lpstr>
      <vt:lpstr>Création d'un graphique à partir des données d'un tableau croisé dynamique.</vt:lpstr>
      <vt:lpstr>Création d'un graphique à partir des données d'un tableau croisé dynamique.</vt:lpstr>
      <vt:lpstr>Création d'un graphique à partir des données d'un tableau croisé dynamique.</vt:lpstr>
      <vt:lpstr>Récapitulation des points clés de la journée.</vt:lpstr>
      <vt:lpstr>Récapitulation des points clés de la journée.</vt:lpstr>
      <vt:lpstr>Récapitulation des points clés de la journée.</vt:lpstr>
      <vt:lpstr>Récapitulation des points clés de la journée.</vt:lpstr>
      <vt:lpstr>Récapitulation des points clés de la journée.</vt:lpstr>
      <vt:lpstr>Récapitulation des points clés de la journée.</vt:lpstr>
      <vt:lpstr>Récapitulation des points clés de la journée.</vt:lpstr>
      <vt:lpstr>Quelques ressources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SQL Expert</dc:title>
  <dc:creator>Nicolas CARRERE</dc:creator>
  <cp:lastModifiedBy>Nicolas CARRERE</cp:lastModifiedBy>
  <cp:revision>5</cp:revision>
  <dcterms:created xsi:type="dcterms:W3CDTF">2024-03-02T14:03:29Z</dcterms:created>
  <dcterms:modified xsi:type="dcterms:W3CDTF">2024-03-11T07:30:09Z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0x0101000952212D3D914946BFED73CAC69D3CB0</vt:lpwstr>
  </property>
</Properties>
</file>