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88498-C8AD-ADD4-C10E-C547BDD4E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FC0F5D-993A-620C-20CC-AEDCEE8E0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B3165D-75A6-97B3-C4B3-8C8A8323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557FE2-8EA3-0AFD-7681-1C3F251B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837FD1-73A7-A492-218F-A555F3D3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20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BCC51-7F73-19E5-90F2-3C2916D1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382C2E-9659-FF18-6EE5-7D6D6972E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C388EA-577B-3B24-2CF3-467DC516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775226-C3F4-73B5-0D60-A213630B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B21294-EF31-0823-0C89-E1E193B1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02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657A25-AF3D-4457-E73D-3A9EFDDCD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3147A6-F01E-8D99-3D57-210C020C2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C43A8A-E1A4-4E4A-A7F1-B0B3D33C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C67169-586C-3D90-0872-D9CB68ED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8A7A2F-8F4E-F836-FA41-93505A65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9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6981C-C180-3992-F18F-06390DBAD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C95CCE-3822-A079-6B55-67DD440B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3FFA95-DF73-F569-6BAF-7495397B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703D97-B980-7650-73B9-64867AFB6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A5CE8-D84C-C58E-C734-A48C9FFD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72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6E19D-C63D-5A32-0359-40E2F8F4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506A37-3CF5-B839-D26D-1A1CC82B4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61748-9BEC-F2A5-3542-DD0921CC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E3884-BF3C-BFC4-E88F-CE636FA0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DA9CEC-2E87-6748-A76B-A1378106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E6979-8C50-5200-0F5D-1D8ADFE9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6957A1-CB2B-80CB-2716-FD9893B65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92E765-5C15-00CD-911E-E0E9B2784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B6B4D5-B7C7-7A2E-32AC-8775B1EB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F5FF7F-51B2-01CF-8F24-F9894EA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D276BE-A433-27F9-132C-F2B2E6EE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4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3CDD7-8688-949C-E27D-34E896300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DD9848-DF38-5D29-0DA3-E7B1FE333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015A35-6F88-F864-4CF2-EB6EFB731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89C610-F1D2-C534-E012-799AACB39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DAABFD-0B71-26FA-12D5-5C01B618B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549AB0-A4F1-78F9-F4B1-B3981C5A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50C0146-3804-6769-03FC-30A71DB9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0D5DEF-4F11-9D25-6183-4E788DE9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8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66511-D645-C08C-6C44-EC272E92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B8B327-DF2A-54DA-AE2C-CAD0A045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2B14FF-193B-5272-2ECB-04844B2B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91FF82-F1EE-E177-ABB3-C1C4B7D4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5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B32922-ABDF-970B-DBEF-32B65F2B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2B2462-AE95-29BE-AF5A-8C05FD80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B385DD-B329-AE75-2D0F-06DC921D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05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3090A-5640-C7DB-75CA-35C1487A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9CE53-D447-322D-C8C1-E5730FDFF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AAD498-5480-8307-0BAE-F0FA64576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4D270C-F39E-38EC-BD4C-3F7024A3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87276C-8BCA-2DBD-387A-E1A73D7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32A7D3-F15B-258A-C59C-3C4D528C0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1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2C999-4057-E7E4-3702-083E89C4B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440636-0437-2FFB-003E-0D84DEC42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32D62F-B174-4267-4EBD-A8675562E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230841-7683-E373-5A36-239D2957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14246D-3297-2E30-A918-4AB5A8FF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4C15B8-9DDB-CA40-F86E-F0C7B5D8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08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26D190D-08E6-22B8-1EE7-610D175A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5E45D3-C8B0-7A27-9352-C5274EF9C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2AF57-3680-D198-B394-69BEC9399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B77AAE-B7D6-4FB5-B301-AAD104158D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82FF44-12E3-5F03-150E-45B923072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42751-8C16-AF9F-96C4-C5E65FED7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A7165-84F6-4679-949F-032C17899B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3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9F221B7-B1F6-4A33-6FC3-ABEB2DC7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Routine d’acquisition de données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2D421E5-D6EB-C2B9-D02B-70E968E3B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Vérifier le nom de requête</a:t>
            </a:r>
          </a:p>
          <a:p>
            <a:r>
              <a:rPr lang="fr-FR" dirty="0"/>
              <a:t>Vérifier les entêtes</a:t>
            </a:r>
          </a:p>
          <a:p>
            <a:pPr lvl="1"/>
            <a:r>
              <a:rPr lang="fr-FR" dirty="0"/>
              <a:t>Position</a:t>
            </a:r>
          </a:p>
          <a:p>
            <a:pPr lvl="1"/>
            <a:r>
              <a:rPr lang="fr-FR" dirty="0"/>
              <a:t>Type</a:t>
            </a:r>
          </a:p>
          <a:p>
            <a:r>
              <a:rPr lang="fr-FR" dirty="0"/>
              <a:t>Transformer les données =&gt; renommer toutes les étapes</a:t>
            </a:r>
          </a:p>
          <a:p>
            <a:r>
              <a:rPr lang="fr-FR" dirty="0"/>
              <a:t>Supprimer l’inutile </a:t>
            </a:r>
            <a:r>
              <a:rPr lang="fr-FR" b="1" dirty="0">
                <a:solidFill>
                  <a:srgbClr val="FF0000"/>
                </a:solidFill>
              </a:rPr>
              <a:t>AUJOURD’HUI</a:t>
            </a:r>
          </a:p>
          <a:p>
            <a:r>
              <a:rPr lang="fr-FR" dirty="0"/>
              <a:t>Dans Power BI, relier les tables selon le modèle de données</a:t>
            </a:r>
          </a:p>
          <a:p>
            <a:endParaRPr lang="fr-FR" dirty="0"/>
          </a:p>
          <a:p>
            <a:r>
              <a:rPr lang="fr-FR" dirty="0"/>
              <a:t>1 seule fois dans le modèle :</a:t>
            </a:r>
          </a:p>
          <a:p>
            <a:pPr lvl="1"/>
            <a:r>
              <a:rPr lang="fr-FR" dirty="0"/>
              <a:t>Créer une table des mesures</a:t>
            </a:r>
          </a:p>
        </p:txBody>
      </p:sp>
    </p:spTree>
    <p:extLst>
      <p:ext uri="{BB962C8B-B14F-4D97-AF65-F5344CB8AC3E}">
        <p14:creationId xmlns:p14="http://schemas.microsoft.com/office/powerpoint/2010/main" val="345897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2ECA7-A4C3-AF33-659F-52AD6056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le Chiffre d’affaires par Canal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D6443-AA80-4DB3-5C60-0D82C725A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Chiffre d’affaires = </a:t>
            </a:r>
            <a:r>
              <a:rPr lang="fr-FR" dirty="0">
                <a:solidFill>
                  <a:srgbClr val="FF0000"/>
                </a:solidFill>
              </a:rPr>
              <a:t>Somme</a:t>
            </a:r>
            <a:r>
              <a:rPr lang="fr-FR" dirty="0"/>
              <a:t> Quantité </a:t>
            </a:r>
            <a:r>
              <a:rPr lang="fr-FR" dirty="0">
                <a:solidFill>
                  <a:srgbClr val="FF0000"/>
                </a:solidFill>
              </a:rPr>
              <a:t>*</a:t>
            </a:r>
            <a:r>
              <a:rPr lang="fr-FR" dirty="0"/>
              <a:t> Prix de vente</a:t>
            </a:r>
          </a:p>
          <a:p>
            <a:r>
              <a:rPr lang="fr-FR" dirty="0"/>
              <a:t>Graphique (3 canaux) =&gt; Secteur trié par Chiffre d’affaires décroissant</a:t>
            </a:r>
          </a:p>
          <a:p>
            <a:endParaRPr lang="fr-FR" dirty="0"/>
          </a:p>
          <a:p>
            <a:r>
              <a:rPr lang="fr-FR" dirty="0"/>
              <a:t>Fonction DAX à utiliser :</a:t>
            </a:r>
          </a:p>
          <a:p>
            <a:pPr lvl="1"/>
            <a:r>
              <a:rPr lang="fr-FR" dirty="0"/>
              <a:t>SUMX</a:t>
            </a:r>
          </a:p>
          <a:p>
            <a:pPr lvl="2"/>
            <a:r>
              <a:rPr lang="fr-FR" dirty="0"/>
              <a:t>Table (des champs ou *) =&gt; Ventes</a:t>
            </a:r>
          </a:p>
          <a:p>
            <a:pPr lvl="2"/>
            <a:r>
              <a:rPr lang="fr-FR" dirty="0"/>
              <a:t>Calcul à réaliser =&gt; Quantité * Champ relié (Prix de vente)</a:t>
            </a:r>
          </a:p>
        </p:txBody>
      </p:sp>
    </p:spTree>
    <p:extLst>
      <p:ext uri="{BB962C8B-B14F-4D97-AF65-F5344CB8AC3E}">
        <p14:creationId xmlns:p14="http://schemas.microsoft.com/office/powerpoint/2010/main" val="345005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78FE1-A9EA-878F-929B-09EB0F2A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Bénéfice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7C00E-F755-6D2E-B685-0ABDE2F4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Dans l’info-bulle du graph secteur afficher le bénéfice associé </a:t>
            </a:r>
          </a:p>
          <a:p>
            <a:r>
              <a:rPr lang="fr-FR" dirty="0"/>
              <a:t>Créer la mesure « Bénéfice » calculant :</a:t>
            </a:r>
          </a:p>
          <a:p>
            <a:pPr lvl="1"/>
            <a:r>
              <a:rPr lang="fr-FR" dirty="0"/>
              <a:t>Chiffre d’affaires</a:t>
            </a:r>
          </a:p>
          <a:p>
            <a:pPr lvl="1"/>
            <a:r>
              <a:rPr lang="fr-FR" dirty="0"/>
              <a:t>-</a:t>
            </a:r>
          </a:p>
          <a:p>
            <a:pPr lvl="1"/>
            <a:r>
              <a:rPr lang="fr-FR" dirty="0"/>
              <a:t>Somme Quantité * Prix d’achat</a:t>
            </a:r>
          </a:p>
          <a:p>
            <a:r>
              <a:rPr lang="fr-FR" dirty="0"/>
              <a:t>Insérer Bénéfice dans l’info-bulle du secteur</a:t>
            </a:r>
          </a:p>
          <a:p>
            <a:endParaRPr lang="fr-FR" dirty="0"/>
          </a:p>
          <a:p>
            <a:r>
              <a:rPr lang="fr-FR" dirty="0"/>
              <a:t>Mesures existantes utilisées =&gt; Chiffre d’affaires</a:t>
            </a:r>
          </a:p>
          <a:p>
            <a:r>
              <a:rPr lang="fr-FR" dirty="0"/>
              <a:t>Fonctions DAX :</a:t>
            </a:r>
          </a:p>
          <a:p>
            <a:pPr lvl="1"/>
            <a:r>
              <a:rPr lang="fr-FR" dirty="0"/>
              <a:t>SUMX</a:t>
            </a:r>
          </a:p>
          <a:p>
            <a:pPr lvl="2"/>
            <a:r>
              <a:rPr lang="fr-FR" dirty="0"/>
              <a:t>Table : Ventes</a:t>
            </a:r>
          </a:p>
          <a:p>
            <a:pPr lvl="2"/>
            <a:r>
              <a:rPr lang="fr-FR" dirty="0"/>
              <a:t>Calcul : Quantité * Champ relié(Prix d’achat)</a:t>
            </a:r>
          </a:p>
        </p:txBody>
      </p:sp>
    </p:spTree>
    <p:extLst>
      <p:ext uri="{BB962C8B-B14F-4D97-AF65-F5344CB8AC3E}">
        <p14:creationId xmlns:p14="http://schemas.microsoft.com/office/powerpoint/2010/main" val="53590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9256C-4352-9748-6779-5297054D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Analyser la Quantité commandée par Catégorie de produit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AB252-3BE8-4E14-354B-0B1D3F670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Alimenter le fil-rouge des données de Catégories et de Sous-catégories</a:t>
            </a:r>
          </a:p>
          <a:p>
            <a:r>
              <a:rPr lang="fr-FR" dirty="0"/>
              <a:t>Combinaison de tables en colonne =&gt; Fusion de requête</a:t>
            </a:r>
          </a:p>
          <a:p>
            <a:pPr lvl="1"/>
            <a:r>
              <a:rPr lang="fr-FR" dirty="0"/>
              <a:t>Quelle est la table qui reçoit =&gt; Sous-catégories =&gt; table à sélectionner</a:t>
            </a:r>
          </a:p>
        </p:txBody>
      </p:sp>
    </p:spTree>
    <p:extLst>
      <p:ext uri="{BB962C8B-B14F-4D97-AF65-F5344CB8AC3E}">
        <p14:creationId xmlns:p14="http://schemas.microsoft.com/office/powerpoint/2010/main" val="44791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E424A-7C88-BFC8-8319-9D84F926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Modèle de données en étoile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A5AACF-37C7-17A6-43EF-AC3695AE6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Importer les données de Catégorie et de Sous-catégorie (Sous-catégories) dans Produits</a:t>
            </a:r>
          </a:p>
          <a:p>
            <a:r>
              <a:rPr lang="fr-FR" dirty="0"/>
              <a:t>Désactiver le chargement de Sous-catégories</a:t>
            </a:r>
          </a:p>
          <a:p>
            <a:r>
              <a:rPr lang="fr-FR" dirty="0"/>
              <a:t>Dans Power BI, créer un graphique « </a:t>
            </a:r>
            <a:r>
              <a:rPr lang="fr-FR" dirty="0" err="1"/>
              <a:t>Treemap</a:t>
            </a:r>
            <a:r>
              <a:rPr lang="fr-FR" dirty="0"/>
              <a:t> » affichant le chiffre d’affaires par « Catégorie »</a:t>
            </a:r>
          </a:p>
        </p:txBody>
      </p:sp>
    </p:spTree>
    <p:extLst>
      <p:ext uri="{BB962C8B-B14F-4D97-AF65-F5344CB8AC3E}">
        <p14:creationId xmlns:p14="http://schemas.microsoft.com/office/powerpoint/2010/main" val="267464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6A7F07-73FC-0A79-0BEF-53D01D6E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Réveil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00BB3-C763-CAE5-62F6-A462A31E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Dans le fil-rouge, charger les « </a:t>
            </a:r>
            <a:r>
              <a:rPr lang="fr-FR" dirty="0" err="1"/>
              <a:t>Données_clients</a:t>
            </a:r>
            <a:r>
              <a:rPr lang="fr-FR" dirty="0"/>
              <a:t> » du fichier « Clients.xlsx » dans une table « Clients »</a:t>
            </a:r>
          </a:p>
          <a:p>
            <a:r>
              <a:rPr lang="fr-FR" dirty="0"/>
              <a:t>Exécuter la routine</a:t>
            </a:r>
          </a:p>
          <a:p>
            <a:pPr lvl="1"/>
            <a:r>
              <a:rPr lang="fr-FR" dirty="0"/>
              <a:t>CP et Département en « ABC »</a:t>
            </a:r>
          </a:p>
          <a:p>
            <a:r>
              <a:rPr lang="fr-FR" dirty="0"/>
              <a:t>Fusionner les colonnes « Nom » et « Prénom » dans cet ordre dans une colonne « Contact » sans utiliser l’onglet « Ajouter une colonne »</a:t>
            </a:r>
          </a:p>
          <a:p>
            <a:r>
              <a:rPr lang="fr-FR" dirty="0"/>
              <a:t>Dans Power BI, créer la mesure  « Clients ayant commandé » calculera de façon dédoublonnée les clients présents dans la table « Ventes »</a:t>
            </a:r>
          </a:p>
          <a:p>
            <a:r>
              <a:rPr lang="fr-FR" dirty="0"/>
              <a:t>Dans une nouvelle page « Géo », afficher une carte géographique présentant le nombre clients ayant commandé (Taille des bulles) par ville (emplacement)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B06482E-3436-B612-B3AF-7FC5E486E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931" y="230188"/>
            <a:ext cx="349095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6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A1645-374E-B01F-1218-885CE3DE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Clients ayant commandés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2EBAC8-402E-2D05-9EF7-FCFB44C9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Compte le nombre de clients présents dans « Ventes »</a:t>
            </a:r>
          </a:p>
          <a:p>
            <a:r>
              <a:rPr lang="fr-FR" dirty="0"/>
              <a:t>1 client ayant commandé plusieurs fois n’est compté qu’une seule fois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4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AA596-CB14-93B6-E7E2-2C6D238E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1 carte des risques d’approvisionnement par Pays d’appro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2523B8-7F35-141E-7AB3-DA4A28682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Rouge =&gt; grosse source d’appro</a:t>
            </a:r>
          </a:p>
          <a:p>
            <a:r>
              <a:rPr lang="fr-FR" dirty="0"/>
              <a:t>Vert =&gt; faible source d’appro</a:t>
            </a:r>
          </a:p>
          <a:p>
            <a:endParaRPr lang="fr-FR" dirty="0"/>
          </a:p>
          <a:p>
            <a:r>
              <a:rPr lang="fr-FR" dirty="0"/>
              <a:t>Mise en forme conditionnelle sur carte choroplèthe en fonction de la quantité commandée</a:t>
            </a:r>
          </a:p>
        </p:txBody>
      </p:sp>
    </p:spTree>
    <p:extLst>
      <p:ext uri="{BB962C8B-B14F-4D97-AF65-F5344CB8AC3E}">
        <p14:creationId xmlns:p14="http://schemas.microsoft.com/office/powerpoint/2010/main" val="177379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19A13-C761-FDEF-A83E-5C78D386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filtrer les données par année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7693E-801F-28F2-8EC8-E0E454B9A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tableau de bord, ne devra afficher les données que d’une seule année</a:t>
            </a:r>
          </a:p>
          <a:p>
            <a:r>
              <a:rPr lang="fr-FR" dirty="0"/>
              <a:t>Créer un calendrier</a:t>
            </a:r>
          </a:p>
          <a:p>
            <a:pPr lvl="1"/>
            <a:r>
              <a:rPr lang="fr-FR" dirty="0"/>
              <a:t>Début en 2018 =&gt; début de l’activité</a:t>
            </a:r>
          </a:p>
          <a:p>
            <a:pPr lvl="1"/>
            <a:r>
              <a:rPr lang="fr-FR" dirty="0"/>
              <a:t>Fin sur l’année en cours =&gt; 31 décembre de l’année de mon ordinateur</a:t>
            </a:r>
          </a:p>
          <a:p>
            <a:pPr lvl="1"/>
            <a:r>
              <a:rPr lang="fr-FR" dirty="0"/>
              <a:t>31/12/2021 =&gt; DATE(2021, 12,31)  =&gt; 2021 est dynamisé</a:t>
            </a:r>
          </a:p>
          <a:p>
            <a:r>
              <a:rPr lang="fr-FR" dirty="0"/>
              <a:t>Ajouter au calendrier une colonne « Année » dont la valeur se calculer avec </a:t>
            </a:r>
            <a:r>
              <a:rPr lang="fr-FR" dirty="0" err="1"/>
              <a:t>Year</a:t>
            </a:r>
            <a:r>
              <a:rPr lang="fr-FR" dirty="0"/>
              <a:t> sur la colonne Date</a:t>
            </a:r>
          </a:p>
        </p:txBody>
      </p:sp>
    </p:spTree>
    <p:extLst>
      <p:ext uri="{BB962C8B-B14F-4D97-AF65-F5344CB8AC3E}">
        <p14:creationId xmlns:p14="http://schemas.microsoft.com/office/powerpoint/2010/main" val="151658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E8002-FCE7-21E2-1BA4-A77E8ED5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Chiffre d’affaires par Mois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44431-9B81-FC4C-1681-E78CC8934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le calendrier créer la colonne Mois affichant le mois numérique =&gt; </a:t>
            </a:r>
            <a:r>
              <a:rPr lang="fr-FR" dirty="0" err="1"/>
              <a:t>month</a:t>
            </a:r>
            <a:r>
              <a:rPr lang="fr-FR" dirty="0"/>
              <a:t>(Date)</a:t>
            </a:r>
          </a:p>
          <a:p>
            <a:r>
              <a:rPr lang="fr-FR" dirty="0"/>
              <a:t>Insérer un graphique « Courbe » présentant le chiffre d’affaires (Axe Y) par Mois (Axe X)</a:t>
            </a:r>
          </a:p>
          <a:p>
            <a:r>
              <a:rPr lang="fr-FR" dirty="0"/>
              <a:t>Courbe de tendance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797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1B3A0-E93A-FF42-F845-3838E5DA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comparer qté commandée vs qté livrée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585E51-DAE0-9299-BF19-1CED4ED60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Quantité livrée =</a:t>
            </a:r>
          </a:p>
          <a:p>
            <a:pPr lvl="1"/>
            <a:r>
              <a:rPr lang="fr-FR" dirty="0"/>
              <a:t>Somme quantité</a:t>
            </a:r>
          </a:p>
          <a:p>
            <a:pPr lvl="1"/>
            <a:r>
              <a:rPr lang="fr-FR" dirty="0"/>
              <a:t>Désactiver la relation date à date de commande et Activer la relation Date à Date de livraison =&gt; Utiliser la relation Date à date de livraison</a:t>
            </a:r>
          </a:p>
          <a:p>
            <a:pPr lvl="1"/>
            <a:endParaRPr lang="fr-FR" dirty="0"/>
          </a:p>
          <a:p>
            <a:pPr lvl="1"/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2"/>
            <a:r>
              <a:rPr lang="fr-FR" dirty="0" err="1"/>
              <a:t>Sum</a:t>
            </a:r>
            <a:r>
              <a:rPr lang="fr-FR" dirty="0"/>
              <a:t>(Quantité),</a:t>
            </a:r>
          </a:p>
          <a:p>
            <a:pPr lvl="2"/>
            <a:r>
              <a:rPr lang="fr-FR" dirty="0" err="1"/>
              <a:t>UseRelationship</a:t>
            </a:r>
            <a:r>
              <a:rPr lang="fr-FR" dirty="0"/>
              <a:t>(Calendrier[Date], Ventes[Date de livraison])</a:t>
            </a:r>
          </a:p>
          <a:p>
            <a:pPr lvl="1"/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161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0534E-8F98-28ED-C405-4B98BE397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Produit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3C578-A43F-83C1-90F6-0E38F346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l’aide de « A partir d’exemples », créer la  colonne « Produit » affichant « Alarme », « Lustre », …</a:t>
            </a:r>
          </a:p>
          <a:p>
            <a:r>
              <a:rPr lang="fr-FR" dirty="0"/>
              <a:t>Attention aux noms de produit composés</a:t>
            </a:r>
          </a:p>
          <a:p>
            <a:r>
              <a:rPr lang="fr-FR" dirty="0"/>
              <a:t>Ne pas cliquer sur OK</a:t>
            </a:r>
          </a:p>
        </p:txBody>
      </p:sp>
    </p:spTree>
    <p:extLst>
      <p:ext uri="{BB962C8B-B14F-4D97-AF65-F5344CB8AC3E}">
        <p14:creationId xmlns:p14="http://schemas.microsoft.com/office/powerpoint/2010/main" val="2266130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182B2-6E1D-2844-C05B-AAD7CC9A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Clients fidélisés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616224D-3337-CBC6-A105-9EB1683C1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257785"/>
            <a:ext cx="10515600" cy="243874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2016B4-C96B-5045-9D6D-B59B37A2008C}"/>
              </a:ext>
            </a:extLst>
          </p:cNvPr>
          <p:cNvSpPr/>
          <p:nvPr/>
        </p:nvSpPr>
        <p:spPr>
          <a:xfrm>
            <a:off x="2771192" y="4581331"/>
            <a:ext cx="1203649" cy="9050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646CEC-AA7E-ABBF-9B82-738AD595E39A}"/>
              </a:ext>
            </a:extLst>
          </p:cNvPr>
          <p:cNvSpPr txBox="1"/>
          <p:nvPr/>
        </p:nvSpPr>
        <p:spPr>
          <a:xfrm>
            <a:off x="4170784" y="2192693"/>
            <a:ext cx="672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Afficher dans l’espace bleu le nombre de clients fidélisé en fonction de l’année sélectionnée dans les boutons</a:t>
            </a:r>
          </a:p>
        </p:txBody>
      </p:sp>
    </p:spTree>
    <p:extLst>
      <p:ext uri="{BB962C8B-B14F-4D97-AF65-F5344CB8AC3E}">
        <p14:creationId xmlns:p14="http://schemas.microsoft.com/office/powerpoint/2010/main" val="1905971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B0929-B313-8688-10DF-693CA1DA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le nombre de clients fidélisés par année du calendrier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88977F-62D8-38CF-13C0-7C60919B9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Date compte fidélité est en Date filtrable Calendrier[Date] =&gt; créer une relation Calendrier[Date] à Clients[Date compte fidélité]</a:t>
            </a:r>
          </a:p>
          <a:p>
            <a:endParaRPr lang="fr-FR" dirty="0"/>
          </a:p>
          <a:p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1"/>
            <a:r>
              <a:rPr lang="fr-FR" dirty="0" err="1"/>
              <a:t>CountRows</a:t>
            </a:r>
            <a:r>
              <a:rPr lang="fr-FR" dirty="0"/>
              <a:t>(Clients),</a:t>
            </a:r>
          </a:p>
          <a:p>
            <a:pPr lvl="1"/>
            <a:r>
              <a:rPr lang="fr-FR" dirty="0" err="1"/>
              <a:t>UseRelationship</a:t>
            </a:r>
            <a:r>
              <a:rPr lang="fr-FR" dirty="0"/>
              <a:t>(Calendrier[Date], Clients[Date compte fidélité])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987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0DF3F-7506-1B5F-F461-D1F94472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Filtres complémentaires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B80C8C-2C71-1C8F-F4F4-91F4B6B01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Créer une page « Filtres » affichant un segment mois (en case à cocher) filtrant toutes les pages sauf « Analyse pluriannuelle » et ne s’affichant que dans « Filtres »</a:t>
            </a:r>
          </a:p>
        </p:txBody>
      </p:sp>
    </p:spTree>
    <p:extLst>
      <p:ext uri="{BB962C8B-B14F-4D97-AF65-F5344CB8AC3E}">
        <p14:creationId xmlns:p14="http://schemas.microsoft.com/office/powerpoint/2010/main" val="379492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50A2F-86BA-04D1-6C2F-87A297EE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stock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1AD68D-3874-6BF6-14FD-2DA586769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Ajouter Stock.csv dans une table « Stocks »</a:t>
            </a:r>
          </a:p>
          <a:p>
            <a:r>
              <a:rPr lang="fr-FR" dirty="0"/>
              <a:t>Fusionner Mois et Année dans une colonne « Date de stock »</a:t>
            </a:r>
          </a:p>
          <a:p>
            <a:r>
              <a:rPr lang="fr-FR" dirty="0"/>
              <a:t>Typer la colonne « Date de stock » au format Date</a:t>
            </a:r>
          </a:p>
          <a:p>
            <a:r>
              <a:rPr lang="fr-FR" dirty="0"/>
              <a:t>Transformer la colonne Date de stock pour afficher la date de fin de mois</a:t>
            </a:r>
          </a:p>
          <a:p>
            <a:r>
              <a:rPr lang="fr-FR" dirty="0"/>
              <a:t>En sélectionnant les colonnes « Date de stock » et « Id Produit » dépivoter les autres colonnes pour créer une colonne « Dépôt » et une colonne « Stock » (clic droit)</a:t>
            </a:r>
          </a:p>
          <a:p>
            <a:r>
              <a:rPr lang="fr-FR" dirty="0"/>
              <a:t>Dans Power BI, vérifier les relations (Produits[Index] &lt;-&gt; Stocks[Id produit] et Calendrier[Date] &lt;-&gt; Stocks[Date de stock])</a:t>
            </a:r>
          </a:p>
          <a:p>
            <a:r>
              <a:rPr lang="fr-FR" dirty="0"/>
              <a:t>Créer la mesure stock total calculant la somme de stock</a:t>
            </a:r>
          </a:p>
          <a:p>
            <a:r>
              <a:rPr lang="fr-FR" dirty="0"/>
              <a:t>Insérer une matrice affichant « Stock total » (valeurs) par Produit (en-tête de colonne) et par Mois (en-tête de ligne)</a:t>
            </a:r>
          </a:p>
        </p:txBody>
      </p:sp>
    </p:spTree>
    <p:extLst>
      <p:ext uri="{BB962C8B-B14F-4D97-AF65-F5344CB8AC3E}">
        <p14:creationId xmlns:p14="http://schemas.microsoft.com/office/powerpoint/2010/main" val="879992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B694E-CACF-4767-F172-75408FF9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Comparer CA vs CA N-1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92E129-FAD4-065B-BE7C-A9B9AC10D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 ajout d’une courbe dans le graph courbe ajouté ce matin</a:t>
            </a:r>
          </a:p>
          <a:p>
            <a:r>
              <a:rPr lang="fr-FR" dirty="0"/>
              <a:t>CA N-1 =</a:t>
            </a:r>
          </a:p>
          <a:p>
            <a:pPr lvl="1"/>
            <a:r>
              <a:rPr lang="fr-FR" dirty="0"/>
              <a:t>Chiffre d’affaires</a:t>
            </a:r>
          </a:p>
          <a:p>
            <a:pPr lvl="1"/>
            <a:r>
              <a:rPr lang="fr-FR" dirty="0"/>
              <a:t>Même période mais l’année précédant la sélection</a:t>
            </a:r>
          </a:p>
          <a:p>
            <a:pPr lvl="1"/>
            <a:endParaRPr lang="fr-FR" dirty="0"/>
          </a:p>
          <a:p>
            <a:pPr lvl="1"/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2"/>
            <a:r>
              <a:rPr lang="fr-FR" dirty="0"/>
              <a:t>[Chiffre d’affaires],</a:t>
            </a:r>
          </a:p>
          <a:p>
            <a:pPr lvl="2"/>
            <a:r>
              <a:rPr lang="fr-FR" dirty="0" err="1"/>
              <a:t>SamePeriodLastYear</a:t>
            </a:r>
            <a:r>
              <a:rPr lang="fr-FR" dirty="0"/>
              <a:t>(Calendrier[Date])</a:t>
            </a:r>
          </a:p>
          <a:p>
            <a:pPr lvl="1"/>
            <a:r>
              <a:rPr lang="fr-FR" dirty="0"/>
              <a:t>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75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ED6FF-76F6-2231-AED7-CEBC84CA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Fonction IT comparer CA, CA N-1 et CA N-2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96DD46-33BA-1E8C-73A7-0B896A95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Créer la mesure CA N-2 </a:t>
            </a:r>
          </a:p>
          <a:p>
            <a:r>
              <a:rPr lang="fr-FR" dirty="0"/>
              <a:t>Ne pas faire :</a:t>
            </a:r>
          </a:p>
          <a:p>
            <a:pPr lvl="1"/>
            <a:r>
              <a:rPr lang="fr-FR" strike="sngStrike" dirty="0" err="1"/>
              <a:t>Calculate</a:t>
            </a:r>
            <a:r>
              <a:rPr lang="fr-FR" strike="sngStrike" dirty="0"/>
              <a:t>(</a:t>
            </a:r>
          </a:p>
          <a:p>
            <a:pPr lvl="2"/>
            <a:r>
              <a:rPr lang="fr-FR" strike="sngStrike" dirty="0"/>
              <a:t>[CA N-1],</a:t>
            </a:r>
          </a:p>
          <a:p>
            <a:pPr lvl="2"/>
            <a:r>
              <a:rPr lang="fr-FR" strike="sngStrike" dirty="0" err="1"/>
              <a:t>SamePeriodLastYear</a:t>
            </a:r>
            <a:r>
              <a:rPr lang="fr-FR" strike="sngStrike" dirty="0"/>
              <a:t>(Calendrier[Date])</a:t>
            </a:r>
          </a:p>
          <a:p>
            <a:pPr lvl="1"/>
            <a:r>
              <a:rPr lang="fr-FR" strike="sngStrike" dirty="0"/>
              <a:t>)</a:t>
            </a:r>
          </a:p>
          <a:p>
            <a:r>
              <a:rPr lang="fr-FR" dirty="0"/>
              <a:t>Utiliser plutôt </a:t>
            </a:r>
            <a:r>
              <a:rPr lang="fr-FR" dirty="0" err="1"/>
              <a:t>DateAdd</a:t>
            </a:r>
            <a:r>
              <a:rPr lang="fr-FR" dirty="0"/>
              <a:t> sur chiffre d’affaires </a:t>
            </a:r>
          </a:p>
          <a:p>
            <a:r>
              <a:rPr lang="fr-FR" dirty="0"/>
              <a:t>Insérer CA N-2 dans le graph en courbe (à tester sur 2019 =&gt; 2 courbes, à tester sur 2022 =&gt; 3 courbes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DA503A-54ED-0D35-5036-B11518118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092" y="1988890"/>
            <a:ext cx="5220429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16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8C469-27F0-1DCF-3A02-85340AD3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 N-2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324FB9-494B-3BCD-D7F2-6D33DD067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Chiffre d’affaires</a:t>
            </a:r>
          </a:p>
          <a:p>
            <a:r>
              <a:rPr lang="fr-FR" dirty="0"/>
              <a:t>Décaler la période de 2 ans dans le passé</a:t>
            </a:r>
          </a:p>
          <a:p>
            <a:endParaRPr lang="fr-FR" dirty="0"/>
          </a:p>
          <a:p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1"/>
            <a:r>
              <a:rPr lang="fr-FR" dirty="0"/>
              <a:t>[Chiffre d’affaires],</a:t>
            </a:r>
          </a:p>
          <a:p>
            <a:pPr lvl="1"/>
            <a:r>
              <a:rPr lang="fr-FR" dirty="0" err="1"/>
              <a:t>DateAdd</a:t>
            </a:r>
            <a:r>
              <a:rPr lang="fr-FR" dirty="0"/>
              <a:t>(Calendrier[Date], -2, YEAR)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9540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81AC1-6E4A-A532-071B-E415C6F7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ratio Qté commandée par produit et par canal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3D451B-B4AF-BAEF-9284-A47B8961D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le graph barres empilées afficher le taux Qté commandée par produit et par canal en fonction de qté totale</a:t>
            </a:r>
          </a:p>
          <a:p>
            <a:r>
              <a:rPr lang="fr-FR" dirty="0"/>
              <a:t>Valeur d’un point de données par rapport au total =&gt; pas de mesures pas à mettre en place</a:t>
            </a:r>
          </a:p>
          <a:p>
            <a:r>
              <a:rPr lang="fr-FR" dirty="0"/>
              <a:t>2 769 / 49 685 = 5,57%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7148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46CE7-6DCE-B167-C56C-B31173E3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ratio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AE0EC7-B0AD-DB27-340B-3A86FDD23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Afficher une matrice présentant  le chiffre d’affaires par mois (en entête de ligne) et par canal (en entête de colonne)</a:t>
            </a:r>
          </a:p>
          <a:p>
            <a:pPr lvl="1"/>
            <a:r>
              <a:rPr lang="fr-FR" dirty="0"/>
              <a:t>En euros</a:t>
            </a:r>
          </a:p>
          <a:p>
            <a:pPr lvl="1"/>
            <a:r>
              <a:rPr lang="fr-FR" dirty="0"/>
              <a:t>En % du total du canal sur l’année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397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37541-8478-DD22-33C7-8A343EAF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ratio « partiellement </a:t>
            </a:r>
            <a:r>
              <a:rPr lang="fr-FR" dirty="0" err="1"/>
              <a:t>défiltré</a:t>
            </a:r>
            <a:r>
              <a:rPr lang="fr-FR" dirty="0"/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0E8DE-6FEA-61BD-3FA6-9D5103D9F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Quantité commandée</a:t>
            </a:r>
          </a:p>
          <a:p>
            <a:r>
              <a:rPr lang="fr-FR" dirty="0"/>
              <a:t>Enlever le filtre posé sur Canal</a:t>
            </a:r>
          </a:p>
          <a:p>
            <a:endParaRPr lang="fr-FR" dirty="0"/>
          </a:p>
          <a:p>
            <a:r>
              <a:rPr lang="fr-FR" dirty="0"/>
              <a:t>Quantité commandée </a:t>
            </a:r>
          </a:p>
          <a:p>
            <a:r>
              <a:rPr lang="fr-FR" dirty="0"/>
              <a:t>/</a:t>
            </a:r>
          </a:p>
          <a:p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1"/>
            <a:r>
              <a:rPr lang="fr-FR" dirty="0"/>
              <a:t>[Quantité commandée],</a:t>
            </a:r>
          </a:p>
          <a:p>
            <a:pPr lvl="1"/>
            <a:r>
              <a:rPr lang="fr-FR" dirty="0" err="1"/>
              <a:t>RemoveFilters</a:t>
            </a:r>
            <a:r>
              <a:rPr lang="fr-FR" dirty="0"/>
              <a:t>(Ventes[Canal])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332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7CCF5-E785-D9BA-0560-2AB96D41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d’une page du rapport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D89114-5FBB-D87F-E39A-DD77DECA1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16/9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6CB8DC5-3E63-129B-54B5-076CEC3FE9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Réduire le nombre de graphique</a:t>
            </a:r>
          </a:p>
          <a:p>
            <a:pPr lvl="1"/>
            <a:r>
              <a:rPr lang="fr-FR" dirty="0"/>
              <a:t>Vitesse +++</a:t>
            </a:r>
          </a:p>
          <a:p>
            <a:r>
              <a:rPr lang="fr-FR" dirty="0"/>
              <a:t>Utilisation dans power point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5DD9DFE-8021-6910-9E40-D8752A82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Personnalisé (verticalement)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D78BDA4-E42C-921B-CB3B-C458B86A0D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Nombreux visuels qui interagissent les uns avec les autres</a:t>
            </a:r>
          </a:p>
        </p:txBody>
      </p:sp>
    </p:spTree>
    <p:extLst>
      <p:ext uri="{BB962C8B-B14F-4D97-AF65-F5344CB8AC3E}">
        <p14:creationId xmlns:p14="http://schemas.microsoft.com/office/powerpoint/2010/main" val="2108699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DA548-8A5E-4AA5-573A-4FA146B1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ratio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34E96-192A-AC29-1168-B48E4246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Adapter la mesure « %commandée / produit » pour la rendre opérationnel sur l’onglet « Focus Nantes » pour comparer </a:t>
            </a:r>
          </a:p>
          <a:p>
            <a:r>
              <a:rPr lang="fr-FR" dirty="0"/>
              <a:t>Qté commandée par produit et par canal pour Nantes </a:t>
            </a:r>
          </a:p>
          <a:p>
            <a:r>
              <a:rPr lang="fr-FR" dirty="0"/>
              <a:t>avec </a:t>
            </a:r>
          </a:p>
          <a:p>
            <a:r>
              <a:rPr lang="fr-FR" dirty="0"/>
              <a:t>Qté commandée par produit (pas de filtres sur le canal et pas de filtres sur la ville)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032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1E18C-8ABC-3241-057B-641406F4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CEB0CF-5A7A-D0F6-3F9E-CF93D93E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Quantité commandée </a:t>
            </a:r>
          </a:p>
          <a:p>
            <a:r>
              <a:rPr lang="fr-FR" dirty="0"/>
              <a:t>/</a:t>
            </a:r>
          </a:p>
          <a:p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1"/>
            <a:r>
              <a:rPr lang="fr-FR" dirty="0"/>
              <a:t>[Quantité commandée],</a:t>
            </a:r>
          </a:p>
          <a:p>
            <a:pPr lvl="1"/>
            <a:r>
              <a:rPr lang="fr-FR" dirty="0" err="1"/>
              <a:t>RemoveFilters</a:t>
            </a:r>
            <a:r>
              <a:rPr lang="fr-FR" dirty="0"/>
              <a:t>(Ventes[Canal])</a:t>
            </a:r>
          </a:p>
          <a:p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61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7044E5AB-38D0-E4F6-78AD-033137D6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Mise en forme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7B0D3B22-0F33-79B7-BA5D-CFB4AE1D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Insérer une forme cadre à coins arrondis</a:t>
            </a:r>
          </a:p>
          <a:p>
            <a:r>
              <a:rPr lang="fr-FR" dirty="0"/>
              <a:t>Blanc</a:t>
            </a:r>
          </a:p>
          <a:p>
            <a:r>
              <a:rPr lang="fr-FR" dirty="0"/>
              <a:t>Avec coins arrondis à 10%</a:t>
            </a:r>
          </a:p>
          <a:p>
            <a:r>
              <a:rPr lang="fr-FR" dirty="0"/>
              <a:t>Largeur = largeur de page – qq pixels</a:t>
            </a:r>
          </a:p>
          <a:p>
            <a:r>
              <a:rPr lang="fr-FR" dirty="0"/>
              <a:t>Centrée sur la page</a:t>
            </a:r>
          </a:p>
        </p:txBody>
      </p:sp>
    </p:spTree>
    <p:extLst>
      <p:ext uri="{BB962C8B-B14F-4D97-AF65-F5344CB8AC3E}">
        <p14:creationId xmlns:p14="http://schemas.microsoft.com/office/powerpoint/2010/main" val="27326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289C0-C089-E4A9-490C-41EBA347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Besoins : Afficher le nombre de produits au catalogue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409A02-036E-EBF8-96FA-C935D4CE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Compte le nombre de produit dans la table produit</a:t>
            </a:r>
          </a:p>
          <a:p>
            <a:pPr lvl="1"/>
            <a:r>
              <a:rPr lang="fr-FR" dirty="0"/>
              <a:t>Coutume informatique = Compter le nombre de valeur de l’identifiant de la table</a:t>
            </a:r>
          </a:p>
          <a:p>
            <a:r>
              <a:rPr lang="fr-FR" dirty="0"/>
              <a:t>Affichage : Carte « 123 »</a:t>
            </a:r>
          </a:p>
        </p:txBody>
      </p:sp>
    </p:spTree>
    <p:extLst>
      <p:ext uri="{BB962C8B-B14F-4D97-AF65-F5344CB8AC3E}">
        <p14:creationId xmlns:p14="http://schemas.microsoft.com/office/powerpoint/2010/main" val="148241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D159C-5D33-344D-ABDB-5972D8AD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Mesures =&gt; agrégation (Somme, min, max, moyenne, …)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9EBF66-1489-71BE-2CBC-34CB96E26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Mesures implicites (glisser un champ et Power BI agrège)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267BAA0-E3EF-097E-E57C-78B2D618E2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Avantages :</a:t>
            </a:r>
          </a:p>
          <a:p>
            <a:pPr lvl="1"/>
            <a:r>
              <a:rPr lang="fr-FR" dirty="0"/>
              <a:t>Débutant</a:t>
            </a:r>
          </a:p>
          <a:p>
            <a:pPr lvl="1"/>
            <a:r>
              <a:rPr lang="fr-FR" dirty="0"/>
              <a:t>Simplicité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607CE1-D40D-1519-EB15-3AE6F2A87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Mesures explicites (Mise en place d’une formule de calcul)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8C5B247-C9D7-335F-C325-B8D65B1218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Avantages :</a:t>
            </a:r>
          </a:p>
          <a:p>
            <a:pPr lvl="1"/>
            <a:r>
              <a:rPr lang="fr-FR" dirty="0"/>
              <a:t>Optimiser les calculs</a:t>
            </a:r>
          </a:p>
          <a:p>
            <a:pPr lvl="2"/>
            <a:r>
              <a:rPr lang="fr-FR" dirty="0"/>
              <a:t>Ex </a:t>
            </a:r>
            <a:r>
              <a:rPr lang="fr-FR" dirty="0" err="1"/>
              <a:t>countrows</a:t>
            </a:r>
            <a:r>
              <a:rPr lang="fr-FR" dirty="0"/>
              <a:t> vs nombre</a:t>
            </a:r>
          </a:p>
          <a:p>
            <a:pPr lvl="1"/>
            <a:r>
              <a:rPr lang="fr-FR" dirty="0"/>
              <a:t>Gestion du nom</a:t>
            </a:r>
          </a:p>
          <a:p>
            <a:pPr lvl="1"/>
            <a:r>
              <a:rPr lang="fr-FR" dirty="0"/>
              <a:t>Réutilisation dans d’autres mesures</a:t>
            </a:r>
          </a:p>
          <a:p>
            <a:pPr lvl="1"/>
            <a:r>
              <a:rPr lang="fr-FR" dirty="0"/>
              <a:t>Mise en place de calcul complexe (temps, ratios avancés, …)</a:t>
            </a:r>
          </a:p>
        </p:txBody>
      </p:sp>
    </p:spTree>
    <p:extLst>
      <p:ext uri="{BB962C8B-B14F-4D97-AF65-F5344CB8AC3E}">
        <p14:creationId xmlns:p14="http://schemas.microsoft.com/office/powerpoint/2010/main" val="334288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5945F-1628-FD4A-F3C7-E2570BB9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de gestion sur les données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3D8DAA-8777-F4E1-A0D2-F2763AD26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la date de règlement n’est pas renseignée, prendre la date de livraison</a:t>
            </a:r>
          </a:p>
          <a:p>
            <a:endParaRPr lang="fr-FR" dirty="0"/>
          </a:p>
          <a:p>
            <a:r>
              <a:rPr lang="fr-FR" dirty="0"/>
              <a:t>=&gt; créer une colonne « Date de règlement réelle » :</a:t>
            </a:r>
          </a:p>
          <a:p>
            <a:pPr lvl="1"/>
            <a:r>
              <a:rPr lang="fr-FR" dirty="0"/>
              <a:t>Si « Date de règlement » est vide alors prendre « Date de livraison »</a:t>
            </a:r>
          </a:p>
          <a:p>
            <a:pPr lvl="1"/>
            <a:r>
              <a:rPr lang="fr-FR" dirty="0"/>
              <a:t>Sinon prendre « Date de règlement »</a:t>
            </a:r>
          </a:p>
        </p:txBody>
      </p:sp>
    </p:spTree>
    <p:extLst>
      <p:ext uri="{BB962C8B-B14F-4D97-AF65-F5344CB8AC3E}">
        <p14:creationId xmlns:p14="http://schemas.microsoft.com/office/powerpoint/2010/main" val="176574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1BC1E-B9F0-D064-7055-EBAD05A0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colonne conditionnelle « Volume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4549F7-F308-52C3-8757-59B72FD0F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Créer une colonne « Volume » affichant :</a:t>
            </a:r>
          </a:p>
          <a:p>
            <a:pPr lvl="1"/>
            <a:r>
              <a:rPr lang="fr-FR" dirty="0"/>
              <a:t>Faible si quantité &lt; 10</a:t>
            </a:r>
          </a:p>
          <a:p>
            <a:pPr lvl="1"/>
            <a:r>
              <a:rPr lang="fr-FR" dirty="0"/>
              <a:t>Moyen si quantité &gt;=10 et &lt; 20</a:t>
            </a:r>
          </a:p>
          <a:p>
            <a:pPr lvl="1"/>
            <a:r>
              <a:rPr lang="fr-FR" dirty="0"/>
              <a:t>Elevé si quantité &gt;= 20</a:t>
            </a:r>
          </a:p>
          <a:p>
            <a:pPr lvl="1"/>
            <a:endParaRPr lang="fr-FR" dirty="0"/>
          </a:p>
          <a:p>
            <a:r>
              <a:rPr lang="fr-FR" dirty="0"/>
              <a:t>Volume doit être typée en « ABC »</a:t>
            </a:r>
          </a:p>
          <a:p>
            <a:endParaRPr lang="fr-FR" dirty="0"/>
          </a:p>
          <a:p>
            <a:r>
              <a:rPr lang="fr-FR" dirty="0"/>
              <a:t>N’ajouter qu’une seule étape à la liste des étapes déjà en place</a:t>
            </a:r>
          </a:p>
          <a:p>
            <a:pPr lvl="1"/>
            <a:r>
              <a:rPr lang="fr-FR" dirty="0"/>
              <a:t>Déplacer </a:t>
            </a:r>
            <a:r>
              <a:rPr lang="fr-FR" u="sng" dirty="0"/>
              <a:t>une</a:t>
            </a:r>
            <a:r>
              <a:rPr lang="fr-FR" dirty="0"/>
              <a:t> ou des étapes existantes</a:t>
            </a:r>
          </a:p>
        </p:txBody>
      </p:sp>
    </p:spTree>
    <p:extLst>
      <p:ext uri="{BB962C8B-B14F-4D97-AF65-F5344CB8AC3E}">
        <p14:creationId xmlns:p14="http://schemas.microsoft.com/office/powerpoint/2010/main" val="291175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C75EC-F3D4-3131-0C3D-D493E119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 : afficher la quantité commandée par produit et par canal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17A7C4-A7BB-A3DD-F4BC-3032B8954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Somme de Quantité (Ventes)</a:t>
            </a:r>
          </a:p>
          <a:p>
            <a:r>
              <a:rPr lang="fr-FR" dirty="0"/>
              <a:t>Quel affichage</a:t>
            </a:r>
          </a:p>
          <a:p>
            <a:pPr lvl="1"/>
            <a:r>
              <a:rPr lang="fr-FR" dirty="0"/>
              <a:t>Visualisation : Barres empilées</a:t>
            </a:r>
          </a:p>
          <a:p>
            <a:pPr lvl="1"/>
            <a:r>
              <a:rPr lang="fr-FR" dirty="0"/>
              <a:t>Couleurs (7% daltoniens)</a:t>
            </a:r>
          </a:p>
          <a:p>
            <a:pPr lvl="1"/>
            <a:endParaRPr lang="fr-FR" dirty="0"/>
          </a:p>
          <a:p>
            <a:r>
              <a:rPr lang="fr-FR" dirty="0"/>
              <a:t>Fonctions DAX :</a:t>
            </a:r>
          </a:p>
          <a:p>
            <a:pPr lvl="1"/>
            <a:r>
              <a:rPr lang="fr-FR" dirty="0"/>
              <a:t>SUM</a:t>
            </a:r>
          </a:p>
          <a:p>
            <a:pPr lvl="2"/>
            <a:r>
              <a:rPr lang="fr-FR" dirty="0"/>
              <a:t>Paramètre : Nom de la colonne à additionner 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011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1556</Words>
  <Application>Microsoft Office PowerPoint</Application>
  <PresentationFormat>Grand écran</PresentationFormat>
  <Paragraphs>212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Aptos</vt:lpstr>
      <vt:lpstr>Aptos Display</vt:lpstr>
      <vt:lpstr>Arial</vt:lpstr>
      <vt:lpstr>Thème Office</vt:lpstr>
      <vt:lpstr>Routine d’acquisition de données</vt:lpstr>
      <vt:lpstr>Exercice : Produit</vt:lpstr>
      <vt:lpstr>Format d’une page du rapport</vt:lpstr>
      <vt:lpstr>Exercice : Mise en forme</vt:lpstr>
      <vt:lpstr>Besoins : Afficher le nombre de produits au catalogue</vt:lpstr>
      <vt:lpstr>Mesures =&gt; agrégation (Somme, min, max, moyenne, …)</vt:lpstr>
      <vt:lpstr>Règle de gestion sur les données</vt:lpstr>
      <vt:lpstr>Exercice : colonne conditionnelle « Volume »</vt:lpstr>
      <vt:lpstr>Besoin : afficher la quantité commandée par produit et par canal</vt:lpstr>
      <vt:lpstr>Besoin : Afficher le Chiffre d’affaires par Canal</vt:lpstr>
      <vt:lpstr>Exercice : Bénéfice</vt:lpstr>
      <vt:lpstr>Besoin : Analyser la Quantité commandée par Catégorie de produit</vt:lpstr>
      <vt:lpstr>Exercice : Modèle de données en étoile</vt:lpstr>
      <vt:lpstr>Exercice : Réveil pédagogique</vt:lpstr>
      <vt:lpstr>Clients ayant commandés</vt:lpstr>
      <vt:lpstr>Besoin : Afficher 1 carte des risques d’approvisionnement par Pays d’appro</vt:lpstr>
      <vt:lpstr>Besoin : filtrer les données par année</vt:lpstr>
      <vt:lpstr>Exercice : Chiffre d’affaires par Mois</vt:lpstr>
      <vt:lpstr>Besoin : comparer qté commandée vs qté livrée</vt:lpstr>
      <vt:lpstr>Exercice : Clients fidélisés</vt:lpstr>
      <vt:lpstr>Besoin : Afficher le nombre de clients fidélisés par année du calendrier</vt:lpstr>
      <vt:lpstr>Exercice : Filtres complémentaires</vt:lpstr>
      <vt:lpstr>Exercice : stock</vt:lpstr>
      <vt:lpstr>Besoin : Comparer CA vs CA N-1</vt:lpstr>
      <vt:lpstr>Exercice : Fonction IT comparer CA, CA N-1 et CA N-2</vt:lpstr>
      <vt:lpstr>CA N-2</vt:lpstr>
      <vt:lpstr>Besoin : Afficher ratio Qté commandée par produit et par canal</vt:lpstr>
      <vt:lpstr>Exercice : ratio 1</vt:lpstr>
      <vt:lpstr>Besoin : Afficher ratio « partiellement défiltré »</vt:lpstr>
      <vt:lpstr>Exercice : ratio 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Routine d’acquisition de données</dc:title>
  <dc:creator>Nicolas CARRERE</dc:creator>
  <cp:lastModifiedBy>Nicolas CARRERE</cp:lastModifiedBy>
  <cp:revision>4</cp:revision>
  <dcterms:created xsi:type="dcterms:W3CDTF">2023-11-30T09:12:32Z</dcterms:created>
  <dcterms:modified xsi:type="dcterms:W3CDTF">2023-12-01T15:40:37Z</dcterms:modified>
</cp:coreProperties>
</file>