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6" r:id="rId2"/>
    <p:sldId id="451" r:id="rId3"/>
    <p:sldId id="438" r:id="rId4"/>
    <p:sldId id="470" r:id="rId5"/>
    <p:sldId id="471" r:id="rId6"/>
    <p:sldId id="472" r:id="rId7"/>
    <p:sldId id="473" r:id="rId8"/>
    <p:sldId id="474" r:id="rId9"/>
    <p:sldId id="475" r:id="rId10"/>
    <p:sldId id="476" r:id="rId11"/>
    <p:sldId id="477" r:id="rId12"/>
    <p:sldId id="478" r:id="rId13"/>
    <p:sldId id="479" r:id="rId14"/>
    <p:sldId id="480" r:id="rId15"/>
    <p:sldId id="515" r:id="rId16"/>
    <p:sldId id="481" r:id="rId17"/>
    <p:sldId id="482" r:id="rId18"/>
    <p:sldId id="483" r:id="rId19"/>
    <p:sldId id="484" r:id="rId20"/>
    <p:sldId id="498" r:id="rId21"/>
    <p:sldId id="485" r:id="rId22"/>
    <p:sldId id="486" r:id="rId23"/>
    <p:sldId id="499" r:id="rId24"/>
    <p:sldId id="488" r:id="rId25"/>
    <p:sldId id="491" r:id="rId26"/>
    <p:sldId id="500" r:id="rId27"/>
    <p:sldId id="492" r:id="rId28"/>
    <p:sldId id="493" r:id="rId29"/>
    <p:sldId id="501" r:id="rId30"/>
    <p:sldId id="496" r:id="rId31"/>
    <p:sldId id="497" r:id="rId32"/>
    <p:sldId id="502" r:id="rId33"/>
    <p:sldId id="487" r:id="rId34"/>
    <p:sldId id="494" r:id="rId35"/>
    <p:sldId id="503" r:id="rId36"/>
    <p:sldId id="495" r:id="rId37"/>
    <p:sldId id="504" r:id="rId38"/>
    <p:sldId id="507" r:id="rId39"/>
    <p:sldId id="508" r:id="rId40"/>
    <p:sldId id="489" r:id="rId41"/>
    <p:sldId id="509" r:id="rId42"/>
    <p:sldId id="510" r:id="rId43"/>
    <p:sldId id="505" r:id="rId44"/>
    <p:sldId id="511" r:id="rId45"/>
    <p:sldId id="512" r:id="rId46"/>
    <p:sldId id="506" r:id="rId47"/>
    <p:sldId id="513" r:id="rId48"/>
    <p:sldId id="514" r:id="rId49"/>
    <p:sldId id="490" r:id="rId50"/>
    <p:sldId id="516" r:id="rId51"/>
    <p:sldId id="517" r:id="rId52"/>
    <p:sldId id="518" r:id="rId53"/>
    <p:sldId id="519" r:id="rId54"/>
    <p:sldId id="520" r:id="rId55"/>
    <p:sldId id="562" r:id="rId56"/>
    <p:sldId id="521" r:id="rId57"/>
    <p:sldId id="523" r:id="rId58"/>
    <p:sldId id="524" r:id="rId59"/>
    <p:sldId id="522" r:id="rId60"/>
    <p:sldId id="525" r:id="rId61"/>
    <p:sldId id="527" r:id="rId62"/>
    <p:sldId id="553" r:id="rId63"/>
    <p:sldId id="554" r:id="rId64"/>
    <p:sldId id="526" r:id="rId65"/>
    <p:sldId id="528" r:id="rId66"/>
    <p:sldId id="529" r:id="rId67"/>
    <p:sldId id="563" r:id="rId68"/>
    <p:sldId id="530" r:id="rId69"/>
    <p:sldId id="533" r:id="rId70"/>
    <p:sldId id="555" r:id="rId71"/>
    <p:sldId id="531" r:id="rId72"/>
    <p:sldId id="534" r:id="rId73"/>
    <p:sldId id="556" r:id="rId74"/>
    <p:sldId id="532" r:id="rId75"/>
    <p:sldId id="536" r:id="rId76"/>
    <p:sldId id="535" r:id="rId77"/>
    <p:sldId id="564" r:id="rId78"/>
    <p:sldId id="565" r:id="rId79"/>
    <p:sldId id="537" r:id="rId80"/>
    <p:sldId id="538" r:id="rId81"/>
    <p:sldId id="539" r:id="rId82"/>
    <p:sldId id="541" r:id="rId83"/>
    <p:sldId id="557" r:id="rId84"/>
    <p:sldId id="540" r:id="rId85"/>
    <p:sldId id="542" r:id="rId86"/>
    <p:sldId id="558" r:id="rId87"/>
    <p:sldId id="543" r:id="rId88"/>
    <p:sldId id="551" r:id="rId89"/>
    <p:sldId id="559" r:id="rId90"/>
    <p:sldId id="544" r:id="rId91"/>
    <p:sldId id="545" r:id="rId92"/>
    <p:sldId id="546" r:id="rId93"/>
    <p:sldId id="547" r:id="rId94"/>
    <p:sldId id="549" r:id="rId95"/>
    <p:sldId id="560" r:id="rId96"/>
    <p:sldId id="548" r:id="rId97"/>
    <p:sldId id="550" r:id="rId98"/>
    <p:sldId id="552" r:id="rId99"/>
    <p:sldId id="561" r:id="rId10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F06362A-A3A9-4B75-B154-0E89519B07C5}">
          <p14:sldIdLst>
            <p14:sldId id="256"/>
            <p14:sldId id="451"/>
            <p14:sldId id="438"/>
            <p14:sldId id="470"/>
          </p14:sldIdLst>
        </p14:section>
        <p14:section name="Définitions" id="{96151E99-E6FA-41C8-A391-69B64E00A268}">
          <p14:sldIdLst>
            <p14:sldId id="471"/>
            <p14:sldId id="472"/>
            <p14:sldId id="473"/>
            <p14:sldId id="474"/>
            <p14:sldId id="475"/>
            <p14:sldId id="476"/>
            <p14:sldId id="477"/>
            <p14:sldId id="478"/>
          </p14:sldIdLst>
        </p14:section>
        <p14:section name="Ateliers 1 à 3" id="{6C4A63E3-96DD-4747-95E6-E32BAE7E135A}">
          <p14:sldIdLst>
            <p14:sldId id="479"/>
            <p14:sldId id="480"/>
            <p14:sldId id="515"/>
          </p14:sldIdLst>
        </p14:section>
        <p14:section name="Extraire les données" id="{4C00AD6A-E419-4690-8044-436CA626DF0E}">
          <p14:sldIdLst>
            <p14:sldId id="481"/>
            <p14:sldId id="482"/>
            <p14:sldId id="483"/>
            <p14:sldId id="484"/>
            <p14:sldId id="498"/>
            <p14:sldId id="485"/>
            <p14:sldId id="486"/>
            <p14:sldId id="499"/>
            <p14:sldId id="488"/>
            <p14:sldId id="491"/>
            <p14:sldId id="500"/>
            <p14:sldId id="492"/>
            <p14:sldId id="493"/>
            <p14:sldId id="501"/>
            <p14:sldId id="496"/>
            <p14:sldId id="497"/>
            <p14:sldId id="502"/>
            <p14:sldId id="487"/>
            <p14:sldId id="494"/>
            <p14:sldId id="503"/>
            <p14:sldId id="495"/>
            <p14:sldId id="504"/>
            <p14:sldId id="507"/>
            <p14:sldId id="508"/>
            <p14:sldId id="489"/>
            <p14:sldId id="509"/>
            <p14:sldId id="510"/>
            <p14:sldId id="505"/>
            <p14:sldId id="511"/>
            <p14:sldId id="512"/>
            <p14:sldId id="506"/>
            <p14:sldId id="513"/>
            <p14:sldId id="514"/>
            <p14:sldId id="490"/>
            <p14:sldId id="516"/>
            <p14:sldId id="517"/>
          </p14:sldIdLst>
        </p14:section>
        <p14:section name="Atelier 4" id="{FF1AD854-A2A8-4D78-A406-4163C30BB0DC}">
          <p14:sldIdLst>
            <p14:sldId id="518"/>
          </p14:sldIdLst>
        </p14:section>
        <p14:section name="Les liaisons entre les tables" id="{BDA46E47-59DF-41C7-B3BF-E3745B5C5CE9}">
          <p14:sldIdLst>
            <p14:sldId id="519"/>
            <p14:sldId id="520"/>
            <p14:sldId id="562"/>
            <p14:sldId id="521"/>
            <p14:sldId id="523"/>
            <p14:sldId id="524"/>
            <p14:sldId id="522"/>
            <p14:sldId id="525"/>
            <p14:sldId id="527"/>
            <p14:sldId id="553"/>
            <p14:sldId id="554"/>
            <p14:sldId id="526"/>
            <p14:sldId id="528"/>
            <p14:sldId id="529"/>
            <p14:sldId id="563"/>
            <p14:sldId id="530"/>
            <p14:sldId id="533"/>
            <p14:sldId id="555"/>
            <p14:sldId id="531"/>
            <p14:sldId id="534"/>
            <p14:sldId id="556"/>
            <p14:sldId id="532"/>
            <p14:sldId id="536"/>
            <p14:sldId id="535"/>
            <p14:sldId id="564"/>
            <p14:sldId id="565"/>
          </p14:sldIdLst>
        </p14:section>
        <p14:section name="Atelier 5" id="{4A82481A-4FAA-4887-8516-A39DA411EDC5}">
          <p14:sldIdLst>
            <p14:sldId id="537"/>
          </p14:sldIdLst>
        </p14:section>
        <p14:section name="Ordonnancement et statistiques" id="{F53D1774-311E-4121-9EAD-3DA54C45AB5F}">
          <p14:sldIdLst>
            <p14:sldId id="538"/>
            <p14:sldId id="539"/>
            <p14:sldId id="541"/>
            <p14:sldId id="557"/>
            <p14:sldId id="540"/>
            <p14:sldId id="542"/>
            <p14:sldId id="558"/>
            <p14:sldId id="543"/>
            <p14:sldId id="551"/>
            <p14:sldId id="559"/>
          </p14:sldIdLst>
        </p14:section>
        <p14:section name="Atelier 6" id="{BAB6249F-A41A-4C96-8FBF-5E63BA3E5FEA}">
          <p14:sldIdLst>
            <p14:sldId id="544"/>
          </p14:sldIdLst>
        </p14:section>
        <p14:section name="Présenter les données" id="{45E14F4B-129B-48BC-9D48-16AC8B2E0748}">
          <p14:sldIdLst>
            <p14:sldId id="545"/>
            <p14:sldId id="546"/>
            <p14:sldId id="547"/>
            <p14:sldId id="549"/>
            <p14:sldId id="560"/>
            <p14:sldId id="548"/>
            <p14:sldId id="550"/>
            <p14:sldId id="552"/>
          </p14:sldIdLst>
        </p14:section>
        <p14:section name="Atelier 7" id="{EE278A3E-6DCF-480E-B00C-A5FF384FE7BE}">
          <p14:sldIdLst>
            <p14:sldId id="5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54" autoAdjust="0"/>
    <p:restoredTop sz="94660"/>
  </p:normalViewPr>
  <p:slideViewPr>
    <p:cSldViewPr snapToGrid="0">
      <p:cViewPr>
        <p:scale>
          <a:sx n="67" d="100"/>
          <a:sy n="67" d="100"/>
        </p:scale>
        <p:origin x="100" y="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CARRERE" userId="69fffeb2-d65e-4acb-b3d7-1471ab5d75fc" providerId="ADAL" clId="{E0C045DE-6696-486C-876F-AC4EC605A9EC}"/>
    <pc:docChg chg="custSel modSld">
      <pc:chgData name="Nicolas CARRERE" userId="69fffeb2-d65e-4acb-b3d7-1471ab5d75fc" providerId="ADAL" clId="{E0C045DE-6696-486C-876F-AC4EC605A9EC}" dt="2024-02-08T15:36:46.031" v="61" actId="1035"/>
      <pc:docMkLst>
        <pc:docMk/>
      </pc:docMkLst>
      <pc:sldChg chg="modSp mod">
        <pc:chgData name="Nicolas CARRERE" userId="69fffeb2-d65e-4acb-b3d7-1471ab5d75fc" providerId="ADAL" clId="{E0C045DE-6696-486C-876F-AC4EC605A9EC}" dt="2024-02-08T15:36:46.031" v="61" actId="1035"/>
        <pc:sldMkLst>
          <pc:docMk/>
          <pc:sldMk cId="3009890842" sldId="491"/>
        </pc:sldMkLst>
        <pc:spChg chg="mod">
          <ac:chgData name="Nicolas CARRERE" userId="69fffeb2-d65e-4acb-b3d7-1471ab5d75fc" providerId="ADAL" clId="{E0C045DE-6696-486C-876F-AC4EC605A9EC}" dt="2024-02-08T13:09:20.662" v="49" actId="20577"/>
          <ac:spMkLst>
            <pc:docMk/>
            <pc:sldMk cId="3009890842" sldId="491"/>
            <ac:spMk id="3" creationId="{CD70FA5F-FFA1-E900-D7AD-A8F5E9E80317}"/>
          </ac:spMkLst>
        </pc:spChg>
        <pc:picChg chg="mod">
          <ac:chgData name="Nicolas CARRERE" userId="69fffeb2-d65e-4acb-b3d7-1471ab5d75fc" providerId="ADAL" clId="{E0C045DE-6696-486C-876F-AC4EC605A9EC}" dt="2024-02-08T15:36:46.031" v="61" actId="1035"/>
          <ac:picMkLst>
            <pc:docMk/>
            <pc:sldMk cId="3009890842" sldId="491"/>
            <ac:picMk id="4" creationId="{A754CB22-4D58-7442-74EF-5E0D8DB88E97}"/>
          </ac:picMkLst>
        </pc:picChg>
      </pc:sldChg>
      <pc:sldChg chg="addSp delSp modSp mod">
        <pc:chgData name="Nicolas CARRERE" userId="69fffeb2-d65e-4acb-b3d7-1471ab5d75fc" providerId="ADAL" clId="{E0C045DE-6696-486C-876F-AC4EC605A9EC}" dt="2024-02-08T14:47:51.436" v="53" actId="1036"/>
        <pc:sldMkLst>
          <pc:docMk/>
          <pc:sldMk cId="1614944769" sldId="500"/>
        </pc:sldMkLst>
        <pc:spChg chg="add del mod">
          <ac:chgData name="Nicolas CARRERE" userId="69fffeb2-d65e-4acb-b3d7-1471ab5d75fc" providerId="ADAL" clId="{E0C045DE-6696-486C-876F-AC4EC605A9EC}" dt="2024-02-08T13:14:33.438" v="51" actId="22"/>
          <ac:spMkLst>
            <pc:docMk/>
            <pc:sldMk cId="1614944769" sldId="500"/>
            <ac:spMk id="4" creationId="{5A08729B-4D9A-A4CD-C36B-5E55C83243AE}"/>
          </ac:spMkLst>
        </pc:spChg>
        <pc:picChg chg="del">
          <ac:chgData name="Nicolas CARRERE" userId="69fffeb2-d65e-4acb-b3d7-1471ab5d75fc" providerId="ADAL" clId="{E0C045DE-6696-486C-876F-AC4EC605A9EC}" dt="2024-02-08T13:14:30.861" v="50" actId="478"/>
          <ac:picMkLst>
            <pc:docMk/>
            <pc:sldMk cId="1614944769" sldId="500"/>
            <ac:picMk id="6" creationId="{9F040811-BA04-854E-6030-FEA9CF0340A7}"/>
          </ac:picMkLst>
        </pc:picChg>
        <pc:picChg chg="add mod ord">
          <ac:chgData name="Nicolas CARRERE" userId="69fffeb2-d65e-4acb-b3d7-1471ab5d75fc" providerId="ADAL" clId="{E0C045DE-6696-486C-876F-AC4EC605A9EC}" dt="2024-02-08T14:47:51.436" v="53" actId="1036"/>
          <ac:picMkLst>
            <pc:docMk/>
            <pc:sldMk cId="1614944769" sldId="500"/>
            <ac:picMk id="7" creationId="{92D5130D-DA7A-5F9A-7471-CB4889EB29E5}"/>
          </ac:picMkLst>
        </pc:picChg>
      </pc:sldChg>
      <pc:sldChg chg="addSp modSp mod">
        <pc:chgData name="Nicolas CARRERE" userId="69fffeb2-d65e-4acb-b3d7-1471ab5d75fc" providerId="ADAL" clId="{E0C045DE-6696-486C-876F-AC4EC605A9EC}" dt="2024-02-08T14:52:11.907" v="57" actId="1076"/>
        <pc:sldMkLst>
          <pc:docMk/>
          <pc:sldMk cId="2729780651" sldId="501"/>
        </pc:sldMkLst>
        <pc:picChg chg="add mod">
          <ac:chgData name="Nicolas CARRERE" userId="69fffeb2-d65e-4acb-b3d7-1471ab5d75fc" providerId="ADAL" clId="{E0C045DE-6696-486C-876F-AC4EC605A9EC}" dt="2024-02-08T14:52:11.907" v="57" actId="1076"/>
          <ac:picMkLst>
            <pc:docMk/>
            <pc:sldMk cId="2729780651" sldId="501"/>
            <ac:picMk id="4" creationId="{6BF09B9B-7B27-3700-3E7F-AEDDCB290338}"/>
          </ac:picMkLst>
        </pc:picChg>
        <pc:picChg chg="mod">
          <ac:chgData name="Nicolas CARRERE" userId="69fffeb2-d65e-4acb-b3d7-1471ab5d75fc" providerId="ADAL" clId="{E0C045DE-6696-486C-876F-AC4EC605A9EC}" dt="2024-02-08T14:48:11.457" v="54" actId="1076"/>
          <ac:picMkLst>
            <pc:docMk/>
            <pc:sldMk cId="2729780651" sldId="501"/>
            <ac:picMk id="7" creationId="{AA0873B5-717E-04EB-76C2-D6B7678216C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3363C3-6E9C-4144-8249-1C49FBCFDE9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659F0B9-20A4-4A90-86A5-98A2D3199DE8}">
      <dgm:prSet/>
      <dgm:spPr/>
      <dgm:t>
        <a:bodyPr/>
        <a:lstStyle/>
        <a:p>
          <a:r>
            <a:rPr lang="fr-FR"/>
            <a:t>Missions</a:t>
          </a:r>
          <a:endParaRPr lang="en-US"/>
        </a:p>
      </dgm:t>
    </dgm:pt>
    <dgm:pt modelId="{21E4FC52-D1F7-44DA-B475-98BEF7FCE5C6}" type="parTrans" cxnId="{1E9B1F60-2B12-47E3-9B8F-BCEAF2586071}">
      <dgm:prSet/>
      <dgm:spPr/>
      <dgm:t>
        <a:bodyPr/>
        <a:lstStyle/>
        <a:p>
          <a:endParaRPr lang="en-US"/>
        </a:p>
      </dgm:t>
    </dgm:pt>
    <dgm:pt modelId="{470FBED2-1C36-4397-8FDE-EB8D858C4DEF}" type="sibTrans" cxnId="{1E9B1F60-2B12-47E3-9B8F-BCEAF2586071}">
      <dgm:prSet/>
      <dgm:spPr/>
      <dgm:t>
        <a:bodyPr/>
        <a:lstStyle/>
        <a:p>
          <a:endParaRPr lang="en-US"/>
        </a:p>
      </dgm:t>
    </dgm:pt>
    <dgm:pt modelId="{1AFDC938-F8ED-4DAA-A5D8-FE5C6E902670}">
      <dgm:prSet/>
      <dgm:spPr/>
      <dgm:t>
        <a:bodyPr/>
        <a:lstStyle/>
        <a:p>
          <a:r>
            <a:rPr lang="fr-FR"/>
            <a:t>Expérience sur la thématique de la formation</a:t>
          </a:r>
          <a:endParaRPr lang="en-US"/>
        </a:p>
      </dgm:t>
    </dgm:pt>
    <dgm:pt modelId="{FFDAE4CD-DA82-46D6-92CE-52B586EC3431}" type="parTrans" cxnId="{2837DF61-DE07-498F-84A9-5C45C076B14E}">
      <dgm:prSet/>
      <dgm:spPr/>
      <dgm:t>
        <a:bodyPr/>
        <a:lstStyle/>
        <a:p>
          <a:endParaRPr lang="en-US"/>
        </a:p>
      </dgm:t>
    </dgm:pt>
    <dgm:pt modelId="{B3A5A8B0-A370-4453-AB1F-243F825C2A0F}" type="sibTrans" cxnId="{2837DF61-DE07-498F-84A9-5C45C076B14E}">
      <dgm:prSet/>
      <dgm:spPr/>
      <dgm:t>
        <a:bodyPr/>
        <a:lstStyle/>
        <a:p>
          <a:endParaRPr lang="en-US"/>
        </a:p>
      </dgm:t>
    </dgm:pt>
    <dgm:pt modelId="{98586DD9-A997-4BC5-A34B-3BFDD5F422D9}">
      <dgm:prSet/>
      <dgm:spPr/>
      <dgm:t>
        <a:bodyPr/>
        <a:lstStyle/>
        <a:p>
          <a:r>
            <a:rPr lang="fr-FR" dirty="0"/>
            <a:t>Comment exploiterez-vous les éléments appris pendant la formation</a:t>
          </a:r>
          <a:endParaRPr lang="en-US" dirty="0"/>
        </a:p>
      </dgm:t>
    </dgm:pt>
    <dgm:pt modelId="{C9859980-BA47-4E18-9D74-51501D5091B6}" type="parTrans" cxnId="{EB3CD435-F67E-4B93-8C97-2B55628FE9F2}">
      <dgm:prSet/>
      <dgm:spPr/>
      <dgm:t>
        <a:bodyPr/>
        <a:lstStyle/>
        <a:p>
          <a:endParaRPr lang="en-US"/>
        </a:p>
      </dgm:t>
    </dgm:pt>
    <dgm:pt modelId="{238C17F1-6FDD-4676-B836-0E46AB943405}" type="sibTrans" cxnId="{EB3CD435-F67E-4B93-8C97-2B55628FE9F2}">
      <dgm:prSet/>
      <dgm:spPr/>
      <dgm:t>
        <a:bodyPr/>
        <a:lstStyle/>
        <a:p>
          <a:endParaRPr lang="en-US"/>
        </a:p>
      </dgm:t>
    </dgm:pt>
    <dgm:pt modelId="{243132E4-71D2-4B2E-9DBD-2A2D421B0CE2}">
      <dgm:prSet/>
      <dgm:spPr/>
      <dgm:t>
        <a:bodyPr/>
        <a:lstStyle/>
        <a:p>
          <a:r>
            <a:rPr lang="fr-FR"/>
            <a:t>Attentes particulières pour cette formation </a:t>
          </a:r>
          <a:endParaRPr lang="en-US"/>
        </a:p>
      </dgm:t>
    </dgm:pt>
    <dgm:pt modelId="{4F641180-B0E6-4162-AC53-24262664F9BF}" type="parTrans" cxnId="{3BEA6243-9C8D-4505-A6CE-950BE3371BAC}">
      <dgm:prSet/>
      <dgm:spPr/>
      <dgm:t>
        <a:bodyPr/>
        <a:lstStyle/>
        <a:p>
          <a:endParaRPr lang="en-US"/>
        </a:p>
      </dgm:t>
    </dgm:pt>
    <dgm:pt modelId="{7983FDEA-974D-46AB-8162-824774BF4D09}" type="sibTrans" cxnId="{3BEA6243-9C8D-4505-A6CE-950BE3371BAC}">
      <dgm:prSet/>
      <dgm:spPr/>
      <dgm:t>
        <a:bodyPr/>
        <a:lstStyle/>
        <a:p>
          <a:endParaRPr lang="en-US"/>
        </a:p>
      </dgm:t>
    </dgm:pt>
    <dgm:pt modelId="{619FDB18-CC3A-41D4-95D9-F439FFF75101}" type="pres">
      <dgm:prSet presAssocID="{A13363C3-6E9C-4144-8249-1C49FBCFDE95}" presName="vert0" presStyleCnt="0">
        <dgm:presLayoutVars>
          <dgm:dir/>
          <dgm:animOne val="branch"/>
          <dgm:animLvl val="lvl"/>
        </dgm:presLayoutVars>
      </dgm:prSet>
      <dgm:spPr/>
    </dgm:pt>
    <dgm:pt modelId="{7D7272CA-108B-41E3-A565-97ED1112A969}" type="pres">
      <dgm:prSet presAssocID="{6659F0B9-20A4-4A90-86A5-98A2D3199DE8}" presName="thickLine" presStyleLbl="alignNode1" presStyleIdx="0" presStyleCnt="4"/>
      <dgm:spPr/>
    </dgm:pt>
    <dgm:pt modelId="{552EE297-EE74-4045-8F2B-FBB6A03A1499}" type="pres">
      <dgm:prSet presAssocID="{6659F0B9-20A4-4A90-86A5-98A2D3199DE8}" presName="horz1" presStyleCnt="0"/>
      <dgm:spPr/>
    </dgm:pt>
    <dgm:pt modelId="{C1D14EA4-9760-42A5-9B31-7911BAA57840}" type="pres">
      <dgm:prSet presAssocID="{6659F0B9-20A4-4A90-86A5-98A2D3199DE8}" presName="tx1" presStyleLbl="revTx" presStyleIdx="0" presStyleCnt="4"/>
      <dgm:spPr/>
    </dgm:pt>
    <dgm:pt modelId="{0FDF1171-2405-46AA-815F-0806AA0DF6B2}" type="pres">
      <dgm:prSet presAssocID="{6659F0B9-20A4-4A90-86A5-98A2D3199DE8}" presName="vert1" presStyleCnt="0"/>
      <dgm:spPr/>
    </dgm:pt>
    <dgm:pt modelId="{A67E69C0-54E9-49D8-9575-CF4A3F0ADF0D}" type="pres">
      <dgm:prSet presAssocID="{1AFDC938-F8ED-4DAA-A5D8-FE5C6E902670}" presName="thickLine" presStyleLbl="alignNode1" presStyleIdx="1" presStyleCnt="4"/>
      <dgm:spPr/>
    </dgm:pt>
    <dgm:pt modelId="{C4C05CD4-60ED-4737-A853-476F7A989957}" type="pres">
      <dgm:prSet presAssocID="{1AFDC938-F8ED-4DAA-A5D8-FE5C6E902670}" presName="horz1" presStyleCnt="0"/>
      <dgm:spPr/>
    </dgm:pt>
    <dgm:pt modelId="{855B9A96-147E-4B5A-95D3-59B0DEAB7195}" type="pres">
      <dgm:prSet presAssocID="{1AFDC938-F8ED-4DAA-A5D8-FE5C6E902670}" presName="tx1" presStyleLbl="revTx" presStyleIdx="1" presStyleCnt="4"/>
      <dgm:spPr/>
    </dgm:pt>
    <dgm:pt modelId="{518D357A-5DD5-4A02-BB30-BCAA670C6958}" type="pres">
      <dgm:prSet presAssocID="{1AFDC938-F8ED-4DAA-A5D8-FE5C6E902670}" presName="vert1" presStyleCnt="0"/>
      <dgm:spPr/>
    </dgm:pt>
    <dgm:pt modelId="{9F4C4A3C-56AD-43AB-805B-63F652A2DD9D}" type="pres">
      <dgm:prSet presAssocID="{98586DD9-A997-4BC5-A34B-3BFDD5F422D9}" presName="thickLine" presStyleLbl="alignNode1" presStyleIdx="2" presStyleCnt="4"/>
      <dgm:spPr/>
    </dgm:pt>
    <dgm:pt modelId="{94F61715-63B1-4570-B39C-9497BB4B65FB}" type="pres">
      <dgm:prSet presAssocID="{98586DD9-A997-4BC5-A34B-3BFDD5F422D9}" presName="horz1" presStyleCnt="0"/>
      <dgm:spPr/>
    </dgm:pt>
    <dgm:pt modelId="{4DFD4F1A-2694-4C99-9EC2-BF0E79C9195B}" type="pres">
      <dgm:prSet presAssocID="{98586DD9-A997-4BC5-A34B-3BFDD5F422D9}" presName="tx1" presStyleLbl="revTx" presStyleIdx="2" presStyleCnt="4"/>
      <dgm:spPr/>
    </dgm:pt>
    <dgm:pt modelId="{08537522-2C30-4C06-B5A2-E238962827B5}" type="pres">
      <dgm:prSet presAssocID="{98586DD9-A997-4BC5-A34B-3BFDD5F422D9}" presName="vert1" presStyleCnt="0"/>
      <dgm:spPr/>
    </dgm:pt>
    <dgm:pt modelId="{05869E83-9C36-4790-B53C-C61CFAACBECF}" type="pres">
      <dgm:prSet presAssocID="{243132E4-71D2-4B2E-9DBD-2A2D421B0CE2}" presName="thickLine" presStyleLbl="alignNode1" presStyleIdx="3" presStyleCnt="4"/>
      <dgm:spPr/>
    </dgm:pt>
    <dgm:pt modelId="{D744A35D-D7C9-4F13-8DB9-051D91B0E891}" type="pres">
      <dgm:prSet presAssocID="{243132E4-71D2-4B2E-9DBD-2A2D421B0CE2}" presName="horz1" presStyleCnt="0"/>
      <dgm:spPr/>
    </dgm:pt>
    <dgm:pt modelId="{047978DE-4C78-4187-9C12-7745B3942541}" type="pres">
      <dgm:prSet presAssocID="{243132E4-71D2-4B2E-9DBD-2A2D421B0CE2}" presName="tx1" presStyleLbl="revTx" presStyleIdx="3" presStyleCnt="4"/>
      <dgm:spPr/>
    </dgm:pt>
    <dgm:pt modelId="{E01D57AD-FCA9-4BFC-8487-7C4CB02F63EF}" type="pres">
      <dgm:prSet presAssocID="{243132E4-71D2-4B2E-9DBD-2A2D421B0CE2}" presName="vert1" presStyleCnt="0"/>
      <dgm:spPr/>
    </dgm:pt>
  </dgm:ptLst>
  <dgm:cxnLst>
    <dgm:cxn modelId="{B6DDE70E-8719-49F7-A189-FF10887EF626}" type="presOf" srcId="{1AFDC938-F8ED-4DAA-A5D8-FE5C6E902670}" destId="{855B9A96-147E-4B5A-95D3-59B0DEAB7195}" srcOrd="0" destOrd="0" presId="urn:microsoft.com/office/officeart/2008/layout/LinedList"/>
    <dgm:cxn modelId="{EB3CD435-F67E-4B93-8C97-2B55628FE9F2}" srcId="{A13363C3-6E9C-4144-8249-1C49FBCFDE95}" destId="{98586DD9-A997-4BC5-A34B-3BFDD5F422D9}" srcOrd="2" destOrd="0" parTransId="{C9859980-BA47-4E18-9D74-51501D5091B6}" sibTransId="{238C17F1-6FDD-4676-B836-0E46AB943405}"/>
    <dgm:cxn modelId="{1E9B1F60-2B12-47E3-9B8F-BCEAF2586071}" srcId="{A13363C3-6E9C-4144-8249-1C49FBCFDE95}" destId="{6659F0B9-20A4-4A90-86A5-98A2D3199DE8}" srcOrd="0" destOrd="0" parTransId="{21E4FC52-D1F7-44DA-B475-98BEF7FCE5C6}" sibTransId="{470FBED2-1C36-4397-8FDE-EB8D858C4DEF}"/>
    <dgm:cxn modelId="{2837DF61-DE07-498F-84A9-5C45C076B14E}" srcId="{A13363C3-6E9C-4144-8249-1C49FBCFDE95}" destId="{1AFDC938-F8ED-4DAA-A5D8-FE5C6E902670}" srcOrd="1" destOrd="0" parTransId="{FFDAE4CD-DA82-46D6-92CE-52B586EC3431}" sibTransId="{B3A5A8B0-A370-4453-AB1F-243F825C2A0F}"/>
    <dgm:cxn modelId="{3BEA6243-9C8D-4505-A6CE-950BE3371BAC}" srcId="{A13363C3-6E9C-4144-8249-1C49FBCFDE95}" destId="{243132E4-71D2-4B2E-9DBD-2A2D421B0CE2}" srcOrd="3" destOrd="0" parTransId="{4F641180-B0E6-4162-AC53-24262664F9BF}" sibTransId="{7983FDEA-974D-46AB-8162-824774BF4D09}"/>
    <dgm:cxn modelId="{0AFB8C70-2318-4B50-9FD5-437DFA316DEE}" type="presOf" srcId="{243132E4-71D2-4B2E-9DBD-2A2D421B0CE2}" destId="{047978DE-4C78-4187-9C12-7745B3942541}" srcOrd="0" destOrd="0" presId="urn:microsoft.com/office/officeart/2008/layout/LinedList"/>
    <dgm:cxn modelId="{3F874573-6FD1-442C-B2E9-196A36F5E2C0}" type="presOf" srcId="{98586DD9-A997-4BC5-A34B-3BFDD5F422D9}" destId="{4DFD4F1A-2694-4C99-9EC2-BF0E79C9195B}" srcOrd="0" destOrd="0" presId="urn:microsoft.com/office/officeart/2008/layout/LinedList"/>
    <dgm:cxn modelId="{D7C118D4-5CEF-49E2-BCC6-E66938B888B7}" type="presOf" srcId="{A13363C3-6E9C-4144-8249-1C49FBCFDE95}" destId="{619FDB18-CC3A-41D4-95D9-F439FFF75101}" srcOrd="0" destOrd="0" presId="urn:microsoft.com/office/officeart/2008/layout/LinedList"/>
    <dgm:cxn modelId="{1D853FE5-3539-448B-A037-89F0708153A3}" type="presOf" srcId="{6659F0B9-20A4-4A90-86A5-98A2D3199DE8}" destId="{C1D14EA4-9760-42A5-9B31-7911BAA57840}" srcOrd="0" destOrd="0" presId="urn:microsoft.com/office/officeart/2008/layout/LinedList"/>
    <dgm:cxn modelId="{F18575C6-3249-4F6C-B467-52781CF0153D}" type="presParOf" srcId="{619FDB18-CC3A-41D4-95D9-F439FFF75101}" destId="{7D7272CA-108B-41E3-A565-97ED1112A969}" srcOrd="0" destOrd="0" presId="urn:microsoft.com/office/officeart/2008/layout/LinedList"/>
    <dgm:cxn modelId="{59183FF7-B970-49F5-B3BC-5002D79C4281}" type="presParOf" srcId="{619FDB18-CC3A-41D4-95D9-F439FFF75101}" destId="{552EE297-EE74-4045-8F2B-FBB6A03A1499}" srcOrd="1" destOrd="0" presId="urn:microsoft.com/office/officeart/2008/layout/LinedList"/>
    <dgm:cxn modelId="{229BE838-074D-4725-B474-623CFA15BC0A}" type="presParOf" srcId="{552EE297-EE74-4045-8F2B-FBB6A03A1499}" destId="{C1D14EA4-9760-42A5-9B31-7911BAA57840}" srcOrd="0" destOrd="0" presId="urn:microsoft.com/office/officeart/2008/layout/LinedList"/>
    <dgm:cxn modelId="{6EA31B34-6251-481B-A23C-24798443B5DB}" type="presParOf" srcId="{552EE297-EE74-4045-8F2B-FBB6A03A1499}" destId="{0FDF1171-2405-46AA-815F-0806AA0DF6B2}" srcOrd="1" destOrd="0" presId="urn:microsoft.com/office/officeart/2008/layout/LinedList"/>
    <dgm:cxn modelId="{E811F93E-B9F4-464C-8BFD-34D60A792115}" type="presParOf" srcId="{619FDB18-CC3A-41D4-95D9-F439FFF75101}" destId="{A67E69C0-54E9-49D8-9575-CF4A3F0ADF0D}" srcOrd="2" destOrd="0" presId="urn:microsoft.com/office/officeart/2008/layout/LinedList"/>
    <dgm:cxn modelId="{6D216927-2DF2-4265-858B-D0CBAE10D815}" type="presParOf" srcId="{619FDB18-CC3A-41D4-95D9-F439FFF75101}" destId="{C4C05CD4-60ED-4737-A853-476F7A989957}" srcOrd="3" destOrd="0" presId="urn:microsoft.com/office/officeart/2008/layout/LinedList"/>
    <dgm:cxn modelId="{FFA3F238-8BEE-4A1C-BDEE-AEF1D5E0E522}" type="presParOf" srcId="{C4C05CD4-60ED-4737-A853-476F7A989957}" destId="{855B9A96-147E-4B5A-95D3-59B0DEAB7195}" srcOrd="0" destOrd="0" presId="urn:microsoft.com/office/officeart/2008/layout/LinedList"/>
    <dgm:cxn modelId="{335D71AB-F272-4201-A37E-36A35EFAA746}" type="presParOf" srcId="{C4C05CD4-60ED-4737-A853-476F7A989957}" destId="{518D357A-5DD5-4A02-BB30-BCAA670C6958}" srcOrd="1" destOrd="0" presId="urn:microsoft.com/office/officeart/2008/layout/LinedList"/>
    <dgm:cxn modelId="{26D3D727-511D-4706-BE7A-84F9F786B8C4}" type="presParOf" srcId="{619FDB18-CC3A-41D4-95D9-F439FFF75101}" destId="{9F4C4A3C-56AD-43AB-805B-63F652A2DD9D}" srcOrd="4" destOrd="0" presId="urn:microsoft.com/office/officeart/2008/layout/LinedList"/>
    <dgm:cxn modelId="{8FE45082-0314-4AE7-8BCD-60274EC3A80B}" type="presParOf" srcId="{619FDB18-CC3A-41D4-95D9-F439FFF75101}" destId="{94F61715-63B1-4570-B39C-9497BB4B65FB}" srcOrd="5" destOrd="0" presId="urn:microsoft.com/office/officeart/2008/layout/LinedList"/>
    <dgm:cxn modelId="{D9F6431A-07E3-40EA-BDC5-ED45F4349D7F}" type="presParOf" srcId="{94F61715-63B1-4570-B39C-9497BB4B65FB}" destId="{4DFD4F1A-2694-4C99-9EC2-BF0E79C9195B}" srcOrd="0" destOrd="0" presId="urn:microsoft.com/office/officeart/2008/layout/LinedList"/>
    <dgm:cxn modelId="{C44F4D83-6B62-4809-AA03-22783B0D330C}" type="presParOf" srcId="{94F61715-63B1-4570-B39C-9497BB4B65FB}" destId="{08537522-2C30-4C06-B5A2-E238962827B5}" srcOrd="1" destOrd="0" presId="urn:microsoft.com/office/officeart/2008/layout/LinedList"/>
    <dgm:cxn modelId="{2D4EEC39-2126-4410-B5CA-02D751B8CB89}" type="presParOf" srcId="{619FDB18-CC3A-41D4-95D9-F439FFF75101}" destId="{05869E83-9C36-4790-B53C-C61CFAACBECF}" srcOrd="6" destOrd="0" presId="urn:microsoft.com/office/officeart/2008/layout/LinedList"/>
    <dgm:cxn modelId="{4194F54A-CCDF-4DB0-A63D-174454EFE0D6}" type="presParOf" srcId="{619FDB18-CC3A-41D4-95D9-F439FFF75101}" destId="{D744A35D-D7C9-4F13-8DB9-051D91B0E891}" srcOrd="7" destOrd="0" presId="urn:microsoft.com/office/officeart/2008/layout/LinedList"/>
    <dgm:cxn modelId="{1F4D0C8B-F6A6-4B58-9F42-E6E4D3ACB385}" type="presParOf" srcId="{D744A35D-D7C9-4F13-8DB9-051D91B0E891}" destId="{047978DE-4C78-4187-9C12-7745B3942541}" srcOrd="0" destOrd="0" presId="urn:microsoft.com/office/officeart/2008/layout/LinedList"/>
    <dgm:cxn modelId="{D60F5C53-CB57-4028-AFFB-73F415EFD1BB}" type="presParOf" srcId="{D744A35D-D7C9-4F13-8DB9-051D91B0E891}" destId="{E01D57AD-FCA9-4BFC-8487-7C4CB02F63E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272CA-108B-41E3-A565-97ED1112A969}">
      <dsp:nvSpPr>
        <dsp:cNvPr id="0" name=""/>
        <dsp:cNvSpPr/>
      </dsp:nvSpPr>
      <dsp:spPr>
        <a:xfrm>
          <a:off x="0" y="0"/>
          <a:ext cx="6900512"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D14EA4-9760-42A5-9B31-7911BAA57840}">
      <dsp:nvSpPr>
        <dsp:cNvPr id="0" name=""/>
        <dsp:cNvSpPr/>
      </dsp:nvSpPr>
      <dsp:spPr>
        <a:xfrm>
          <a:off x="0" y="0"/>
          <a:ext cx="6900512" cy="1232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FR" sz="2800" kern="1200"/>
            <a:t>Missions</a:t>
          </a:r>
          <a:endParaRPr lang="en-US" sz="2800" kern="1200"/>
        </a:p>
      </dsp:txBody>
      <dsp:txXfrm>
        <a:off x="0" y="0"/>
        <a:ext cx="6900512" cy="1232909"/>
      </dsp:txXfrm>
    </dsp:sp>
    <dsp:sp modelId="{A67E69C0-54E9-49D8-9575-CF4A3F0ADF0D}">
      <dsp:nvSpPr>
        <dsp:cNvPr id="0" name=""/>
        <dsp:cNvSpPr/>
      </dsp:nvSpPr>
      <dsp:spPr>
        <a:xfrm>
          <a:off x="0" y="1232909"/>
          <a:ext cx="6900512"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5B9A96-147E-4B5A-95D3-59B0DEAB7195}">
      <dsp:nvSpPr>
        <dsp:cNvPr id="0" name=""/>
        <dsp:cNvSpPr/>
      </dsp:nvSpPr>
      <dsp:spPr>
        <a:xfrm>
          <a:off x="0" y="1232909"/>
          <a:ext cx="6900512" cy="1232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FR" sz="2800" kern="1200"/>
            <a:t>Expérience sur la thématique de la formation</a:t>
          </a:r>
          <a:endParaRPr lang="en-US" sz="2800" kern="1200"/>
        </a:p>
      </dsp:txBody>
      <dsp:txXfrm>
        <a:off x="0" y="1232909"/>
        <a:ext cx="6900512" cy="1232909"/>
      </dsp:txXfrm>
    </dsp:sp>
    <dsp:sp modelId="{9F4C4A3C-56AD-43AB-805B-63F652A2DD9D}">
      <dsp:nvSpPr>
        <dsp:cNvPr id="0" name=""/>
        <dsp:cNvSpPr/>
      </dsp:nvSpPr>
      <dsp:spPr>
        <a:xfrm>
          <a:off x="0" y="2465818"/>
          <a:ext cx="6900512"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FD4F1A-2694-4C99-9EC2-BF0E79C9195B}">
      <dsp:nvSpPr>
        <dsp:cNvPr id="0" name=""/>
        <dsp:cNvSpPr/>
      </dsp:nvSpPr>
      <dsp:spPr>
        <a:xfrm>
          <a:off x="0" y="2465818"/>
          <a:ext cx="6900512" cy="1232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FR" sz="2800" kern="1200" dirty="0"/>
            <a:t>Comment exploiterez-vous les éléments appris pendant la formation</a:t>
          </a:r>
          <a:endParaRPr lang="en-US" sz="2800" kern="1200" dirty="0"/>
        </a:p>
      </dsp:txBody>
      <dsp:txXfrm>
        <a:off x="0" y="2465818"/>
        <a:ext cx="6900512" cy="1232909"/>
      </dsp:txXfrm>
    </dsp:sp>
    <dsp:sp modelId="{05869E83-9C36-4790-B53C-C61CFAACBECF}">
      <dsp:nvSpPr>
        <dsp:cNvPr id="0" name=""/>
        <dsp:cNvSpPr/>
      </dsp:nvSpPr>
      <dsp:spPr>
        <a:xfrm>
          <a:off x="0" y="3698727"/>
          <a:ext cx="6900512"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7978DE-4C78-4187-9C12-7745B3942541}">
      <dsp:nvSpPr>
        <dsp:cNvPr id="0" name=""/>
        <dsp:cNvSpPr/>
      </dsp:nvSpPr>
      <dsp:spPr>
        <a:xfrm>
          <a:off x="0" y="3698727"/>
          <a:ext cx="6900512" cy="1232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FR" sz="2800" kern="1200"/>
            <a:t>Attentes particulières pour cette formation </a:t>
          </a:r>
          <a:endParaRPr lang="en-US" sz="2800" kern="1200"/>
        </a:p>
      </dsp:txBody>
      <dsp:txXfrm>
        <a:off x="0" y="3698727"/>
        <a:ext cx="6900512" cy="123290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fr-FR"/>
              <a:t>Modifiez le style du titre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985DCF6-D3FC-4332-94DD-CC003AA6CDCC}" type="datetimeFigureOut">
              <a:rPr lang="fr-FR" smtClean="0"/>
              <a:t>08/02/2024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C88B33-3F32-4D26-A6BB-6C5E75EDE2A2}" type="slidenum">
              <a:rPr lang="fr-FR" smtClean="0"/>
              <a:t>‹N°›</a:t>
            </a:fld>
            <a:endParaRPr lang="fr-FR"/>
          </a:p>
        </p:txBody>
      </p:sp>
    </p:spTree>
    <p:extLst>
      <p:ext uri="{BB962C8B-B14F-4D97-AF65-F5344CB8AC3E}">
        <p14:creationId xmlns:p14="http://schemas.microsoft.com/office/powerpoint/2010/main" val="527821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85DCF6-D3FC-4332-94DD-CC003AA6CDCC}" type="datetimeFigureOut">
              <a:rPr lang="fr-FR" smtClean="0"/>
              <a:t>08/02/2024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8C88B33-3F32-4D26-A6BB-6C5E75EDE2A2}" type="slidenum">
              <a:rPr lang="fr-FR" smtClean="0"/>
              <a:t>‹N°›</a:t>
            </a:fld>
            <a:endParaRPr lang="fr-FR"/>
          </a:p>
        </p:txBody>
      </p:sp>
    </p:spTree>
    <p:extLst>
      <p:ext uri="{BB962C8B-B14F-4D97-AF65-F5344CB8AC3E}">
        <p14:creationId xmlns:p14="http://schemas.microsoft.com/office/powerpoint/2010/main" val="3855463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985DCF6-D3FC-4332-94DD-CC003AA6CDCC}" type="datetimeFigureOut">
              <a:rPr lang="fr-FR" smtClean="0"/>
              <a:t>08/02/2024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C88B33-3F32-4D26-A6BB-6C5E75EDE2A2}" type="slidenum">
              <a:rPr lang="fr-FR" smtClean="0"/>
              <a:t>‹N°›</a:t>
            </a:fld>
            <a:endParaRPr lang="fr-FR"/>
          </a:p>
        </p:txBody>
      </p:sp>
    </p:spTree>
    <p:extLst>
      <p:ext uri="{BB962C8B-B14F-4D97-AF65-F5344CB8AC3E}">
        <p14:creationId xmlns:p14="http://schemas.microsoft.com/office/powerpoint/2010/main" val="4097347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Cliquez pour modifier les styles du texte du masque</a:t>
            </a:r>
          </a:p>
        </p:txBody>
      </p:sp>
      <p:sp>
        <p:nvSpPr>
          <p:cNvPr id="4" name="Date Placeholder 3"/>
          <p:cNvSpPr>
            <a:spLocks noGrp="1"/>
          </p:cNvSpPr>
          <p:nvPr>
            <p:ph type="dt" sz="half" idx="10"/>
          </p:nvPr>
        </p:nvSpPr>
        <p:spPr/>
        <p:txBody>
          <a:bodyPr/>
          <a:lstStyle/>
          <a:p>
            <a:fld id="{7985DCF6-D3FC-4332-94DD-CC003AA6CDCC}" type="datetimeFigureOut">
              <a:rPr lang="fr-FR" smtClean="0"/>
              <a:t>08/02/2024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C88B33-3F32-4D26-A6BB-6C5E75EDE2A2}" type="slidenum">
              <a:rPr lang="fr-FR" smtClean="0"/>
              <a:t>‹N°›</a:t>
            </a:fld>
            <a:endParaRPr lang="fr-FR"/>
          </a:p>
        </p:txBody>
      </p:sp>
    </p:spTree>
    <p:extLst>
      <p:ext uri="{BB962C8B-B14F-4D97-AF65-F5344CB8AC3E}">
        <p14:creationId xmlns:p14="http://schemas.microsoft.com/office/powerpoint/2010/main" val="1016708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Cliquez pour modifier les styles du texte du masque</a:t>
            </a:r>
          </a:p>
        </p:txBody>
      </p:sp>
      <p:sp>
        <p:nvSpPr>
          <p:cNvPr id="4" name="Date Placeholder 3"/>
          <p:cNvSpPr>
            <a:spLocks noGrp="1"/>
          </p:cNvSpPr>
          <p:nvPr>
            <p:ph type="dt" sz="half" idx="10"/>
          </p:nvPr>
        </p:nvSpPr>
        <p:spPr/>
        <p:txBody>
          <a:bodyPr/>
          <a:lstStyle/>
          <a:p>
            <a:fld id="{7985DCF6-D3FC-4332-94DD-CC003AA6CDCC}" type="datetimeFigureOut">
              <a:rPr lang="fr-FR" smtClean="0"/>
              <a:t>08/02/2024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C88B33-3F32-4D26-A6BB-6C5E75EDE2A2}" type="slidenum">
              <a:rPr lang="fr-FR" smtClean="0"/>
              <a:t>‹N°›</a:t>
            </a:fld>
            <a:endParaRPr lang="fr-FR"/>
          </a:p>
        </p:txBody>
      </p:sp>
    </p:spTree>
    <p:extLst>
      <p:ext uri="{BB962C8B-B14F-4D97-AF65-F5344CB8AC3E}">
        <p14:creationId xmlns:p14="http://schemas.microsoft.com/office/powerpoint/2010/main" val="1261070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fr-FR"/>
              <a:t>Modifiez le style du titre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985DCF6-D3FC-4332-94DD-CC003AA6CDCC}" type="datetimeFigureOut">
              <a:rPr lang="fr-FR" smtClean="0"/>
              <a:t>08/02/2024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C88B33-3F32-4D26-A6BB-6C5E75EDE2A2}" type="slidenum">
              <a:rPr lang="fr-FR" smtClean="0"/>
              <a:t>‹N°›</a:t>
            </a:fld>
            <a:endParaRPr lang="fr-FR"/>
          </a:p>
        </p:txBody>
      </p:sp>
    </p:spTree>
    <p:extLst>
      <p:ext uri="{BB962C8B-B14F-4D97-AF65-F5344CB8AC3E}">
        <p14:creationId xmlns:p14="http://schemas.microsoft.com/office/powerpoint/2010/main" val="2443716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985DCF6-D3FC-4332-94DD-CC003AA6CDCC}" type="datetimeFigureOut">
              <a:rPr lang="fr-FR" smtClean="0"/>
              <a:t>08/02/2024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C88B33-3F32-4D26-A6BB-6C5E75EDE2A2}" type="slidenum">
              <a:rPr lang="fr-FR" smtClean="0"/>
              <a:t>‹N°›</a:t>
            </a:fld>
            <a:endParaRPr lang="fr-FR"/>
          </a:p>
        </p:txBody>
      </p:sp>
    </p:spTree>
    <p:extLst>
      <p:ext uri="{BB962C8B-B14F-4D97-AF65-F5344CB8AC3E}">
        <p14:creationId xmlns:p14="http://schemas.microsoft.com/office/powerpoint/2010/main" val="926418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985DCF6-D3FC-4332-94DD-CC003AA6CDCC}" type="datetimeFigureOut">
              <a:rPr lang="fr-FR" smtClean="0"/>
              <a:t>08/02/2024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C88B33-3F32-4D26-A6BB-6C5E75EDE2A2}" type="slidenum">
              <a:rPr lang="fr-FR" smtClean="0"/>
              <a:t>‹N°›</a:t>
            </a:fld>
            <a:endParaRPr lang="fr-FR"/>
          </a:p>
        </p:txBody>
      </p:sp>
    </p:spTree>
    <p:extLst>
      <p:ext uri="{BB962C8B-B14F-4D97-AF65-F5344CB8AC3E}">
        <p14:creationId xmlns:p14="http://schemas.microsoft.com/office/powerpoint/2010/main" val="814864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985DCF6-D3FC-4332-94DD-CC003AA6CDCC}" type="datetimeFigureOut">
              <a:rPr lang="fr-FR" smtClean="0"/>
              <a:t>08/02/2024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C88B33-3F32-4D26-A6BB-6C5E75EDE2A2}" type="slidenum">
              <a:rPr lang="fr-FR" smtClean="0"/>
              <a:t>‹N°›</a:t>
            </a:fld>
            <a:endParaRPr lang="fr-FR"/>
          </a:p>
        </p:txBody>
      </p:sp>
    </p:spTree>
    <p:extLst>
      <p:ext uri="{BB962C8B-B14F-4D97-AF65-F5344CB8AC3E}">
        <p14:creationId xmlns:p14="http://schemas.microsoft.com/office/powerpoint/2010/main" val="1937825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uverture_sans_visuel">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239185" y="239184"/>
            <a:ext cx="11713633" cy="4705349"/>
          </a:xfrm>
          <a:prstGeom prst="rect">
            <a:avLst/>
          </a:prstGeom>
          <a:solidFill>
            <a:srgbClr val="71B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Espace réservé du texte 11"/>
          <p:cNvSpPr>
            <a:spLocks noGrp="1"/>
          </p:cNvSpPr>
          <p:nvPr>
            <p:ph type="body" sz="quarter" idx="13" hasCustomPrompt="1"/>
          </p:nvPr>
        </p:nvSpPr>
        <p:spPr bwMode="gray">
          <a:xfrm>
            <a:off x="719667" y="720000"/>
            <a:ext cx="10752667" cy="2880000"/>
          </a:xfrm>
        </p:spPr>
        <p:txBody>
          <a:bodyPr/>
          <a:lstStyle>
            <a:lvl1pPr>
              <a:defRPr b="0" i="0" cap="none">
                <a:solidFill>
                  <a:schemeClr val="bg1"/>
                </a:solidFill>
                <a:latin typeface="Avenir LT Std 95 Black"/>
                <a:cs typeface="Avenir LT Std 95 Black"/>
              </a:defRPr>
            </a:lvl1pPr>
            <a:lvl2pPr>
              <a:defRPr b="0" i="0" cap="none">
                <a:solidFill>
                  <a:schemeClr val="bg1"/>
                </a:solidFill>
                <a:latin typeface="Avenir LT Std 95 Black"/>
                <a:cs typeface="Avenir LT Std 95 Black"/>
              </a:defRPr>
            </a:lvl2pPr>
          </a:lstStyle>
          <a:p>
            <a:pPr lvl="0"/>
            <a:r>
              <a:rPr lang="fr-FR" noProof="0"/>
              <a:t>Texte de niveau 1</a:t>
            </a:r>
          </a:p>
          <a:p>
            <a:pPr lvl="1"/>
            <a:r>
              <a:rPr lang="fr-FR" noProof="0"/>
              <a:t>Texte de niveau 2</a:t>
            </a:r>
          </a:p>
        </p:txBody>
      </p:sp>
      <p:sp>
        <p:nvSpPr>
          <p:cNvPr id="6" name="Espace réservé de la date 12"/>
          <p:cNvSpPr>
            <a:spLocks noGrp="1"/>
          </p:cNvSpPr>
          <p:nvPr>
            <p:ph type="dt" sz="half" idx="14"/>
          </p:nvPr>
        </p:nvSpPr>
        <p:spPr bwMode="gray">
          <a:xfrm>
            <a:off x="1753109" y="6402816"/>
            <a:ext cx="9245964" cy="216000"/>
          </a:xfrm>
          <a:prstGeom prst="rect">
            <a:avLst/>
          </a:prstGeom>
        </p:spPr>
        <p:txBody>
          <a:bodyPr/>
          <a:lstStyle/>
          <a:p>
            <a:r>
              <a:rPr lang="fr-FR"/>
              <a:t>Mars 2020</a:t>
            </a:r>
          </a:p>
        </p:txBody>
      </p:sp>
      <p:sp>
        <p:nvSpPr>
          <p:cNvPr id="3" name="Espace réservé du numéro de diapositive 2">
            <a:extLst>
              <a:ext uri="{FF2B5EF4-FFF2-40B4-BE49-F238E27FC236}">
                <a16:creationId xmlns:a16="http://schemas.microsoft.com/office/drawing/2014/main" id="{6D629AC5-7D0A-4A5F-BF90-5C765FF2C902}"/>
              </a:ext>
            </a:extLst>
          </p:cNvPr>
          <p:cNvSpPr>
            <a:spLocks noGrp="1"/>
          </p:cNvSpPr>
          <p:nvPr>
            <p:ph type="sldNum" sz="quarter" idx="15"/>
          </p:nvPr>
        </p:nvSpPr>
        <p:spPr/>
        <p:txBody>
          <a:bodyPr/>
          <a:lstStyle/>
          <a:p>
            <a:fld id="{733122C9-A0B9-462F-8757-0847AD287B63}" type="slidenum">
              <a:rPr lang="fr-FR" smtClean="0"/>
              <a:pPr/>
              <a:t>‹N°›</a:t>
            </a:fld>
            <a:endParaRPr lang="fr-FR"/>
          </a:p>
        </p:txBody>
      </p:sp>
      <p:sp>
        <p:nvSpPr>
          <p:cNvPr id="4" name="Titre 3">
            <a:extLst>
              <a:ext uri="{FF2B5EF4-FFF2-40B4-BE49-F238E27FC236}">
                <a16:creationId xmlns:a16="http://schemas.microsoft.com/office/drawing/2014/main" id="{C9FEC58C-D56E-4742-A957-8BBC427CC6A8}"/>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340775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Etapes">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bwMode="gray">
          <a:xfrm>
            <a:off x="719666" y="6417600"/>
            <a:ext cx="10225617" cy="216000"/>
          </a:xfrm>
          <a:prstGeom prst="rect">
            <a:avLst/>
          </a:prstGeom>
        </p:spPr>
        <p:txBody>
          <a:bodyPr/>
          <a:lstStyle/>
          <a:p>
            <a:r>
              <a:rPr lang="fr-FR"/>
              <a:t>Mars 2020</a:t>
            </a:r>
          </a:p>
        </p:txBody>
      </p:sp>
      <p:sp>
        <p:nvSpPr>
          <p:cNvPr id="8" name="Espace réservé du numéro de diapositive 7"/>
          <p:cNvSpPr>
            <a:spLocks noGrp="1"/>
          </p:cNvSpPr>
          <p:nvPr>
            <p:ph type="sldNum" sz="quarter" idx="11"/>
          </p:nvPr>
        </p:nvSpPr>
        <p:spPr bwMode="gray">
          <a:xfrm>
            <a:off x="239183" y="6417600"/>
            <a:ext cx="480483" cy="216000"/>
          </a:xfrm>
          <a:prstGeom prst="rect">
            <a:avLst/>
          </a:prstGeom>
        </p:spPr>
        <p:txBody>
          <a:bodyPr/>
          <a:lstStyle/>
          <a:p>
            <a:fld id="{733122C9-A0B9-462F-8757-0847AD287B63}" type="slidenum">
              <a:rPr lang="fr-FR" smtClean="0"/>
              <a:pPr/>
              <a:t>‹N°›</a:t>
            </a:fld>
            <a:endParaRPr lang="fr-FR"/>
          </a:p>
        </p:txBody>
      </p:sp>
      <p:sp>
        <p:nvSpPr>
          <p:cNvPr id="15" name="Espace réservé du texte 14"/>
          <p:cNvSpPr>
            <a:spLocks noGrp="1"/>
          </p:cNvSpPr>
          <p:nvPr>
            <p:ph type="body" sz="quarter" idx="13" hasCustomPrompt="1"/>
          </p:nvPr>
        </p:nvSpPr>
        <p:spPr bwMode="gray">
          <a:xfrm>
            <a:off x="719667" y="596900"/>
            <a:ext cx="10752667" cy="5376333"/>
          </a:xfrm>
          <a:prstGeom prst="rect">
            <a:avLst/>
          </a:prstGeom>
        </p:spPr>
        <p:txBody>
          <a:bodyPr anchor="ctr" anchorCtr="0"/>
          <a:lstStyle>
            <a:lvl1pPr marL="479988" indent="-479988">
              <a:lnSpc>
                <a:spcPct val="90000"/>
              </a:lnSpc>
              <a:spcBef>
                <a:spcPts val="4267"/>
              </a:spcBef>
              <a:buFont typeface="Avenir LT Std 65 Medium" pitchFamily="34" charset="0"/>
              <a:buChar char="+"/>
              <a:defRPr sz="3733" b="0" cap="all" baseline="0"/>
            </a:lvl1pPr>
            <a:lvl2pPr marL="479988">
              <a:lnSpc>
                <a:spcPct val="90000"/>
              </a:lnSpc>
              <a:spcAft>
                <a:spcPts val="0"/>
              </a:spcAft>
              <a:defRPr sz="2000" cap="all" baseline="0">
                <a:latin typeface="+mn-lt"/>
              </a:defRPr>
            </a:lvl2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53838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985DCF6-D3FC-4332-94DD-CC003AA6CDCC}" type="datetimeFigureOut">
              <a:rPr lang="fr-FR" smtClean="0"/>
              <a:t>08/02/2024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C88B33-3F32-4D26-A6BB-6C5E75EDE2A2}" type="slidenum">
              <a:rPr lang="fr-FR" smtClean="0"/>
              <a:t>‹N°›</a:t>
            </a:fld>
            <a:endParaRPr lang="fr-FR"/>
          </a:p>
        </p:txBody>
      </p:sp>
    </p:spTree>
    <p:extLst>
      <p:ext uri="{BB962C8B-B14F-4D97-AF65-F5344CB8AC3E}">
        <p14:creationId xmlns:p14="http://schemas.microsoft.com/office/powerpoint/2010/main" val="514626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e_conclusion">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719669" y="2324100"/>
            <a:ext cx="10752665" cy="2221024"/>
          </a:xfrm>
          <a:prstGeom prst="rect">
            <a:avLst/>
          </a:prstGeom>
        </p:spPr>
        <p:txBody>
          <a:bodyPr/>
          <a:lstStyle>
            <a:lvl2pPr>
              <a:defRPr/>
            </a:lvl2pPr>
            <a:lvl3pPr>
              <a:defRPr/>
            </a:lvl3pPr>
            <a:lvl4pPr>
              <a:defRPr baseline="0"/>
            </a:lvl4pPr>
            <a:lvl5pPr>
              <a:defRPr/>
            </a:lvl5p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1" name="Espace réservé du texte 13"/>
          <p:cNvSpPr>
            <a:spLocks noGrp="1"/>
          </p:cNvSpPr>
          <p:nvPr>
            <p:ph type="body" sz="quarter" idx="14" hasCustomPrompt="1"/>
          </p:nvPr>
        </p:nvSpPr>
        <p:spPr bwMode="gray">
          <a:xfrm>
            <a:off x="719667" y="4708328"/>
            <a:ext cx="6432000" cy="368105"/>
          </a:xfrm>
          <a:prstGeom prst="rect">
            <a:avLst/>
          </a:prstGeom>
          <a:solidFill>
            <a:srgbClr val="D7D7D7"/>
          </a:solidFill>
          <a:ln w="82550">
            <a:solidFill>
              <a:srgbClr val="D7D7D7"/>
            </a:solidFill>
            <a:miter lim="800000"/>
          </a:ln>
        </p:spPr>
        <p:txBody>
          <a:bodyPr tIns="36000" bIns="36000">
            <a:spAutoFit/>
          </a:bodyPr>
          <a:lstStyle>
            <a:lvl1pPr>
              <a:lnSpc>
                <a:spcPct val="90000"/>
              </a:lnSpc>
              <a:spcAft>
                <a:spcPts val="0"/>
              </a:spcAft>
              <a:defRPr sz="2133" b="0" cap="none" baseline="0">
                <a:solidFill>
                  <a:srgbClr val="71B304"/>
                </a:solidFill>
              </a:defRPr>
            </a:lvl1pPr>
          </a:lstStyle>
          <a:p>
            <a:pPr lvl="0"/>
            <a:r>
              <a:rPr lang="fr-FR"/>
              <a:t>Cliquez pour modifier les styles du texte du masque</a:t>
            </a:r>
          </a:p>
        </p:txBody>
      </p:sp>
      <p:sp>
        <p:nvSpPr>
          <p:cNvPr id="10" name="Espace réservé de la date 6"/>
          <p:cNvSpPr>
            <a:spLocks noGrp="1"/>
          </p:cNvSpPr>
          <p:nvPr>
            <p:ph type="dt" sz="half" idx="10"/>
          </p:nvPr>
        </p:nvSpPr>
        <p:spPr bwMode="gray">
          <a:xfrm>
            <a:off x="719666" y="6417600"/>
            <a:ext cx="10225617" cy="216000"/>
          </a:xfrm>
          <a:prstGeom prst="rect">
            <a:avLst/>
          </a:prstGeom>
        </p:spPr>
        <p:txBody>
          <a:bodyPr/>
          <a:lstStyle/>
          <a:p>
            <a:r>
              <a:rPr lang="fr-FR"/>
              <a:t>Mars 2020</a:t>
            </a:r>
          </a:p>
        </p:txBody>
      </p:sp>
      <p:sp>
        <p:nvSpPr>
          <p:cNvPr id="12" name="Espace réservé du texte 13"/>
          <p:cNvSpPr>
            <a:spLocks noGrp="1"/>
          </p:cNvSpPr>
          <p:nvPr>
            <p:ph type="body" sz="quarter" idx="15" hasCustomPrompt="1"/>
          </p:nvPr>
        </p:nvSpPr>
        <p:spPr bwMode="gray">
          <a:xfrm>
            <a:off x="717973" y="495724"/>
            <a:ext cx="10713720" cy="576000"/>
          </a:xfrm>
          <a:prstGeom prst="rect">
            <a:avLst/>
          </a:prstGeom>
        </p:spPr>
        <p:txBody>
          <a:bodyPr>
            <a:noAutofit/>
          </a:bodyPr>
          <a:lstStyle>
            <a:lvl1pPr>
              <a:lnSpc>
                <a:spcPct val="90000"/>
              </a:lnSpc>
              <a:spcAft>
                <a:spcPts val="0"/>
              </a:spcAft>
              <a:defRPr sz="4267" b="0" i="0" cap="none" baseline="0">
                <a:solidFill>
                  <a:srgbClr val="71B304"/>
                </a:solidFill>
                <a:latin typeface="Avenir LT Std 95 Black"/>
                <a:cs typeface="Avenir LT Std 95 Black"/>
              </a:defRPr>
            </a:lvl1pPr>
          </a:lstStyle>
          <a:p>
            <a:pPr lvl="0"/>
            <a:r>
              <a:rPr lang="fr-FR"/>
              <a:t>Cliquez pour modifier les styles du texte du masque</a:t>
            </a:r>
          </a:p>
        </p:txBody>
      </p:sp>
      <p:sp>
        <p:nvSpPr>
          <p:cNvPr id="13" name="Espace réservé du texte 13"/>
          <p:cNvSpPr>
            <a:spLocks noGrp="1"/>
          </p:cNvSpPr>
          <p:nvPr>
            <p:ph type="body" sz="quarter" idx="13" hasCustomPrompt="1"/>
          </p:nvPr>
        </p:nvSpPr>
        <p:spPr bwMode="gray">
          <a:xfrm>
            <a:off x="719667" y="1267884"/>
            <a:ext cx="10752667" cy="576000"/>
          </a:xfrm>
          <a:prstGeom prst="rect">
            <a:avLst/>
          </a:prstGeom>
        </p:spPr>
        <p:txBody>
          <a:bodyPr/>
          <a:lstStyle>
            <a:lvl1pPr>
              <a:lnSpc>
                <a:spcPct val="90000"/>
              </a:lnSpc>
              <a:spcAft>
                <a:spcPts val="0"/>
              </a:spcAft>
              <a:defRPr sz="1867" b="0" i="0" cap="none" baseline="0">
                <a:solidFill>
                  <a:srgbClr val="747678"/>
                </a:solidFill>
                <a:latin typeface="Avenir LT Std 95 Black"/>
                <a:cs typeface="Avenir LT Std 95 Black"/>
              </a:defRPr>
            </a:lvl1pPr>
          </a:lstStyle>
          <a:p>
            <a:pPr lvl="0"/>
            <a:r>
              <a:rPr lang="fr-FR"/>
              <a:t>Cliquez pour modifier les styles du texte du masque</a:t>
            </a:r>
          </a:p>
        </p:txBody>
      </p:sp>
    </p:spTree>
    <p:extLst>
      <p:ext uri="{BB962C8B-B14F-4D97-AF65-F5344CB8AC3E}">
        <p14:creationId xmlns:p14="http://schemas.microsoft.com/office/powerpoint/2010/main" val="2532689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fr-FR"/>
              <a:t>Modifiez le style du titre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985DCF6-D3FC-4332-94DD-CC003AA6CDCC}" type="datetimeFigureOut">
              <a:rPr lang="fr-FR" smtClean="0"/>
              <a:t>08/02/2024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C88B33-3F32-4D26-A6BB-6C5E75EDE2A2}" type="slidenum">
              <a:rPr lang="fr-FR" smtClean="0"/>
              <a:t>‹N°›</a:t>
            </a:fld>
            <a:endParaRPr lang="fr-FR"/>
          </a:p>
        </p:txBody>
      </p:sp>
    </p:spTree>
    <p:extLst>
      <p:ext uri="{BB962C8B-B14F-4D97-AF65-F5344CB8AC3E}">
        <p14:creationId xmlns:p14="http://schemas.microsoft.com/office/powerpoint/2010/main" val="2139436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985DCF6-D3FC-4332-94DD-CC003AA6CDCC}" type="datetimeFigureOut">
              <a:rPr lang="fr-FR" smtClean="0"/>
              <a:t>08/02/2024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8C88B33-3F32-4D26-A6BB-6C5E75EDE2A2}" type="slidenum">
              <a:rPr lang="fr-FR" smtClean="0"/>
              <a:t>‹N°›</a:t>
            </a:fld>
            <a:endParaRPr lang="fr-FR"/>
          </a:p>
        </p:txBody>
      </p:sp>
    </p:spTree>
    <p:extLst>
      <p:ext uri="{BB962C8B-B14F-4D97-AF65-F5344CB8AC3E}">
        <p14:creationId xmlns:p14="http://schemas.microsoft.com/office/powerpoint/2010/main" val="175306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985DCF6-D3FC-4332-94DD-CC003AA6CDCC}" type="datetimeFigureOut">
              <a:rPr lang="fr-FR" smtClean="0"/>
              <a:t>08/02/2024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8C88B33-3F32-4D26-A6BB-6C5E75EDE2A2}" type="slidenum">
              <a:rPr lang="fr-FR" smtClean="0"/>
              <a:t>‹N°›</a:t>
            </a:fld>
            <a:endParaRPr lang="fr-FR"/>
          </a:p>
        </p:txBody>
      </p:sp>
    </p:spTree>
    <p:extLst>
      <p:ext uri="{BB962C8B-B14F-4D97-AF65-F5344CB8AC3E}">
        <p14:creationId xmlns:p14="http://schemas.microsoft.com/office/powerpoint/2010/main" val="339882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985DCF6-D3FC-4332-94DD-CC003AA6CDCC}" type="datetimeFigureOut">
              <a:rPr lang="fr-FR" smtClean="0"/>
              <a:t>08/02/2024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8C88B33-3F32-4D26-A6BB-6C5E75EDE2A2}" type="slidenum">
              <a:rPr lang="fr-FR" smtClean="0"/>
              <a:t>‹N°›</a:t>
            </a:fld>
            <a:endParaRPr lang="fr-FR"/>
          </a:p>
        </p:txBody>
      </p:sp>
    </p:spTree>
    <p:extLst>
      <p:ext uri="{BB962C8B-B14F-4D97-AF65-F5344CB8AC3E}">
        <p14:creationId xmlns:p14="http://schemas.microsoft.com/office/powerpoint/2010/main" val="3993238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5DCF6-D3FC-4332-94DD-CC003AA6CDCC}" type="datetimeFigureOut">
              <a:rPr lang="fr-FR" smtClean="0"/>
              <a:t>08/02/2024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8C88B33-3F32-4D26-A6BB-6C5E75EDE2A2}" type="slidenum">
              <a:rPr lang="fr-FR" smtClean="0"/>
              <a:t>‹N°›</a:t>
            </a:fld>
            <a:endParaRPr lang="fr-FR"/>
          </a:p>
        </p:txBody>
      </p:sp>
    </p:spTree>
    <p:extLst>
      <p:ext uri="{BB962C8B-B14F-4D97-AF65-F5344CB8AC3E}">
        <p14:creationId xmlns:p14="http://schemas.microsoft.com/office/powerpoint/2010/main" val="1258967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85DCF6-D3FC-4332-94DD-CC003AA6CDCC}" type="datetimeFigureOut">
              <a:rPr lang="fr-FR" smtClean="0"/>
              <a:t>08/02/2024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8C88B33-3F32-4D26-A6BB-6C5E75EDE2A2}" type="slidenum">
              <a:rPr lang="fr-FR" smtClean="0"/>
              <a:t>‹N°›</a:t>
            </a:fld>
            <a:endParaRPr lang="fr-FR"/>
          </a:p>
        </p:txBody>
      </p:sp>
    </p:spTree>
    <p:extLst>
      <p:ext uri="{BB962C8B-B14F-4D97-AF65-F5344CB8AC3E}">
        <p14:creationId xmlns:p14="http://schemas.microsoft.com/office/powerpoint/2010/main" val="2058551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6399212" y="5883275"/>
            <a:ext cx="914400" cy="365125"/>
          </a:xfrm>
        </p:spPr>
        <p:txBody>
          <a:bodyPr/>
          <a:lstStyle/>
          <a:p>
            <a:fld id="{7985DCF6-D3FC-4332-94DD-CC003AA6CDCC}" type="datetimeFigureOut">
              <a:rPr lang="fr-FR" smtClean="0"/>
              <a:t>08/02/2024</a:t>
            </a:fld>
            <a:endParaRPr lang="fr-FR"/>
          </a:p>
        </p:txBody>
      </p:sp>
      <p:sp>
        <p:nvSpPr>
          <p:cNvPr id="6" name="Footer Placeholder 5"/>
          <p:cNvSpPr>
            <a:spLocks noGrp="1"/>
          </p:cNvSpPr>
          <p:nvPr>
            <p:ph type="ftr" sz="quarter" idx="11"/>
          </p:nvPr>
        </p:nvSpPr>
        <p:spPr>
          <a:xfrm>
            <a:off x="1141412" y="5883275"/>
            <a:ext cx="5105400" cy="365125"/>
          </a:xfrm>
        </p:spPr>
        <p:txBody>
          <a:bodyPr/>
          <a:lstStyle/>
          <a:p>
            <a:endParaRPr lang="fr-FR"/>
          </a:p>
        </p:txBody>
      </p:sp>
      <p:sp>
        <p:nvSpPr>
          <p:cNvPr id="7" name="Slide Number Placeholder 6"/>
          <p:cNvSpPr>
            <a:spLocks noGrp="1"/>
          </p:cNvSpPr>
          <p:nvPr>
            <p:ph type="sldNum" sz="quarter" idx="12"/>
          </p:nvPr>
        </p:nvSpPr>
        <p:spPr>
          <a:xfrm>
            <a:off x="10742612" y="5883275"/>
            <a:ext cx="322567" cy="365125"/>
          </a:xfrm>
        </p:spPr>
        <p:txBody>
          <a:bodyPr/>
          <a:lstStyle/>
          <a:p>
            <a:fld id="{88C88B33-3F32-4D26-A6BB-6C5E75EDE2A2}" type="slidenum">
              <a:rPr lang="fr-FR" smtClean="0"/>
              <a:t>‹N°›</a:t>
            </a:fld>
            <a:endParaRPr lang="fr-FR"/>
          </a:p>
        </p:txBody>
      </p:sp>
    </p:spTree>
    <p:extLst>
      <p:ext uri="{BB962C8B-B14F-4D97-AF65-F5344CB8AC3E}">
        <p14:creationId xmlns:p14="http://schemas.microsoft.com/office/powerpoint/2010/main" val="1522463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86F8E6CC-E69F-44F6-958F-D7FE0F786D10}" type="datetimeFigureOut">
              <a:rPr lang="fr-FR" smtClean="0"/>
              <a:t>08/02/2024</a:t>
            </a:fld>
            <a:endParaRPr lang="fr-FR"/>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fr-F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4560DED-7917-4FF4-AFA6-E69A461F166C}" type="slidenum">
              <a:rPr lang="fr-FR" smtClean="0"/>
              <a:t>‹N°›</a:t>
            </a:fld>
            <a:endParaRPr lang="fr-FR"/>
          </a:p>
        </p:txBody>
      </p:sp>
      <p:pic>
        <p:nvPicPr>
          <p:cNvPr id="7" name="Image 6">
            <a:extLst>
              <a:ext uri="{FF2B5EF4-FFF2-40B4-BE49-F238E27FC236}">
                <a16:creationId xmlns:a16="http://schemas.microsoft.com/office/drawing/2014/main" id="{C7B2097C-7CA0-5EF9-AFD5-DF2487F11B57}"/>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9586480" y="271890"/>
            <a:ext cx="2372882" cy="833010"/>
          </a:xfrm>
          <a:prstGeom prst="rect">
            <a:avLst/>
          </a:prstGeom>
        </p:spPr>
      </p:pic>
    </p:spTree>
    <p:extLst>
      <p:ext uri="{BB962C8B-B14F-4D97-AF65-F5344CB8AC3E}">
        <p14:creationId xmlns:p14="http://schemas.microsoft.com/office/powerpoint/2010/main" val="1421153555"/>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684" r:id="rId18"/>
    <p:sldLayoutId id="2147483685" r:id="rId19"/>
    <p:sldLayoutId id="2147483686" r:id="rId20"/>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dhara.typeform.com/to/Po5enG" TargetMode="Externa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contact@nicolas-carrere.fr" TargetMode="Externa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EA9E62-FED7-267D-A68A-03C5288F481E}"/>
              </a:ext>
            </a:extLst>
          </p:cNvPr>
          <p:cNvSpPr>
            <a:spLocks noGrp="1"/>
          </p:cNvSpPr>
          <p:nvPr>
            <p:ph type="ctrTitle"/>
          </p:nvPr>
        </p:nvSpPr>
        <p:spPr>
          <a:xfrm>
            <a:off x="1751012" y="1323706"/>
            <a:ext cx="8676222" cy="3200400"/>
          </a:xfrm>
        </p:spPr>
        <p:txBody>
          <a:bodyPr>
            <a:normAutofit/>
          </a:bodyPr>
          <a:lstStyle/>
          <a:p>
            <a:r>
              <a:rPr lang="fr-FR" b="1" dirty="0"/>
              <a:t>Introduction aux bases de données et au langage SQL</a:t>
            </a:r>
            <a:br>
              <a:rPr lang="fr-FR" dirty="0"/>
            </a:br>
            <a:endParaRPr lang="fr-FR" dirty="0"/>
          </a:p>
        </p:txBody>
      </p:sp>
      <p:sp>
        <p:nvSpPr>
          <p:cNvPr id="3" name="Sous-titre 2">
            <a:extLst>
              <a:ext uri="{FF2B5EF4-FFF2-40B4-BE49-F238E27FC236}">
                <a16:creationId xmlns:a16="http://schemas.microsoft.com/office/drawing/2014/main" id="{4532FA01-2C80-E43D-3BAA-C4CAE7110806}"/>
              </a:ext>
            </a:extLst>
          </p:cNvPr>
          <p:cNvSpPr>
            <a:spLocks noGrp="1"/>
          </p:cNvSpPr>
          <p:nvPr>
            <p:ph type="subTitle" idx="1"/>
          </p:nvPr>
        </p:nvSpPr>
        <p:spPr>
          <a:xfrm>
            <a:off x="1751012" y="4600305"/>
            <a:ext cx="8676222" cy="999309"/>
          </a:xfrm>
        </p:spPr>
        <p:txBody>
          <a:bodyPr/>
          <a:lstStyle/>
          <a:p>
            <a:r>
              <a:rPr lang="fr-FR" dirty="0"/>
              <a:t>14 et 15 décembre 2023</a:t>
            </a:r>
          </a:p>
        </p:txBody>
      </p:sp>
    </p:spTree>
    <p:extLst>
      <p:ext uri="{BB962C8B-B14F-4D97-AF65-F5344CB8AC3E}">
        <p14:creationId xmlns:p14="http://schemas.microsoft.com/office/powerpoint/2010/main" val="273366239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571394-E899-7413-5DE5-2439C1A11CEC}"/>
              </a:ext>
            </a:extLst>
          </p:cNvPr>
          <p:cNvSpPr>
            <a:spLocks noGrp="1"/>
          </p:cNvSpPr>
          <p:nvPr>
            <p:ph type="title"/>
          </p:nvPr>
        </p:nvSpPr>
        <p:spPr>
          <a:xfrm>
            <a:off x="845322" y="1066800"/>
            <a:ext cx="9905998" cy="809897"/>
          </a:xfrm>
        </p:spPr>
        <p:txBody>
          <a:bodyPr/>
          <a:lstStyle/>
          <a:p>
            <a:r>
              <a:rPr lang="fr-FR" b="1" dirty="0"/>
              <a:t>Tables, Lignes, Colonnes et Types de Données:</a:t>
            </a:r>
            <a:endParaRPr lang="fr-FR" dirty="0"/>
          </a:p>
        </p:txBody>
      </p:sp>
      <p:sp>
        <p:nvSpPr>
          <p:cNvPr id="4" name="Espace réservé du contenu 3">
            <a:extLst>
              <a:ext uri="{FF2B5EF4-FFF2-40B4-BE49-F238E27FC236}">
                <a16:creationId xmlns:a16="http://schemas.microsoft.com/office/drawing/2014/main" id="{5C48762C-944D-C09D-5B36-C378DA5FC515}"/>
              </a:ext>
            </a:extLst>
          </p:cNvPr>
          <p:cNvSpPr>
            <a:spLocks noGrp="1"/>
          </p:cNvSpPr>
          <p:nvPr>
            <p:ph sz="half" idx="1"/>
          </p:nvPr>
        </p:nvSpPr>
        <p:spPr>
          <a:xfrm>
            <a:off x="1141412" y="1750423"/>
            <a:ext cx="4876800" cy="4920343"/>
          </a:xfrm>
        </p:spPr>
        <p:txBody>
          <a:bodyPr>
            <a:normAutofit/>
          </a:bodyPr>
          <a:lstStyle/>
          <a:p>
            <a:pPr>
              <a:buFont typeface="Arial" panose="020B0604020202020204" pitchFamily="34" charset="0"/>
              <a:buChar char="•"/>
            </a:pPr>
            <a:r>
              <a:rPr lang="fr-FR" b="1" dirty="0"/>
              <a:t>Table:</a:t>
            </a:r>
            <a:r>
              <a:rPr lang="fr-FR" dirty="0"/>
              <a:t> Une collection de données organisée en lignes et colonnes.</a:t>
            </a:r>
          </a:p>
          <a:p>
            <a:pPr>
              <a:buFont typeface="Arial" panose="020B0604020202020204" pitchFamily="34" charset="0"/>
              <a:buChar char="•"/>
            </a:pPr>
            <a:r>
              <a:rPr lang="fr-FR" b="1" dirty="0"/>
              <a:t>Ligne (Tuple):</a:t>
            </a:r>
            <a:r>
              <a:rPr lang="fr-FR" dirty="0"/>
              <a:t> Une entrée individuelle dans une table représentant une occurrence spécifique.</a:t>
            </a:r>
          </a:p>
          <a:p>
            <a:pPr>
              <a:buFont typeface="Arial" panose="020B0604020202020204" pitchFamily="34" charset="0"/>
              <a:buChar char="•"/>
            </a:pPr>
            <a:r>
              <a:rPr lang="fr-FR" b="1" dirty="0"/>
              <a:t>Colonne (Attribut):</a:t>
            </a:r>
            <a:r>
              <a:rPr lang="fr-FR" dirty="0"/>
              <a:t> Une caractéristique particulière de la table, définissant le type de données qu'elle peut contenir.</a:t>
            </a:r>
          </a:p>
          <a:p>
            <a:pPr>
              <a:buFont typeface="Arial" panose="020B0604020202020204" pitchFamily="34" charset="0"/>
              <a:buChar char="•"/>
            </a:pPr>
            <a:r>
              <a:rPr lang="fr-FR" b="1" dirty="0"/>
              <a:t>Types de Données:</a:t>
            </a:r>
            <a:r>
              <a:rPr lang="fr-FR" dirty="0"/>
              <a:t> Les différentes catégories de données que chaque colonne peut contenir (par exemple, entiers, chaînes de caractères, dates).</a:t>
            </a:r>
          </a:p>
          <a:p>
            <a:endParaRPr lang="fr-FR" dirty="0"/>
          </a:p>
        </p:txBody>
      </p:sp>
      <p:pic>
        <p:nvPicPr>
          <p:cNvPr id="7" name="Espace réservé du contenu 6" descr="Une image contenant texte, nombre, Police, capture d’écran&#10;&#10;Description générée automatiquement">
            <a:extLst>
              <a:ext uri="{FF2B5EF4-FFF2-40B4-BE49-F238E27FC236}">
                <a16:creationId xmlns:a16="http://schemas.microsoft.com/office/drawing/2014/main" id="{FC394702-2312-031C-FEA5-B64D8F616DE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61350" y="2667000"/>
            <a:ext cx="4095326" cy="3124200"/>
          </a:xfrm>
        </p:spPr>
      </p:pic>
    </p:spTree>
    <p:extLst>
      <p:ext uri="{BB962C8B-B14F-4D97-AF65-F5344CB8AC3E}">
        <p14:creationId xmlns:p14="http://schemas.microsoft.com/office/powerpoint/2010/main" val="1707888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B84022-4F78-5E49-2285-6EF6C6B973A6}"/>
              </a:ext>
            </a:extLst>
          </p:cNvPr>
          <p:cNvSpPr>
            <a:spLocks noGrp="1"/>
          </p:cNvSpPr>
          <p:nvPr>
            <p:ph type="title"/>
          </p:nvPr>
        </p:nvSpPr>
        <p:spPr/>
        <p:txBody>
          <a:bodyPr/>
          <a:lstStyle/>
          <a:p>
            <a:r>
              <a:rPr lang="fr-FR" b="1" dirty="0"/>
              <a:t>Clé Primaire et Unicité</a:t>
            </a:r>
            <a:endParaRPr lang="fr-FR" dirty="0"/>
          </a:p>
        </p:txBody>
      </p:sp>
      <p:sp>
        <p:nvSpPr>
          <p:cNvPr id="3" name="Espace réservé du contenu 2">
            <a:extLst>
              <a:ext uri="{FF2B5EF4-FFF2-40B4-BE49-F238E27FC236}">
                <a16:creationId xmlns:a16="http://schemas.microsoft.com/office/drawing/2014/main" id="{FC4C6F9B-9722-9821-06A5-6A01232B4354}"/>
              </a:ext>
            </a:extLst>
          </p:cNvPr>
          <p:cNvSpPr>
            <a:spLocks noGrp="1"/>
          </p:cNvSpPr>
          <p:nvPr>
            <p:ph sz="half" idx="1"/>
          </p:nvPr>
        </p:nvSpPr>
        <p:spPr/>
        <p:txBody>
          <a:bodyPr>
            <a:normAutofit fontScale="92500" lnSpcReduction="10000"/>
          </a:bodyPr>
          <a:lstStyle/>
          <a:p>
            <a:pPr>
              <a:buFont typeface="Arial" panose="020B0604020202020204" pitchFamily="34" charset="0"/>
              <a:buChar char="•"/>
            </a:pPr>
            <a:r>
              <a:rPr lang="fr-FR" b="1" dirty="0"/>
              <a:t>Clé Primaire:</a:t>
            </a:r>
            <a:endParaRPr lang="fr-FR" dirty="0"/>
          </a:p>
          <a:p>
            <a:pPr marL="742950" lvl="1" indent="-285750">
              <a:buFont typeface="Arial" panose="020B0604020202020204" pitchFamily="34" charset="0"/>
              <a:buChar char="•"/>
            </a:pPr>
            <a:r>
              <a:rPr lang="fr-FR" b="1" dirty="0"/>
              <a:t>Définition:</a:t>
            </a:r>
            <a:r>
              <a:rPr lang="fr-FR" dirty="0"/>
              <a:t> Une colonne (ou un ensemble de colonnes) qui identifie de manière unique chaque ligne dans une table.</a:t>
            </a:r>
          </a:p>
          <a:p>
            <a:pPr marL="742950" lvl="1" indent="-285750">
              <a:buFont typeface="Arial" panose="020B0604020202020204" pitchFamily="34" charset="0"/>
              <a:buChar char="•"/>
            </a:pPr>
            <a:r>
              <a:rPr lang="fr-FR" b="1" dirty="0"/>
              <a:t>Rôle:</a:t>
            </a:r>
            <a:r>
              <a:rPr lang="fr-FR" dirty="0"/>
              <a:t> Garantit l'unicité des enregistrements et sert de référence pour les relations entre tables.</a:t>
            </a:r>
          </a:p>
          <a:p>
            <a:pPr>
              <a:buFont typeface="Arial" panose="020B0604020202020204" pitchFamily="34" charset="0"/>
              <a:buChar char="•"/>
            </a:pPr>
            <a:r>
              <a:rPr lang="fr-FR" b="1" dirty="0"/>
              <a:t>Unicité:</a:t>
            </a:r>
            <a:endParaRPr lang="fr-FR" dirty="0"/>
          </a:p>
          <a:p>
            <a:pPr marL="742950" lvl="1" indent="-285750">
              <a:buFont typeface="Arial" panose="020B0604020202020204" pitchFamily="34" charset="0"/>
              <a:buChar char="•"/>
            </a:pPr>
            <a:r>
              <a:rPr lang="fr-FR" b="1" dirty="0"/>
              <a:t>Importance:</a:t>
            </a:r>
            <a:r>
              <a:rPr lang="fr-FR" dirty="0"/>
              <a:t> Assure qu'aucune donnée en double n'est présente dans la table, garantissant l'intégrité des données.</a:t>
            </a:r>
          </a:p>
        </p:txBody>
      </p:sp>
      <p:pic>
        <p:nvPicPr>
          <p:cNvPr id="5" name="Espace réservé du contenu 6" descr="Une image contenant texte, nombre, Police, capture d’écran&#10;&#10;Description générée automatiquement">
            <a:extLst>
              <a:ext uri="{FF2B5EF4-FFF2-40B4-BE49-F238E27FC236}">
                <a16:creationId xmlns:a16="http://schemas.microsoft.com/office/drawing/2014/main" id="{9A285975-A6A2-3C8F-9419-24BA11458B9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50326" y="2673095"/>
            <a:ext cx="4095326" cy="3124200"/>
          </a:xfrm>
        </p:spPr>
      </p:pic>
    </p:spTree>
    <p:extLst>
      <p:ext uri="{BB962C8B-B14F-4D97-AF65-F5344CB8AC3E}">
        <p14:creationId xmlns:p14="http://schemas.microsoft.com/office/powerpoint/2010/main" val="1377646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7B0BAE-7014-4EA0-EB37-7D10B7A6B524}"/>
              </a:ext>
            </a:extLst>
          </p:cNvPr>
          <p:cNvSpPr>
            <a:spLocks noGrp="1"/>
          </p:cNvSpPr>
          <p:nvPr>
            <p:ph type="title"/>
          </p:nvPr>
        </p:nvSpPr>
        <p:spPr/>
        <p:txBody>
          <a:bodyPr/>
          <a:lstStyle/>
          <a:p>
            <a:r>
              <a:rPr lang="fr-FR" b="1" dirty="0"/>
              <a:t>Liaisons entre Tables et Intégrité Référentielle</a:t>
            </a:r>
            <a:endParaRPr lang="fr-FR" dirty="0"/>
          </a:p>
        </p:txBody>
      </p:sp>
      <p:sp>
        <p:nvSpPr>
          <p:cNvPr id="3" name="Espace réservé du contenu 2">
            <a:extLst>
              <a:ext uri="{FF2B5EF4-FFF2-40B4-BE49-F238E27FC236}">
                <a16:creationId xmlns:a16="http://schemas.microsoft.com/office/drawing/2014/main" id="{79A4899D-BC32-06FD-FE2D-180E98B588BC}"/>
              </a:ext>
            </a:extLst>
          </p:cNvPr>
          <p:cNvSpPr>
            <a:spLocks noGrp="1"/>
          </p:cNvSpPr>
          <p:nvPr>
            <p:ph sz="half" idx="1"/>
          </p:nvPr>
        </p:nvSpPr>
        <p:spPr/>
        <p:txBody>
          <a:bodyPr>
            <a:normAutofit fontScale="85000" lnSpcReduction="20000"/>
          </a:bodyPr>
          <a:lstStyle/>
          <a:p>
            <a:pPr>
              <a:buFont typeface="Arial" panose="020B0604020202020204" pitchFamily="34" charset="0"/>
              <a:buChar char="•"/>
            </a:pPr>
            <a:r>
              <a:rPr lang="fr-FR" b="1" dirty="0"/>
              <a:t>Liaisons entre Tables:</a:t>
            </a:r>
            <a:endParaRPr lang="fr-FR" dirty="0"/>
          </a:p>
          <a:p>
            <a:pPr marL="742950" lvl="1" indent="-285750">
              <a:buFont typeface="Arial" panose="020B0604020202020204" pitchFamily="34" charset="0"/>
              <a:buChar char="•"/>
            </a:pPr>
            <a:r>
              <a:rPr lang="fr-FR" b="1" dirty="0"/>
              <a:t>Définition:</a:t>
            </a:r>
            <a:r>
              <a:rPr lang="fr-FR" dirty="0"/>
              <a:t> Établissement de relations entre les tables basées sur des clés primaires et étrangères.</a:t>
            </a:r>
          </a:p>
          <a:p>
            <a:pPr marL="742950" lvl="1" indent="-285750">
              <a:buFont typeface="Arial" panose="020B0604020202020204" pitchFamily="34" charset="0"/>
              <a:buChar char="•"/>
            </a:pPr>
            <a:r>
              <a:rPr lang="fr-FR" b="1" dirty="0"/>
              <a:t>Objectif:</a:t>
            </a:r>
            <a:r>
              <a:rPr lang="fr-FR" dirty="0"/>
              <a:t> Permet de connecter les informations entre différentes entités.</a:t>
            </a:r>
          </a:p>
          <a:p>
            <a:pPr>
              <a:buFont typeface="Arial" panose="020B0604020202020204" pitchFamily="34" charset="0"/>
              <a:buChar char="•"/>
            </a:pPr>
            <a:r>
              <a:rPr lang="fr-FR" b="1" dirty="0"/>
              <a:t>Intégrité Référentielle:</a:t>
            </a:r>
            <a:endParaRPr lang="fr-FR" dirty="0"/>
          </a:p>
          <a:p>
            <a:pPr marL="742950" lvl="1" indent="-285750">
              <a:buFont typeface="Arial" panose="020B0604020202020204" pitchFamily="34" charset="0"/>
              <a:buChar char="•"/>
            </a:pPr>
            <a:r>
              <a:rPr lang="fr-FR" b="1" dirty="0"/>
              <a:t>Définition:</a:t>
            </a:r>
            <a:r>
              <a:rPr lang="fr-FR" dirty="0"/>
              <a:t> Assure la cohérence des relations en garantissant que chaque valeur dans une colonne correspond à une valeur existante dans une autre table.</a:t>
            </a:r>
          </a:p>
          <a:p>
            <a:pPr marL="742950" lvl="1" indent="-285750">
              <a:buFont typeface="Arial" panose="020B0604020202020204" pitchFamily="34" charset="0"/>
              <a:buChar char="•"/>
            </a:pPr>
            <a:r>
              <a:rPr lang="fr-FR" b="1" dirty="0"/>
              <a:t>Rôle:</a:t>
            </a:r>
            <a:r>
              <a:rPr lang="fr-FR" dirty="0"/>
              <a:t> Prévient les références inexistantes, contribuant à la qualité et à la précision des données.</a:t>
            </a:r>
          </a:p>
        </p:txBody>
      </p:sp>
      <p:pic>
        <p:nvPicPr>
          <p:cNvPr id="5" name="Espace réservé du contenu 6" descr="Une image contenant texte, nombre, Police, capture d’écran&#10;&#10;Description générée automatiquement">
            <a:extLst>
              <a:ext uri="{FF2B5EF4-FFF2-40B4-BE49-F238E27FC236}">
                <a16:creationId xmlns:a16="http://schemas.microsoft.com/office/drawing/2014/main" id="{ED1268D7-0A68-761D-39FA-26E224C016B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61350" y="2667000"/>
            <a:ext cx="4095326" cy="3124200"/>
          </a:xfrm>
        </p:spPr>
      </p:pic>
    </p:spTree>
    <p:extLst>
      <p:ext uri="{BB962C8B-B14F-4D97-AF65-F5344CB8AC3E}">
        <p14:creationId xmlns:p14="http://schemas.microsoft.com/office/powerpoint/2010/main" val="150451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4ED0AB-84F5-6D4B-693C-62E046CA533D}"/>
              </a:ext>
            </a:extLst>
          </p:cNvPr>
          <p:cNvSpPr>
            <a:spLocks noGrp="1"/>
          </p:cNvSpPr>
          <p:nvPr>
            <p:ph type="title"/>
          </p:nvPr>
        </p:nvSpPr>
        <p:spPr>
          <a:xfrm>
            <a:off x="1141412" y="242127"/>
            <a:ext cx="9905998" cy="840376"/>
          </a:xfrm>
        </p:spPr>
        <p:txBody>
          <a:bodyPr/>
          <a:lstStyle/>
          <a:p>
            <a:r>
              <a:rPr lang="fr-FR" dirty="0"/>
              <a:t>Atelier : Analyse d’un exemple</a:t>
            </a:r>
          </a:p>
        </p:txBody>
      </p:sp>
      <p:sp>
        <p:nvSpPr>
          <p:cNvPr id="3" name="Espace réservé du contenu 2">
            <a:extLst>
              <a:ext uri="{FF2B5EF4-FFF2-40B4-BE49-F238E27FC236}">
                <a16:creationId xmlns:a16="http://schemas.microsoft.com/office/drawing/2014/main" id="{D52F8E09-43FE-0A5D-E251-D66BBCC198C9}"/>
              </a:ext>
            </a:extLst>
          </p:cNvPr>
          <p:cNvSpPr>
            <a:spLocks noGrp="1"/>
          </p:cNvSpPr>
          <p:nvPr>
            <p:ph sz="half" idx="1"/>
          </p:nvPr>
        </p:nvSpPr>
        <p:spPr>
          <a:xfrm>
            <a:off x="339634" y="1061589"/>
            <a:ext cx="9988732" cy="840377"/>
          </a:xfrm>
        </p:spPr>
        <p:txBody>
          <a:bodyPr>
            <a:normAutofit/>
          </a:bodyPr>
          <a:lstStyle/>
          <a:p>
            <a:pPr>
              <a:buFont typeface="Arial" panose="020B0604020202020204" pitchFamily="34" charset="0"/>
              <a:buChar char="•"/>
            </a:pPr>
            <a:r>
              <a:rPr lang="fr-FR" dirty="0"/>
              <a:t>Analyse d'un exemple de schéma de base de données.</a:t>
            </a:r>
          </a:p>
          <a:p>
            <a:pPr>
              <a:buFont typeface="Arial" panose="020B0604020202020204" pitchFamily="34" charset="0"/>
              <a:buChar char="•"/>
            </a:pPr>
            <a:r>
              <a:rPr lang="fr-FR" dirty="0"/>
              <a:t>Identification des clés primaires, des relations, et discussion sur la structure des tables.</a:t>
            </a:r>
          </a:p>
        </p:txBody>
      </p:sp>
      <p:pic>
        <p:nvPicPr>
          <p:cNvPr id="25" name="Espace réservé du contenu 24" descr="Une image contenant texte, diagramme, capture d’écran, Plan&#10;&#10;Description générée automatiquement">
            <a:extLst>
              <a:ext uri="{FF2B5EF4-FFF2-40B4-BE49-F238E27FC236}">
                <a16:creationId xmlns:a16="http://schemas.microsoft.com/office/drawing/2014/main" id="{6C56563F-F1C4-0161-F1BA-30E010F64A5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84505" y="1901965"/>
            <a:ext cx="9043861" cy="4956035"/>
          </a:xfrm>
        </p:spPr>
      </p:pic>
    </p:spTree>
    <p:extLst>
      <p:ext uri="{BB962C8B-B14F-4D97-AF65-F5344CB8AC3E}">
        <p14:creationId xmlns:p14="http://schemas.microsoft.com/office/powerpoint/2010/main" val="2272113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916204-B7FD-42FE-F6D4-562DC433CDA1}"/>
              </a:ext>
            </a:extLst>
          </p:cNvPr>
          <p:cNvSpPr>
            <a:spLocks noGrp="1"/>
          </p:cNvSpPr>
          <p:nvPr>
            <p:ph type="title"/>
          </p:nvPr>
        </p:nvSpPr>
        <p:spPr>
          <a:xfrm>
            <a:off x="1141412" y="1600199"/>
            <a:ext cx="2141720" cy="2248989"/>
          </a:xfrm>
        </p:spPr>
        <p:txBody>
          <a:bodyPr/>
          <a:lstStyle/>
          <a:p>
            <a:r>
              <a:rPr lang="fr-FR" dirty="0"/>
              <a:t>Atelier 2 : Créer un modèle de données</a:t>
            </a:r>
          </a:p>
        </p:txBody>
      </p:sp>
      <p:pic>
        <p:nvPicPr>
          <p:cNvPr id="6" name="Espace réservé du contenu 5" descr="Une image contenant texte, capture d’écran, Police, logiciel&#10;&#10;Description générée automatiquement">
            <a:extLst>
              <a:ext uri="{FF2B5EF4-FFF2-40B4-BE49-F238E27FC236}">
                <a16:creationId xmlns:a16="http://schemas.microsoft.com/office/drawing/2014/main" id="{B5B84F2C-818E-EA47-0CDA-7036811AD6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1853" y="71845"/>
            <a:ext cx="4747017" cy="6714310"/>
          </a:xfrm>
        </p:spPr>
      </p:pic>
    </p:spTree>
    <p:extLst>
      <p:ext uri="{BB962C8B-B14F-4D97-AF65-F5344CB8AC3E}">
        <p14:creationId xmlns:p14="http://schemas.microsoft.com/office/powerpoint/2010/main" val="10225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A9AD53-C02F-863F-2C27-7DCFD78E5536}"/>
              </a:ext>
            </a:extLst>
          </p:cNvPr>
          <p:cNvSpPr>
            <a:spLocks noGrp="1"/>
          </p:cNvSpPr>
          <p:nvPr>
            <p:ph type="title"/>
          </p:nvPr>
        </p:nvSpPr>
        <p:spPr/>
        <p:txBody>
          <a:bodyPr/>
          <a:lstStyle/>
          <a:p>
            <a:r>
              <a:rPr lang="fr-FR" dirty="0"/>
              <a:t>Atelier 3</a:t>
            </a:r>
          </a:p>
        </p:txBody>
      </p:sp>
      <p:sp>
        <p:nvSpPr>
          <p:cNvPr id="3" name="Espace réservé du contenu 2">
            <a:extLst>
              <a:ext uri="{FF2B5EF4-FFF2-40B4-BE49-F238E27FC236}">
                <a16:creationId xmlns:a16="http://schemas.microsoft.com/office/drawing/2014/main" id="{77CBCD1D-ADD8-86E2-B3A2-7FAA3260C572}"/>
              </a:ext>
            </a:extLst>
          </p:cNvPr>
          <p:cNvSpPr>
            <a:spLocks noGrp="1"/>
          </p:cNvSpPr>
          <p:nvPr>
            <p:ph idx="1"/>
          </p:nvPr>
        </p:nvSpPr>
        <p:spPr/>
        <p:txBody>
          <a:bodyPr/>
          <a:lstStyle/>
          <a:p>
            <a:r>
              <a:rPr lang="fr-FR" dirty="0"/>
              <a:t>Et vous ? Quel est votre modèle de données</a:t>
            </a:r>
          </a:p>
        </p:txBody>
      </p:sp>
    </p:spTree>
    <p:extLst>
      <p:ext uri="{BB962C8B-B14F-4D97-AF65-F5344CB8AC3E}">
        <p14:creationId xmlns:p14="http://schemas.microsoft.com/office/powerpoint/2010/main" val="397649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1782297-F69F-18F9-DA93-0D38B71D8B3F}"/>
              </a:ext>
            </a:extLst>
          </p:cNvPr>
          <p:cNvSpPr>
            <a:spLocks noGrp="1"/>
          </p:cNvSpPr>
          <p:nvPr>
            <p:ph type="title"/>
          </p:nvPr>
        </p:nvSpPr>
        <p:spPr/>
        <p:txBody>
          <a:bodyPr/>
          <a:lstStyle/>
          <a:p>
            <a:r>
              <a:rPr lang="fr-FR" b="1" dirty="0"/>
              <a:t>Extraire les données</a:t>
            </a:r>
            <a:endParaRPr lang="fr-FR" dirty="0"/>
          </a:p>
        </p:txBody>
      </p:sp>
      <p:sp>
        <p:nvSpPr>
          <p:cNvPr id="6" name="Espace réservé du texte 5">
            <a:extLst>
              <a:ext uri="{FF2B5EF4-FFF2-40B4-BE49-F238E27FC236}">
                <a16:creationId xmlns:a16="http://schemas.microsoft.com/office/drawing/2014/main" id="{294D8590-D843-9B0F-929B-4D1582229CEA}"/>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20926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53E43CC-B713-B078-B733-C2B80761EF3A}"/>
              </a:ext>
            </a:extLst>
          </p:cNvPr>
          <p:cNvSpPr>
            <a:spLocks noGrp="1"/>
          </p:cNvSpPr>
          <p:nvPr>
            <p:ph type="title"/>
          </p:nvPr>
        </p:nvSpPr>
        <p:spPr/>
        <p:txBody>
          <a:bodyPr/>
          <a:lstStyle/>
          <a:p>
            <a:r>
              <a:rPr lang="fr-FR" dirty="0"/>
              <a:t>Qu'est-ce qu'une requête d'extraction ?</a:t>
            </a:r>
          </a:p>
        </p:txBody>
      </p:sp>
      <p:sp>
        <p:nvSpPr>
          <p:cNvPr id="5" name="Espace réservé du contenu 4">
            <a:extLst>
              <a:ext uri="{FF2B5EF4-FFF2-40B4-BE49-F238E27FC236}">
                <a16:creationId xmlns:a16="http://schemas.microsoft.com/office/drawing/2014/main" id="{CFAB2F0C-7F1B-97B1-04A6-5BDCADF2130E}"/>
              </a:ext>
            </a:extLst>
          </p:cNvPr>
          <p:cNvSpPr>
            <a:spLocks noGrp="1"/>
          </p:cNvSpPr>
          <p:nvPr>
            <p:ph idx="1"/>
          </p:nvPr>
        </p:nvSpPr>
        <p:spPr/>
        <p:txBody>
          <a:bodyPr/>
          <a:lstStyle/>
          <a:p>
            <a:r>
              <a:rPr lang="fr-FR" dirty="0"/>
              <a:t>Une requête d'extraction en SQL est une instruction utilisée pour récupérer des données spécifiques d'une ou plusieurs tables d'une base de données. L'objectif principal d'une telle requête est de filtrer, trier, regrouper ou manipuler les données afin de répondre à des critères spécifiques définis par l'utilisateur.</a:t>
            </a:r>
          </a:p>
        </p:txBody>
      </p:sp>
    </p:spTree>
    <p:extLst>
      <p:ext uri="{BB962C8B-B14F-4D97-AF65-F5344CB8AC3E}">
        <p14:creationId xmlns:p14="http://schemas.microsoft.com/office/powerpoint/2010/main" val="216108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EB22FA-6FA2-8BCB-C5D9-E0540756FF93}"/>
              </a:ext>
            </a:extLst>
          </p:cNvPr>
          <p:cNvSpPr>
            <a:spLocks noGrp="1"/>
          </p:cNvSpPr>
          <p:nvPr>
            <p:ph type="title"/>
          </p:nvPr>
        </p:nvSpPr>
        <p:spPr/>
        <p:txBody>
          <a:bodyPr/>
          <a:lstStyle/>
          <a:p>
            <a:r>
              <a:rPr lang="fr-FR" dirty="0"/>
              <a:t>SELECT et FROM, les 2 ordres de base</a:t>
            </a:r>
          </a:p>
        </p:txBody>
      </p:sp>
      <p:sp>
        <p:nvSpPr>
          <p:cNvPr id="3" name="Espace réservé du contenu 2">
            <a:extLst>
              <a:ext uri="{FF2B5EF4-FFF2-40B4-BE49-F238E27FC236}">
                <a16:creationId xmlns:a16="http://schemas.microsoft.com/office/drawing/2014/main" id="{6747F707-023F-F54D-980C-9CDB1E703104}"/>
              </a:ext>
            </a:extLst>
          </p:cNvPr>
          <p:cNvSpPr>
            <a:spLocks noGrp="1"/>
          </p:cNvSpPr>
          <p:nvPr>
            <p:ph idx="1"/>
          </p:nvPr>
        </p:nvSpPr>
        <p:spPr>
          <a:xfrm>
            <a:off x="1141413" y="1935479"/>
            <a:ext cx="9905998" cy="3124201"/>
          </a:xfrm>
        </p:spPr>
        <p:txBody>
          <a:bodyPr>
            <a:normAutofit fontScale="92500" lnSpcReduction="20000"/>
          </a:bodyPr>
          <a:lstStyle/>
          <a:p>
            <a:r>
              <a:rPr lang="fr-FR" b="1" dirty="0"/>
              <a:t>SELECT: Choisir Vos Colonnes</a:t>
            </a:r>
          </a:p>
          <a:p>
            <a:r>
              <a:rPr lang="fr-FR" dirty="0"/>
              <a:t>La clause SELECT est la première étape de toute requête SQL. Elle nous permet de spécifier les colonnes que nous souhaitons inclure dans le résultat de notre requête. Que vous ayez besoin de noms, d'âges, ou d'autres données spécifiques, SELECT vous donne le contrôle.</a:t>
            </a:r>
          </a:p>
          <a:p>
            <a:r>
              <a:rPr lang="fr-FR" b="1" dirty="0"/>
              <a:t>FROM: Identifier la Source des Données</a:t>
            </a:r>
          </a:p>
          <a:p>
            <a:r>
              <a:rPr lang="fr-FR" dirty="0"/>
              <a:t>La clause FROM est la pièce maîtresse de notre requête, indiquant la source des données. C'est ici que nous spécifions la table à partir de laquelle nous extrayons les informations. Si vous voulez des données utilisateur, des produits ou toute autre entité, FROM est là pour définir la scène.</a:t>
            </a:r>
          </a:p>
          <a:p>
            <a:endParaRPr lang="fr-FR" dirty="0"/>
          </a:p>
        </p:txBody>
      </p:sp>
      <p:pic>
        <p:nvPicPr>
          <p:cNvPr id="7" name="Image 6">
            <a:extLst>
              <a:ext uri="{FF2B5EF4-FFF2-40B4-BE49-F238E27FC236}">
                <a16:creationId xmlns:a16="http://schemas.microsoft.com/office/drawing/2014/main" id="{56E183DE-74D5-1EC8-27BA-DA5A97322299}"/>
              </a:ext>
            </a:extLst>
          </p:cNvPr>
          <p:cNvPicPr>
            <a:picLocks noChangeAspect="1"/>
          </p:cNvPicPr>
          <p:nvPr/>
        </p:nvPicPr>
        <p:blipFill>
          <a:blip r:embed="rId2"/>
          <a:stretch>
            <a:fillRect/>
          </a:stretch>
        </p:blipFill>
        <p:spPr>
          <a:xfrm>
            <a:off x="396144" y="5249803"/>
            <a:ext cx="5698268" cy="870340"/>
          </a:xfrm>
          <a:prstGeom prst="rect">
            <a:avLst/>
          </a:prstGeom>
        </p:spPr>
      </p:pic>
      <p:pic>
        <p:nvPicPr>
          <p:cNvPr id="9" name="Image 8">
            <a:extLst>
              <a:ext uri="{FF2B5EF4-FFF2-40B4-BE49-F238E27FC236}">
                <a16:creationId xmlns:a16="http://schemas.microsoft.com/office/drawing/2014/main" id="{B78A00E3-E6A6-7C50-EC41-D76438E4602F}"/>
              </a:ext>
            </a:extLst>
          </p:cNvPr>
          <p:cNvPicPr>
            <a:picLocks noChangeAspect="1"/>
          </p:cNvPicPr>
          <p:nvPr/>
        </p:nvPicPr>
        <p:blipFill>
          <a:blip r:embed="rId3"/>
          <a:stretch>
            <a:fillRect/>
          </a:stretch>
        </p:blipFill>
        <p:spPr>
          <a:xfrm>
            <a:off x="7244287" y="5248943"/>
            <a:ext cx="3803124" cy="871200"/>
          </a:xfrm>
          <a:prstGeom prst="rect">
            <a:avLst/>
          </a:prstGeom>
        </p:spPr>
      </p:pic>
    </p:spTree>
    <p:extLst>
      <p:ext uri="{BB962C8B-B14F-4D97-AF65-F5344CB8AC3E}">
        <p14:creationId xmlns:p14="http://schemas.microsoft.com/office/powerpoint/2010/main" val="2433652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7989AC-C42C-E15E-98EF-57ABAE4CBB2E}"/>
              </a:ext>
            </a:extLst>
          </p:cNvPr>
          <p:cNvSpPr>
            <a:spLocks noGrp="1"/>
          </p:cNvSpPr>
          <p:nvPr>
            <p:ph type="title"/>
          </p:nvPr>
        </p:nvSpPr>
        <p:spPr>
          <a:xfrm>
            <a:off x="1141413" y="609600"/>
            <a:ext cx="9905998" cy="740229"/>
          </a:xfrm>
        </p:spPr>
        <p:txBody>
          <a:bodyPr/>
          <a:lstStyle/>
          <a:p>
            <a:r>
              <a:rPr lang="fr-FR" dirty="0"/>
              <a:t>Exercice</a:t>
            </a:r>
          </a:p>
        </p:txBody>
      </p:sp>
      <p:sp>
        <p:nvSpPr>
          <p:cNvPr id="3" name="Espace réservé du contenu 2">
            <a:extLst>
              <a:ext uri="{FF2B5EF4-FFF2-40B4-BE49-F238E27FC236}">
                <a16:creationId xmlns:a16="http://schemas.microsoft.com/office/drawing/2014/main" id="{CD70FA5F-FFA1-E900-D7AD-A8F5E9E80317}"/>
              </a:ext>
            </a:extLst>
          </p:cNvPr>
          <p:cNvSpPr>
            <a:spLocks noGrp="1"/>
          </p:cNvSpPr>
          <p:nvPr>
            <p:ph idx="1"/>
          </p:nvPr>
        </p:nvSpPr>
        <p:spPr>
          <a:xfrm>
            <a:off x="1063036" y="1349829"/>
            <a:ext cx="9905998" cy="668384"/>
          </a:xfrm>
        </p:spPr>
        <p:txBody>
          <a:bodyPr>
            <a:normAutofit/>
          </a:bodyPr>
          <a:lstStyle/>
          <a:p>
            <a:r>
              <a:rPr lang="fr-FR" dirty="0"/>
              <a:t>Créer la requête affichant les id et les dates de commandes de la table </a:t>
            </a:r>
            <a:r>
              <a:rPr lang="fr-FR" dirty="0" err="1"/>
              <a:t>orders</a:t>
            </a:r>
            <a:endParaRPr lang="fr-FR" dirty="0"/>
          </a:p>
        </p:txBody>
      </p:sp>
      <p:pic>
        <p:nvPicPr>
          <p:cNvPr id="5" name="Image 4">
            <a:extLst>
              <a:ext uri="{FF2B5EF4-FFF2-40B4-BE49-F238E27FC236}">
                <a16:creationId xmlns:a16="http://schemas.microsoft.com/office/drawing/2014/main" id="{D31A5AEA-999E-7A51-397C-D6E9C2F003D4}"/>
              </a:ext>
            </a:extLst>
          </p:cNvPr>
          <p:cNvPicPr>
            <a:picLocks noChangeAspect="1"/>
          </p:cNvPicPr>
          <p:nvPr/>
        </p:nvPicPr>
        <p:blipFill>
          <a:blip r:embed="rId2"/>
          <a:stretch>
            <a:fillRect/>
          </a:stretch>
        </p:blipFill>
        <p:spPr>
          <a:xfrm>
            <a:off x="2261937" y="2359052"/>
            <a:ext cx="8270223" cy="4288794"/>
          </a:xfrm>
          <a:prstGeom prst="rect">
            <a:avLst/>
          </a:prstGeom>
        </p:spPr>
      </p:pic>
    </p:spTree>
    <p:extLst>
      <p:ext uri="{BB962C8B-B14F-4D97-AF65-F5344CB8AC3E}">
        <p14:creationId xmlns:p14="http://schemas.microsoft.com/office/powerpoint/2010/main" val="2470456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B58E10-C123-8EB4-3C0C-95BD30423AD8}"/>
              </a:ext>
            </a:extLst>
          </p:cNvPr>
          <p:cNvSpPr>
            <a:spLocks noGrp="1"/>
          </p:cNvSpPr>
          <p:nvPr>
            <p:ph type="title"/>
          </p:nvPr>
        </p:nvSpPr>
        <p:spPr/>
        <p:txBody>
          <a:bodyPr/>
          <a:lstStyle/>
          <a:p>
            <a:r>
              <a:rPr lang="fr-FR" dirty="0"/>
              <a:t>Emargement</a:t>
            </a:r>
          </a:p>
        </p:txBody>
      </p:sp>
      <p:sp>
        <p:nvSpPr>
          <p:cNvPr id="3" name="Espace réservé du contenu 2">
            <a:extLst>
              <a:ext uri="{FF2B5EF4-FFF2-40B4-BE49-F238E27FC236}">
                <a16:creationId xmlns:a16="http://schemas.microsoft.com/office/drawing/2014/main" id="{2DED1B8B-1C60-55D1-2D7A-BB50F71BDDD3}"/>
              </a:ext>
            </a:extLst>
          </p:cNvPr>
          <p:cNvSpPr>
            <a:spLocks noGrp="1"/>
          </p:cNvSpPr>
          <p:nvPr>
            <p:ph idx="1"/>
          </p:nvPr>
        </p:nvSpPr>
        <p:spPr/>
        <p:txBody>
          <a:bodyPr/>
          <a:lstStyle/>
          <a:p>
            <a:r>
              <a:rPr lang="fr-FR" dirty="0"/>
              <a:t>Emargement et évaluation</a:t>
            </a:r>
            <a:endParaRPr lang="fr-FR" dirty="0">
              <a:hlinkClick r:id="rId3"/>
            </a:endParaRPr>
          </a:p>
          <a:p>
            <a:pPr lvl="1"/>
            <a:r>
              <a:rPr lang="fr-FR" dirty="0"/>
              <a:t>https://qw.live</a:t>
            </a:r>
          </a:p>
          <a:p>
            <a:pPr marL="457200" lvl="1" indent="0">
              <a:buNone/>
            </a:pPr>
            <a:endParaRPr lang="fr-FR" sz="1400" u="sng" dirty="0">
              <a:solidFill>
                <a:srgbClr val="0563C1"/>
              </a:solidFill>
              <a:latin typeface="Calibri" panose="020F0502020204030204" pitchFamily="34" charset="0"/>
            </a:endParaRPr>
          </a:p>
          <a:p>
            <a:r>
              <a:rPr lang="fr-FR" dirty="0"/>
              <a:t>Identifiant</a:t>
            </a:r>
          </a:p>
          <a:p>
            <a:pPr lvl="1"/>
            <a:r>
              <a:rPr lang="fr-FR" dirty="0"/>
              <a:t>ztm4n8</a:t>
            </a:r>
          </a:p>
        </p:txBody>
      </p:sp>
    </p:spTree>
    <p:extLst>
      <p:ext uri="{BB962C8B-B14F-4D97-AF65-F5344CB8AC3E}">
        <p14:creationId xmlns:p14="http://schemas.microsoft.com/office/powerpoint/2010/main" val="126803422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282C67-A5D6-49DD-0B00-D83F549CF30E}"/>
              </a:ext>
            </a:extLst>
          </p:cNvPr>
          <p:cNvSpPr>
            <a:spLocks noGrp="1"/>
          </p:cNvSpPr>
          <p:nvPr>
            <p:ph type="title"/>
          </p:nvPr>
        </p:nvSpPr>
        <p:spPr/>
        <p:txBody>
          <a:bodyPr/>
          <a:lstStyle/>
          <a:p>
            <a:r>
              <a:rPr lang="fr-FR" dirty="0"/>
              <a:t>Correction</a:t>
            </a:r>
          </a:p>
        </p:txBody>
      </p:sp>
      <p:pic>
        <p:nvPicPr>
          <p:cNvPr id="6" name="Espace réservé du contenu 5">
            <a:extLst>
              <a:ext uri="{FF2B5EF4-FFF2-40B4-BE49-F238E27FC236}">
                <a16:creationId xmlns:a16="http://schemas.microsoft.com/office/drawing/2014/main" id="{9171862D-2FC3-E631-5F13-A83900CF47CD}"/>
              </a:ext>
            </a:extLst>
          </p:cNvPr>
          <p:cNvPicPr>
            <a:picLocks noGrp="1" noChangeAspect="1"/>
          </p:cNvPicPr>
          <p:nvPr>
            <p:ph idx="1"/>
          </p:nvPr>
        </p:nvPicPr>
        <p:blipFill>
          <a:blip r:embed="rId2"/>
          <a:stretch>
            <a:fillRect/>
          </a:stretch>
        </p:blipFill>
        <p:spPr>
          <a:xfrm>
            <a:off x="4170094" y="3381256"/>
            <a:ext cx="3848637" cy="1695687"/>
          </a:xfrm>
        </p:spPr>
      </p:pic>
    </p:spTree>
    <p:extLst>
      <p:ext uri="{BB962C8B-B14F-4D97-AF65-F5344CB8AC3E}">
        <p14:creationId xmlns:p14="http://schemas.microsoft.com/office/powerpoint/2010/main" val="2090100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7D8B66-151F-E5C5-89F6-21BE1FC1E538}"/>
              </a:ext>
            </a:extLst>
          </p:cNvPr>
          <p:cNvSpPr>
            <a:spLocks noGrp="1"/>
          </p:cNvSpPr>
          <p:nvPr>
            <p:ph type="title"/>
          </p:nvPr>
        </p:nvSpPr>
        <p:spPr/>
        <p:txBody>
          <a:bodyPr/>
          <a:lstStyle/>
          <a:p>
            <a:r>
              <a:rPr lang="fr-FR" dirty="0"/>
              <a:t>Filtrer les données avec la clause WHERE.</a:t>
            </a:r>
          </a:p>
        </p:txBody>
      </p:sp>
      <p:sp>
        <p:nvSpPr>
          <p:cNvPr id="3" name="Espace réservé du contenu 2">
            <a:extLst>
              <a:ext uri="{FF2B5EF4-FFF2-40B4-BE49-F238E27FC236}">
                <a16:creationId xmlns:a16="http://schemas.microsoft.com/office/drawing/2014/main" id="{F653E291-0F6C-B130-D4D5-6131569CD8C1}"/>
              </a:ext>
            </a:extLst>
          </p:cNvPr>
          <p:cNvSpPr>
            <a:spLocks noGrp="1"/>
          </p:cNvSpPr>
          <p:nvPr>
            <p:ph idx="1"/>
          </p:nvPr>
        </p:nvSpPr>
        <p:spPr>
          <a:xfrm>
            <a:off x="1141413" y="2666999"/>
            <a:ext cx="9905998" cy="1748247"/>
          </a:xfrm>
        </p:spPr>
        <p:txBody>
          <a:bodyPr/>
          <a:lstStyle/>
          <a:p>
            <a:r>
              <a:rPr lang="fr-FR" dirty="0"/>
              <a:t>La clause WHERE est comme le gardien de votre requête, déterminant quelles lignes de données doivent être incluses dans le résultat final. Elle vous permet de spécifier des conditions basées sur les valeurs des colonnes, donnant une flexibilité incroyable à vos requêtes.</a:t>
            </a:r>
          </a:p>
        </p:txBody>
      </p:sp>
      <p:pic>
        <p:nvPicPr>
          <p:cNvPr id="7" name="Image 6">
            <a:extLst>
              <a:ext uri="{FF2B5EF4-FFF2-40B4-BE49-F238E27FC236}">
                <a16:creationId xmlns:a16="http://schemas.microsoft.com/office/drawing/2014/main" id="{73B62506-B368-DE58-DFA9-8B4D1E3E3CD1}"/>
              </a:ext>
            </a:extLst>
          </p:cNvPr>
          <p:cNvPicPr>
            <a:picLocks noChangeAspect="1"/>
          </p:cNvPicPr>
          <p:nvPr/>
        </p:nvPicPr>
        <p:blipFill>
          <a:blip r:embed="rId2"/>
          <a:stretch>
            <a:fillRect/>
          </a:stretch>
        </p:blipFill>
        <p:spPr>
          <a:xfrm>
            <a:off x="3784205" y="4886025"/>
            <a:ext cx="4963078" cy="1025887"/>
          </a:xfrm>
          <a:prstGeom prst="rect">
            <a:avLst/>
          </a:prstGeom>
        </p:spPr>
      </p:pic>
    </p:spTree>
    <p:extLst>
      <p:ext uri="{BB962C8B-B14F-4D97-AF65-F5344CB8AC3E}">
        <p14:creationId xmlns:p14="http://schemas.microsoft.com/office/powerpoint/2010/main" val="2960847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7989AC-C42C-E15E-98EF-57ABAE4CBB2E}"/>
              </a:ext>
            </a:extLst>
          </p:cNvPr>
          <p:cNvSpPr>
            <a:spLocks noGrp="1"/>
          </p:cNvSpPr>
          <p:nvPr>
            <p:ph type="title"/>
          </p:nvPr>
        </p:nvSpPr>
        <p:spPr>
          <a:xfrm>
            <a:off x="1141413" y="609600"/>
            <a:ext cx="9905998" cy="740229"/>
          </a:xfrm>
        </p:spPr>
        <p:txBody>
          <a:bodyPr/>
          <a:lstStyle/>
          <a:p>
            <a:r>
              <a:rPr lang="fr-FR" dirty="0"/>
              <a:t>Exercice</a:t>
            </a:r>
          </a:p>
        </p:txBody>
      </p:sp>
      <p:sp>
        <p:nvSpPr>
          <p:cNvPr id="3" name="Espace réservé du contenu 2">
            <a:extLst>
              <a:ext uri="{FF2B5EF4-FFF2-40B4-BE49-F238E27FC236}">
                <a16:creationId xmlns:a16="http://schemas.microsoft.com/office/drawing/2014/main" id="{CD70FA5F-FFA1-E900-D7AD-A8F5E9E80317}"/>
              </a:ext>
            </a:extLst>
          </p:cNvPr>
          <p:cNvSpPr>
            <a:spLocks noGrp="1"/>
          </p:cNvSpPr>
          <p:nvPr>
            <p:ph idx="1"/>
          </p:nvPr>
        </p:nvSpPr>
        <p:spPr>
          <a:xfrm>
            <a:off x="1063036" y="1349829"/>
            <a:ext cx="9905998" cy="668384"/>
          </a:xfrm>
        </p:spPr>
        <p:txBody>
          <a:bodyPr>
            <a:normAutofit/>
          </a:bodyPr>
          <a:lstStyle/>
          <a:p>
            <a:r>
              <a:rPr lang="fr-FR" dirty="0"/>
              <a:t>Créer la requête affichant les dates de la table ventes pour la commande « 792 »</a:t>
            </a:r>
          </a:p>
        </p:txBody>
      </p:sp>
      <p:pic>
        <p:nvPicPr>
          <p:cNvPr id="4" name="Image 3">
            <a:extLst>
              <a:ext uri="{FF2B5EF4-FFF2-40B4-BE49-F238E27FC236}">
                <a16:creationId xmlns:a16="http://schemas.microsoft.com/office/drawing/2014/main" id="{6CF15D67-A831-95B6-0BC7-23C616D820AB}"/>
              </a:ext>
            </a:extLst>
          </p:cNvPr>
          <p:cNvPicPr>
            <a:picLocks noChangeAspect="1"/>
          </p:cNvPicPr>
          <p:nvPr/>
        </p:nvPicPr>
        <p:blipFill>
          <a:blip r:embed="rId2"/>
          <a:stretch>
            <a:fillRect/>
          </a:stretch>
        </p:blipFill>
        <p:spPr>
          <a:xfrm>
            <a:off x="2261937" y="2359052"/>
            <a:ext cx="8270223" cy="4288794"/>
          </a:xfrm>
          <a:prstGeom prst="rect">
            <a:avLst/>
          </a:prstGeom>
        </p:spPr>
      </p:pic>
    </p:spTree>
    <p:extLst>
      <p:ext uri="{BB962C8B-B14F-4D97-AF65-F5344CB8AC3E}">
        <p14:creationId xmlns:p14="http://schemas.microsoft.com/office/powerpoint/2010/main" val="2890336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E68157-904D-DEDF-8594-FE47807894A3}"/>
              </a:ext>
            </a:extLst>
          </p:cNvPr>
          <p:cNvSpPr>
            <a:spLocks noGrp="1"/>
          </p:cNvSpPr>
          <p:nvPr>
            <p:ph type="title"/>
          </p:nvPr>
        </p:nvSpPr>
        <p:spPr/>
        <p:txBody>
          <a:bodyPr/>
          <a:lstStyle/>
          <a:p>
            <a:r>
              <a:rPr lang="fr-FR" dirty="0"/>
              <a:t>Correction</a:t>
            </a:r>
          </a:p>
        </p:txBody>
      </p:sp>
      <p:pic>
        <p:nvPicPr>
          <p:cNvPr id="6" name="Espace réservé du contenu 5">
            <a:extLst>
              <a:ext uri="{FF2B5EF4-FFF2-40B4-BE49-F238E27FC236}">
                <a16:creationId xmlns:a16="http://schemas.microsoft.com/office/drawing/2014/main" id="{34D00189-95A8-7E3A-B9EB-E63C996F27C7}"/>
              </a:ext>
            </a:extLst>
          </p:cNvPr>
          <p:cNvPicPr>
            <a:picLocks noGrp="1" noChangeAspect="1"/>
          </p:cNvPicPr>
          <p:nvPr>
            <p:ph idx="1"/>
          </p:nvPr>
        </p:nvPicPr>
        <p:blipFill>
          <a:blip r:embed="rId2"/>
          <a:stretch>
            <a:fillRect/>
          </a:stretch>
        </p:blipFill>
        <p:spPr>
          <a:xfrm>
            <a:off x="4255831" y="3819468"/>
            <a:ext cx="3677163" cy="819264"/>
          </a:xfrm>
        </p:spPr>
      </p:pic>
    </p:spTree>
    <p:extLst>
      <p:ext uri="{BB962C8B-B14F-4D97-AF65-F5344CB8AC3E}">
        <p14:creationId xmlns:p14="http://schemas.microsoft.com/office/powerpoint/2010/main" val="2694532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CAEC16-ACFF-674A-48F6-33CFF5637C07}"/>
              </a:ext>
            </a:extLst>
          </p:cNvPr>
          <p:cNvSpPr>
            <a:spLocks noGrp="1"/>
          </p:cNvSpPr>
          <p:nvPr>
            <p:ph type="title"/>
          </p:nvPr>
        </p:nvSpPr>
        <p:spPr/>
        <p:txBody>
          <a:bodyPr/>
          <a:lstStyle/>
          <a:p>
            <a:r>
              <a:rPr lang="fr-FR" dirty="0"/>
              <a:t>Requêtes à plusieurs tables, Les jointures d’égalité en SQL1</a:t>
            </a:r>
          </a:p>
        </p:txBody>
      </p:sp>
      <p:sp>
        <p:nvSpPr>
          <p:cNvPr id="3" name="Espace réservé du contenu 2">
            <a:extLst>
              <a:ext uri="{FF2B5EF4-FFF2-40B4-BE49-F238E27FC236}">
                <a16:creationId xmlns:a16="http://schemas.microsoft.com/office/drawing/2014/main" id="{F5FBB214-DFA3-EC2C-6245-DA8AE8B049AC}"/>
              </a:ext>
            </a:extLst>
          </p:cNvPr>
          <p:cNvSpPr>
            <a:spLocks noGrp="1"/>
          </p:cNvSpPr>
          <p:nvPr>
            <p:ph idx="1"/>
          </p:nvPr>
        </p:nvSpPr>
        <p:spPr>
          <a:xfrm>
            <a:off x="1141413" y="2666999"/>
            <a:ext cx="9905998" cy="1388953"/>
          </a:xfrm>
        </p:spPr>
        <p:txBody>
          <a:bodyPr/>
          <a:lstStyle/>
          <a:p>
            <a:r>
              <a:rPr lang="fr-FR" dirty="0"/>
              <a:t>Imaginons deux tables, l'une contenant des informations sur les utilisateurs et l'autre sur les commandes qu'ils ont passées. Le rôle de la jointure devient évident lorsque nous voulons examiner ces données ensemble, créer des rapports détaillés, ou identifier les utilisateurs associés à des commandes spécifiques.</a:t>
            </a:r>
          </a:p>
        </p:txBody>
      </p:sp>
      <p:pic>
        <p:nvPicPr>
          <p:cNvPr id="5" name="Image 4">
            <a:extLst>
              <a:ext uri="{FF2B5EF4-FFF2-40B4-BE49-F238E27FC236}">
                <a16:creationId xmlns:a16="http://schemas.microsoft.com/office/drawing/2014/main" id="{0AC7AF95-1F77-8D79-2D72-CB73D38866B9}"/>
              </a:ext>
            </a:extLst>
          </p:cNvPr>
          <p:cNvPicPr>
            <a:picLocks noChangeAspect="1"/>
          </p:cNvPicPr>
          <p:nvPr/>
        </p:nvPicPr>
        <p:blipFill>
          <a:blip r:embed="rId2"/>
          <a:stretch>
            <a:fillRect/>
          </a:stretch>
        </p:blipFill>
        <p:spPr>
          <a:xfrm>
            <a:off x="2919165" y="4896975"/>
            <a:ext cx="7585548" cy="1138571"/>
          </a:xfrm>
          <a:prstGeom prst="rect">
            <a:avLst/>
          </a:prstGeom>
        </p:spPr>
      </p:pic>
    </p:spTree>
    <p:extLst>
      <p:ext uri="{BB962C8B-B14F-4D97-AF65-F5344CB8AC3E}">
        <p14:creationId xmlns:p14="http://schemas.microsoft.com/office/powerpoint/2010/main" val="2881513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7989AC-C42C-E15E-98EF-57ABAE4CBB2E}"/>
              </a:ext>
            </a:extLst>
          </p:cNvPr>
          <p:cNvSpPr>
            <a:spLocks noGrp="1"/>
          </p:cNvSpPr>
          <p:nvPr>
            <p:ph type="title"/>
          </p:nvPr>
        </p:nvSpPr>
        <p:spPr>
          <a:xfrm>
            <a:off x="1141413" y="609600"/>
            <a:ext cx="9905998" cy="740229"/>
          </a:xfrm>
        </p:spPr>
        <p:txBody>
          <a:bodyPr/>
          <a:lstStyle/>
          <a:p>
            <a:r>
              <a:rPr lang="fr-FR" dirty="0"/>
              <a:t>Exercice</a:t>
            </a:r>
          </a:p>
        </p:txBody>
      </p:sp>
      <p:sp>
        <p:nvSpPr>
          <p:cNvPr id="3" name="Espace réservé du contenu 2">
            <a:extLst>
              <a:ext uri="{FF2B5EF4-FFF2-40B4-BE49-F238E27FC236}">
                <a16:creationId xmlns:a16="http://schemas.microsoft.com/office/drawing/2014/main" id="{CD70FA5F-FFA1-E900-D7AD-A8F5E9E80317}"/>
              </a:ext>
            </a:extLst>
          </p:cNvPr>
          <p:cNvSpPr>
            <a:spLocks noGrp="1"/>
          </p:cNvSpPr>
          <p:nvPr>
            <p:ph idx="1"/>
          </p:nvPr>
        </p:nvSpPr>
        <p:spPr>
          <a:xfrm>
            <a:off x="1063036" y="1349829"/>
            <a:ext cx="9905998" cy="668384"/>
          </a:xfrm>
        </p:spPr>
        <p:txBody>
          <a:bodyPr>
            <a:normAutofit lnSpcReduction="10000"/>
          </a:bodyPr>
          <a:lstStyle/>
          <a:p>
            <a:r>
              <a:rPr lang="fr-FR" dirty="0"/>
              <a:t>Créer la requête affichant le Client, les dates de commandes  et la quantité de produits commandés</a:t>
            </a:r>
          </a:p>
        </p:txBody>
      </p:sp>
      <p:pic>
        <p:nvPicPr>
          <p:cNvPr id="4" name="Image 3">
            <a:extLst>
              <a:ext uri="{FF2B5EF4-FFF2-40B4-BE49-F238E27FC236}">
                <a16:creationId xmlns:a16="http://schemas.microsoft.com/office/drawing/2014/main" id="{A754CB22-4D58-7442-74EF-5E0D8DB88E97}"/>
              </a:ext>
            </a:extLst>
          </p:cNvPr>
          <p:cNvPicPr>
            <a:picLocks noChangeAspect="1"/>
          </p:cNvPicPr>
          <p:nvPr/>
        </p:nvPicPr>
        <p:blipFill>
          <a:blip r:embed="rId2"/>
          <a:stretch>
            <a:fillRect/>
          </a:stretch>
        </p:blipFill>
        <p:spPr>
          <a:xfrm>
            <a:off x="2261937" y="2359052"/>
            <a:ext cx="8270223" cy="4288794"/>
          </a:xfrm>
          <a:prstGeom prst="rect">
            <a:avLst/>
          </a:prstGeom>
        </p:spPr>
      </p:pic>
    </p:spTree>
    <p:extLst>
      <p:ext uri="{BB962C8B-B14F-4D97-AF65-F5344CB8AC3E}">
        <p14:creationId xmlns:p14="http://schemas.microsoft.com/office/powerpoint/2010/main" val="3009890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94EDFD-24FF-7BEC-A928-9DCE2AF8E5C9}"/>
              </a:ext>
            </a:extLst>
          </p:cNvPr>
          <p:cNvSpPr>
            <a:spLocks noGrp="1"/>
          </p:cNvSpPr>
          <p:nvPr>
            <p:ph type="title"/>
          </p:nvPr>
        </p:nvSpPr>
        <p:spPr/>
        <p:txBody>
          <a:bodyPr/>
          <a:lstStyle/>
          <a:p>
            <a:r>
              <a:rPr lang="fr-FR" dirty="0"/>
              <a:t>correction</a:t>
            </a:r>
          </a:p>
        </p:txBody>
      </p:sp>
      <p:pic>
        <p:nvPicPr>
          <p:cNvPr id="7" name="Espace réservé du contenu 6">
            <a:extLst>
              <a:ext uri="{FF2B5EF4-FFF2-40B4-BE49-F238E27FC236}">
                <a16:creationId xmlns:a16="http://schemas.microsoft.com/office/drawing/2014/main" id="{92D5130D-DA7A-5F9A-7471-CB4889EB29E5}"/>
              </a:ext>
            </a:extLst>
          </p:cNvPr>
          <p:cNvPicPr>
            <a:picLocks noGrp="1" noChangeAspect="1"/>
          </p:cNvPicPr>
          <p:nvPr>
            <p:ph idx="1"/>
          </p:nvPr>
        </p:nvPicPr>
        <p:blipFill>
          <a:blip r:embed="rId2"/>
          <a:stretch>
            <a:fillRect/>
          </a:stretch>
        </p:blipFill>
        <p:spPr>
          <a:xfrm>
            <a:off x="4068659" y="3775050"/>
            <a:ext cx="4051508" cy="946199"/>
          </a:xfrm>
        </p:spPr>
      </p:pic>
    </p:spTree>
    <p:extLst>
      <p:ext uri="{BB962C8B-B14F-4D97-AF65-F5344CB8AC3E}">
        <p14:creationId xmlns:p14="http://schemas.microsoft.com/office/powerpoint/2010/main" val="1614944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CAEC16-ACFF-674A-48F6-33CFF5637C07}"/>
              </a:ext>
            </a:extLst>
          </p:cNvPr>
          <p:cNvSpPr>
            <a:spLocks noGrp="1"/>
          </p:cNvSpPr>
          <p:nvPr>
            <p:ph type="title"/>
          </p:nvPr>
        </p:nvSpPr>
        <p:spPr/>
        <p:txBody>
          <a:bodyPr/>
          <a:lstStyle/>
          <a:p>
            <a:r>
              <a:rPr lang="fr-FR" dirty="0"/>
              <a:t>Requêtes à plusieurs tables, Les jointures d’égalité en SQL2</a:t>
            </a:r>
          </a:p>
        </p:txBody>
      </p:sp>
      <p:sp>
        <p:nvSpPr>
          <p:cNvPr id="3" name="Espace réservé du contenu 2">
            <a:extLst>
              <a:ext uri="{FF2B5EF4-FFF2-40B4-BE49-F238E27FC236}">
                <a16:creationId xmlns:a16="http://schemas.microsoft.com/office/drawing/2014/main" id="{F5FBB214-DFA3-EC2C-6245-DA8AE8B049AC}"/>
              </a:ext>
            </a:extLst>
          </p:cNvPr>
          <p:cNvSpPr>
            <a:spLocks noGrp="1"/>
          </p:cNvSpPr>
          <p:nvPr>
            <p:ph idx="1"/>
          </p:nvPr>
        </p:nvSpPr>
        <p:spPr>
          <a:xfrm>
            <a:off x="1141413" y="2236207"/>
            <a:ext cx="9905998" cy="1819746"/>
          </a:xfrm>
        </p:spPr>
        <p:txBody>
          <a:bodyPr>
            <a:normAutofit fontScale="92500" lnSpcReduction="20000"/>
          </a:bodyPr>
          <a:lstStyle/>
          <a:p>
            <a:r>
              <a:rPr lang="fr-FR" dirty="0"/>
              <a:t>Travailler en SQL-2 plutôt qu'en SQL-1 offre une expérience plus riche et plus puissante dans la manipulation des bases de données relationnelles. SQL-2, également connu sous le nom de SQL moderne, introduit des fonctionnalités avancées telles que les fenêtres, les fonctions d'agrégation améliorées, les expressions de table, et la gestion améliorée des données temporelles. Ces améliorations apportent une flexibilité accrue dans la rédaction de requêtes complexes, la gestion des données temporelles avec des intervalles plus précis, et la création de résultats plus sophistiqués</a:t>
            </a:r>
          </a:p>
        </p:txBody>
      </p:sp>
      <p:pic>
        <p:nvPicPr>
          <p:cNvPr id="6" name="Image 5">
            <a:extLst>
              <a:ext uri="{FF2B5EF4-FFF2-40B4-BE49-F238E27FC236}">
                <a16:creationId xmlns:a16="http://schemas.microsoft.com/office/drawing/2014/main" id="{31DE8A36-1841-00DF-569F-2EA9A2938DBA}"/>
              </a:ext>
            </a:extLst>
          </p:cNvPr>
          <p:cNvPicPr>
            <a:picLocks noChangeAspect="1"/>
          </p:cNvPicPr>
          <p:nvPr/>
        </p:nvPicPr>
        <p:blipFill>
          <a:blip r:embed="rId2"/>
          <a:stretch>
            <a:fillRect/>
          </a:stretch>
        </p:blipFill>
        <p:spPr>
          <a:xfrm>
            <a:off x="782963" y="4869257"/>
            <a:ext cx="10785952" cy="1091696"/>
          </a:xfrm>
          <a:prstGeom prst="rect">
            <a:avLst/>
          </a:prstGeom>
        </p:spPr>
      </p:pic>
    </p:spTree>
    <p:extLst>
      <p:ext uri="{BB962C8B-B14F-4D97-AF65-F5344CB8AC3E}">
        <p14:creationId xmlns:p14="http://schemas.microsoft.com/office/powerpoint/2010/main" val="1308127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7989AC-C42C-E15E-98EF-57ABAE4CBB2E}"/>
              </a:ext>
            </a:extLst>
          </p:cNvPr>
          <p:cNvSpPr>
            <a:spLocks noGrp="1"/>
          </p:cNvSpPr>
          <p:nvPr>
            <p:ph type="title"/>
          </p:nvPr>
        </p:nvSpPr>
        <p:spPr>
          <a:xfrm>
            <a:off x="1141413" y="609600"/>
            <a:ext cx="9905998" cy="740229"/>
          </a:xfrm>
        </p:spPr>
        <p:txBody>
          <a:bodyPr/>
          <a:lstStyle/>
          <a:p>
            <a:r>
              <a:rPr lang="fr-FR" dirty="0"/>
              <a:t>Exercice</a:t>
            </a:r>
          </a:p>
        </p:txBody>
      </p:sp>
      <p:sp>
        <p:nvSpPr>
          <p:cNvPr id="3" name="Espace réservé du contenu 2">
            <a:extLst>
              <a:ext uri="{FF2B5EF4-FFF2-40B4-BE49-F238E27FC236}">
                <a16:creationId xmlns:a16="http://schemas.microsoft.com/office/drawing/2014/main" id="{CD70FA5F-FFA1-E900-D7AD-A8F5E9E80317}"/>
              </a:ext>
            </a:extLst>
          </p:cNvPr>
          <p:cNvSpPr>
            <a:spLocks noGrp="1"/>
          </p:cNvSpPr>
          <p:nvPr>
            <p:ph idx="1"/>
          </p:nvPr>
        </p:nvSpPr>
        <p:spPr>
          <a:xfrm>
            <a:off x="1063036" y="1349829"/>
            <a:ext cx="9905998" cy="668384"/>
          </a:xfrm>
        </p:spPr>
        <p:txBody>
          <a:bodyPr>
            <a:normAutofit/>
          </a:bodyPr>
          <a:lstStyle/>
          <a:p>
            <a:r>
              <a:rPr lang="fr-FR" dirty="0"/>
              <a:t>Créer la requête affichant les dates de commande et le Client</a:t>
            </a:r>
          </a:p>
        </p:txBody>
      </p:sp>
      <p:pic>
        <p:nvPicPr>
          <p:cNvPr id="4" name="Image 3">
            <a:extLst>
              <a:ext uri="{FF2B5EF4-FFF2-40B4-BE49-F238E27FC236}">
                <a16:creationId xmlns:a16="http://schemas.microsoft.com/office/drawing/2014/main" id="{9A8A4692-174B-468D-B669-E2D03C0D550D}"/>
              </a:ext>
            </a:extLst>
          </p:cNvPr>
          <p:cNvPicPr>
            <a:picLocks noChangeAspect="1"/>
          </p:cNvPicPr>
          <p:nvPr/>
        </p:nvPicPr>
        <p:blipFill>
          <a:blip r:embed="rId2"/>
          <a:stretch>
            <a:fillRect/>
          </a:stretch>
        </p:blipFill>
        <p:spPr>
          <a:xfrm>
            <a:off x="2261937" y="2359052"/>
            <a:ext cx="8270223" cy="4288794"/>
          </a:xfrm>
          <a:prstGeom prst="rect">
            <a:avLst/>
          </a:prstGeom>
        </p:spPr>
      </p:pic>
    </p:spTree>
    <p:extLst>
      <p:ext uri="{BB962C8B-B14F-4D97-AF65-F5344CB8AC3E}">
        <p14:creationId xmlns:p14="http://schemas.microsoft.com/office/powerpoint/2010/main" val="1082631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B66EA-F6E5-3EA3-8276-522716577F6A}"/>
              </a:ext>
            </a:extLst>
          </p:cNvPr>
          <p:cNvSpPr>
            <a:spLocks noGrp="1"/>
          </p:cNvSpPr>
          <p:nvPr>
            <p:ph type="title"/>
          </p:nvPr>
        </p:nvSpPr>
        <p:spPr/>
        <p:txBody>
          <a:bodyPr/>
          <a:lstStyle/>
          <a:p>
            <a:r>
              <a:rPr lang="fr-FR" dirty="0"/>
              <a:t>correction</a:t>
            </a:r>
          </a:p>
        </p:txBody>
      </p:sp>
      <p:pic>
        <p:nvPicPr>
          <p:cNvPr id="7" name="Espace réservé du contenu 6">
            <a:extLst>
              <a:ext uri="{FF2B5EF4-FFF2-40B4-BE49-F238E27FC236}">
                <a16:creationId xmlns:a16="http://schemas.microsoft.com/office/drawing/2014/main" id="{AA0873B5-717E-04EB-76C2-D6B7678216C5}"/>
              </a:ext>
            </a:extLst>
          </p:cNvPr>
          <p:cNvPicPr>
            <a:picLocks noGrp="1" noChangeAspect="1"/>
          </p:cNvPicPr>
          <p:nvPr>
            <p:ph idx="1"/>
          </p:nvPr>
        </p:nvPicPr>
        <p:blipFill>
          <a:blip r:embed="rId2"/>
          <a:stretch>
            <a:fillRect/>
          </a:stretch>
        </p:blipFill>
        <p:spPr>
          <a:xfrm>
            <a:off x="2298169" y="2219265"/>
            <a:ext cx="7592485" cy="857370"/>
          </a:xfrm>
        </p:spPr>
      </p:pic>
      <p:pic>
        <p:nvPicPr>
          <p:cNvPr id="4" name="Image 3">
            <a:extLst>
              <a:ext uri="{FF2B5EF4-FFF2-40B4-BE49-F238E27FC236}">
                <a16:creationId xmlns:a16="http://schemas.microsoft.com/office/drawing/2014/main" id="{6BF09B9B-7B27-3700-3E7F-AEDDCB290338}"/>
              </a:ext>
            </a:extLst>
          </p:cNvPr>
          <p:cNvPicPr>
            <a:picLocks noChangeAspect="1"/>
          </p:cNvPicPr>
          <p:nvPr/>
        </p:nvPicPr>
        <p:blipFill>
          <a:blip r:embed="rId3"/>
          <a:stretch>
            <a:fillRect/>
          </a:stretch>
        </p:blipFill>
        <p:spPr>
          <a:xfrm>
            <a:off x="3065305" y="3429000"/>
            <a:ext cx="6058211" cy="1028753"/>
          </a:xfrm>
          <a:prstGeom prst="rect">
            <a:avLst/>
          </a:prstGeom>
        </p:spPr>
      </p:pic>
    </p:spTree>
    <p:extLst>
      <p:ext uri="{BB962C8B-B14F-4D97-AF65-F5344CB8AC3E}">
        <p14:creationId xmlns:p14="http://schemas.microsoft.com/office/powerpoint/2010/main" val="2729780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A64CC2-FA3D-46FD-9E0C-30FB8D78B86E}"/>
              </a:ext>
            </a:extLst>
          </p:cNvPr>
          <p:cNvSpPr>
            <a:spLocks noGrp="1"/>
          </p:cNvSpPr>
          <p:nvPr>
            <p:ph type="title"/>
          </p:nvPr>
        </p:nvSpPr>
        <p:spPr>
          <a:xfrm>
            <a:off x="6940296" y="1171105"/>
            <a:ext cx="4668257" cy="1325563"/>
          </a:xfrm>
        </p:spPr>
        <p:txBody>
          <a:bodyPr>
            <a:normAutofit fontScale="90000"/>
          </a:bodyPr>
          <a:lstStyle/>
          <a:p>
            <a:r>
              <a:rPr lang="fr-FR" sz="2800" dirty="0"/>
              <a:t>Saisir et exploiter les données d’entreprises pour améliorer les process</a:t>
            </a:r>
          </a:p>
        </p:txBody>
      </p:sp>
      <p:sp>
        <p:nvSpPr>
          <p:cNvPr id="12" name="Content Placeholder 11">
            <a:extLst>
              <a:ext uri="{FF2B5EF4-FFF2-40B4-BE49-F238E27FC236}">
                <a16:creationId xmlns:a16="http://schemas.microsoft.com/office/drawing/2014/main" id="{30C28BD3-AFA8-4829-A17E-0CC8A0AD59E2}"/>
              </a:ext>
            </a:extLst>
          </p:cNvPr>
          <p:cNvSpPr>
            <a:spLocks noGrp="1"/>
          </p:cNvSpPr>
          <p:nvPr>
            <p:ph idx="1"/>
          </p:nvPr>
        </p:nvSpPr>
        <p:spPr>
          <a:xfrm>
            <a:off x="6940297" y="2661260"/>
            <a:ext cx="4668256" cy="4196740"/>
          </a:xfrm>
        </p:spPr>
        <p:txBody>
          <a:bodyPr anchor="t">
            <a:normAutofit fontScale="92500" lnSpcReduction="20000"/>
          </a:bodyPr>
          <a:lstStyle/>
          <a:p>
            <a:r>
              <a:rPr lang="en-US" sz="1800" dirty="0"/>
              <a:t>Conception de tableaux de bord</a:t>
            </a:r>
          </a:p>
          <a:p>
            <a:pPr lvl="1"/>
            <a:r>
              <a:rPr lang="en-US" sz="1400" dirty="0"/>
              <a:t>Excel (Power Query / Power Pivot / VBA)</a:t>
            </a:r>
          </a:p>
          <a:p>
            <a:pPr lvl="1"/>
            <a:r>
              <a:rPr lang="en-US" sz="1400" dirty="0"/>
              <a:t>Power BI</a:t>
            </a:r>
          </a:p>
          <a:p>
            <a:pPr lvl="1"/>
            <a:r>
              <a:rPr lang="en-US" sz="1400" dirty="0"/>
              <a:t>QlikView / Qlik Sense</a:t>
            </a:r>
          </a:p>
          <a:p>
            <a:pPr lvl="1"/>
            <a:r>
              <a:rPr lang="en-US" sz="1400" dirty="0"/>
              <a:t>SQL</a:t>
            </a:r>
          </a:p>
          <a:p>
            <a:r>
              <a:rPr lang="fr-FR" sz="1800" dirty="0"/>
              <a:t>Développement</a:t>
            </a:r>
            <a:r>
              <a:rPr lang="en-US" sz="1800" dirty="0"/>
              <a:t> </a:t>
            </a:r>
            <a:r>
              <a:rPr lang="fr-FR" sz="1800" dirty="0"/>
              <a:t>d’applications</a:t>
            </a:r>
          </a:p>
          <a:p>
            <a:pPr lvl="1"/>
            <a:r>
              <a:rPr lang="en-US" sz="1400" dirty="0"/>
              <a:t>WEB (PHP / MySQL / HTML / CSS / JS)</a:t>
            </a:r>
          </a:p>
          <a:p>
            <a:pPr lvl="1"/>
            <a:r>
              <a:rPr lang="en-US" sz="1400" dirty="0"/>
              <a:t>MS Access / SQL Server / VBA</a:t>
            </a:r>
          </a:p>
          <a:p>
            <a:pPr lvl="1"/>
            <a:r>
              <a:rPr lang="en-US" sz="1400" dirty="0"/>
              <a:t>Excel (VBA)</a:t>
            </a:r>
          </a:p>
          <a:p>
            <a:pPr lvl="1"/>
            <a:endParaRPr lang="en-US" sz="1400" dirty="0"/>
          </a:p>
          <a:p>
            <a:r>
              <a:rPr lang="en-US" sz="1800" dirty="0"/>
              <a:t>Conception de rapports </a:t>
            </a:r>
            <a:r>
              <a:rPr lang="fr-FR" sz="1800" dirty="0"/>
              <a:t>imprimables</a:t>
            </a:r>
          </a:p>
          <a:p>
            <a:pPr lvl="1"/>
            <a:r>
              <a:rPr lang="en-US" sz="1400" dirty="0"/>
              <a:t>Crystal Reports</a:t>
            </a:r>
          </a:p>
          <a:p>
            <a:endParaRPr lang="en-US" sz="1600" dirty="0"/>
          </a:p>
          <a:p>
            <a:r>
              <a:rPr lang="fr-FR" sz="1600" dirty="0">
                <a:hlinkClick r:id="rId3"/>
              </a:rPr>
              <a:t>contact@nicolas-carrere.fr</a:t>
            </a:r>
            <a:endParaRPr lang="en-US" sz="1600" dirty="0"/>
          </a:p>
        </p:txBody>
      </p:sp>
      <p:pic>
        <p:nvPicPr>
          <p:cNvPr id="5" name="Espace réservé du contenu 4">
            <a:extLst>
              <a:ext uri="{FF2B5EF4-FFF2-40B4-BE49-F238E27FC236}">
                <a16:creationId xmlns:a16="http://schemas.microsoft.com/office/drawing/2014/main" id="{399785E0-8DE6-4BFA-B8B3-2BF25FD09F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6" name="Image 5">
            <a:extLst>
              <a:ext uri="{FF2B5EF4-FFF2-40B4-BE49-F238E27FC236}">
                <a16:creationId xmlns:a16="http://schemas.microsoft.com/office/drawing/2014/main" id="{021DDAB0-20AC-4684-A0A5-DDCD20C5C0B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8" name="Image 7">
            <a:extLst>
              <a:ext uri="{FF2B5EF4-FFF2-40B4-BE49-F238E27FC236}">
                <a16:creationId xmlns:a16="http://schemas.microsoft.com/office/drawing/2014/main" id="{CD21ADCC-C7F8-4C7C-BDFE-EA9B58F60679}"/>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Tree>
    <p:extLst>
      <p:ext uri="{BB962C8B-B14F-4D97-AF65-F5344CB8AC3E}">
        <p14:creationId xmlns:p14="http://schemas.microsoft.com/office/powerpoint/2010/main" val="278525435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80CE3D-0964-8BA1-DFDC-CB6DF9F942AE}"/>
              </a:ext>
            </a:extLst>
          </p:cNvPr>
          <p:cNvSpPr>
            <a:spLocks noGrp="1"/>
          </p:cNvSpPr>
          <p:nvPr>
            <p:ph type="title"/>
          </p:nvPr>
        </p:nvSpPr>
        <p:spPr/>
        <p:txBody>
          <a:bodyPr/>
          <a:lstStyle/>
          <a:p>
            <a:r>
              <a:rPr lang="fr-FR" dirty="0"/>
              <a:t>Clause </a:t>
            </a:r>
            <a:r>
              <a:rPr lang="fr-FR" dirty="0" err="1"/>
              <a:t>where</a:t>
            </a:r>
            <a:r>
              <a:rPr lang="fr-FR" dirty="0"/>
              <a:t> et filtres multiples avec </a:t>
            </a:r>
            <a:br>
              <a:rPr lang="fr-FR" dirty="0"/>
            </a:br>
            <a:r>
              <a:rPr lang="fr-FR" dirty="0"/>
              <a:t>and et or</a:t>
            </a:r>
          </a:p>
        </p:txBody>
      </p:sp>
      <p:sp>
        <p:nvSpPr>
          <p:cNvPr id="3" name="Espace réservé du contenu 2">
            <a:extLst>
              <a:ext uri="{FF2B5EF4-FFF2-40B4-BE49-F238E27FC236}">
                <a16:creationId xmlns:a16="http://schemas.microsoft.com/office/drawing/2014/main" id="{589E0E02-E7EB-7908-67DF-DA0A4D65A854}"/>
              </a:ext>
            </a:extLst>
          </p:cNvPr>
          <p:cNvSpPr>
            <a:spLocks noGrp="1"/>
          </p:cNvSpPr>
          <p:nvPr>
            <p:ph idx="1"/>
          </p:nvPr>
        </p:nvSpPr>
        <p:spPr>
          <a:xfrm>
            <a:off x="1141413" y="2200369"/>
            <a:ext cx="9905998" cy="2457262"/>
          </a:xfrm>
        </p:spPr>
        <p:txBody>
          <a:bodyPr>
            <a:normAutofit lnSpcReduction="10000"/>
          </a:bodyPr>
          <a:lstStyle/>
          <a:p>
            <a:r>
              <a:rPr lang="fr-FR" dirty="0"/>
              <a:t>L'utilisation des opérateurs logiques AND et OR dans la clause WHERE d'une requête SQL permet d'affiner les conditions de récupération de données. L'opérateur AND exige que toutes les conditions spécifiées soient satisfaites simultanément, tandis que l'opérateur OR sélectionne les lignes qui satisfont au moins l'une des conditions. En combinant ces opérateurs, les requêtes SQL deviennent des outils puissants pour obtenir des résultats précis et variés, répondant ainsi à des critères complexes avec une adaptabilité accrue dans la manipulation des données.</a:t>
            </a:r>
          </a:p>
        </p:txBody>
      </p:sp>
      <p:pic>
        <p:nvPicPr>
          <p:cNvPr id="5" name="Image 4">
            <a:extLst>
              <a:ext uri="{FF2B5EF4-FFF2-40B4-BE49-F238E27FC236}">
                <a16:creationId xmlns:a16="http://schemas.microsoft.com/office/drawing/2014/main" id="{CD703E98-56A2-42F2-989C-F20A8824879A}"/>
              </a:ext>
            </a:extLst>
          </p:cNvPr>
          <p:cNvPicPr>
            <a:picLocks noChangeAspect="1"/>
          </p:cNvPicPr>
          <p:nvPr/>
        </p:nvPicPr>
        <p:blipFill>
          <a:blip r:embed="rId2"/>
          <a:stretch>
            <a:fillRect/>
          </a:stretch>
        </p:blipFill>
        <p:spPr>
          <a:xfrm>
            <a:off x="3056732" y="5007347"/>
            <a:ext cx="6639852" cy="971686"/>
          </a:xfrm>
          <a:prstGeom prst="rect">
            <a:avLst/>
          </a:prstGeom>
        </p:spPr>
      </p:pic>
    </p:spTree>
    <p:extLst>
      <p:ext uri="{BB962C8B-B14F-4D97-AF65-F5344CB8AC3E}">
        <p14:creationId xmlns:p14="http://schemas.microsoft.com/office/powerpoint/2010/main" val="2805789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7989AC-C42C-E15E-98EF-57ABAE4CBB2E}"/>
              </a:ext>
            </a:extLst>
          </p:cNvPr>
          <p:cNvSpPr>
            <a:spLocks noGrp="1"/>
          </p:cNvSpPr>
          <p:nvPr>
            <p:ph type="title"/>
          </p:nvPr>
        </p:nvSpPr>
        <p:spPr>
          <a:xfrm>
            <a:off x="1141413" y="609600"/>
            <a:ext cx="9905998" cy="740229"/>
          </a:xfrm>
        </p:spPr>
        <p:txBody>
          <a:bodyPr/>
          <a:lstStyle/>
          <a:p>
            <a:r>
              <a:rPr lang="fr-FR" dirty="0"/>
              <a:t>Exercice</a:t>
            </a:r>
          </a:p>
        </p:txBody>
      </p:sp>
      <p:sp>
        <p:nvSpPr>
          <p:cNvPr id="3" name="Espace réservé du contenu 2">
            <a:extLst>
              <a:ext uri="{FF2B5EF4-FFF2-40B4-BE49-F238E27FC236}">
                <a16:creationId xmlns:a16="http://schemas.microsoft.com/office/drawing/2014/main" id="{CD70FA5F-FFA1-E900-D7AD-A8F5E9E80317}"/>
              </a:ext>
            </a:extLst>
          </p:cNvPr>
          <p:cNvSpPr>
            <a:spLocks noGrp="1"/>
          </p:cNvSpPr>
          <p:nvPr>
            <p:ph idx="1"/>
          </p:nvPr>
        </p:nvSpPr>
        <p:spPr>
          <a:xfrm>
            <a:off x="1063036" y="1349829"/>
            <a:ext cx="9905998" cy="668384"/>
          </a:xfrm>
        </p:spPr>
        <p:txBody>
          <a:bodyPr>
            <a:normAutofit lnSpcReduction="10000"/>
          </a:bodyPr>
          <a:lstStyle/>
          <a:p>
            <a:r>
              <a:rPr lang="fr-FR" dirty="0"/>
              <a:t>Créer la requête affichant les No de commandes des produits « </a:t>
            </a:r>
            <a:r>
              <a:rPr lang="fr-FR" dirty="0" err="1"/>
              <a:t>Boy's</a:t>
            </a:r>
            <a:r>
              <a:rPr lang="fr-FR" dirty="0"/>
              <a:t> Jeans (Blue) » et « </a:t>
            </a:r>
            <a:r>
              <a:rPr lang="fr-FR" dirty="0" err="1"/>
              <a:t>Girl's</a:t>
            </a:r>
            <a:r>
              <a:rPr lang="fr-FR" dirty="0"/>
              <a:t> Pyjamas (Black) »</a:t>
            </a:r>
          </a:p>
        </p:txBody>
      </p:sp>
      <p:pic>
        <p:nvPicPr>
          <p:cNvPr id="4" name="Image 3">
            <a:extLst>
              <a:ext uri="{FF2B5EF4-FFF2-40B4-BE49-F238E27FC236}">
                <a16:creationId xmlns:a16="http://schemas.microsoft.com/office/drawing/2014/main" id="{8B0EE4E4-B989-61B3-84A2-52E63146BBD5}"/>
              </a:ext>
            </a:extLst>
          </p:cNvPr>
          <p:cNvPicPr>
            <a:picLocks noChangeAspect="1"/>
          </p:cNvPicPr>
          <p:nvPr/>
        </p:nvPicPr>
        <p:blipFill>
          <a:blip r:embed="rId2"/>
          <a:stretch>
            <a:fillRect/>
          </a:stretch>
        </p:blipFill>
        <p:spPr>
          <a:xfrm>
            <a:off x="2261937" y="2359052"/>
            <a:ext cx="8270223" cy="4288794"/>
          </a:xfrm>
          <a:prstGeom prst="rect">
            <a:avLst/>
          </a:prstGeom>
        </p:spPr>
      </p:pic>
    </p:spTree>
    <p:extLst>
      <p:ext uri="{BB962C8B-B14F-4D97-AF65-F5344CB8AC3E}">
        <p14:creationId xmlns:p14="http://schemas.microsoft.com/office/powerpoint/2010/main" val="3077803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C276B1-1F10-D510-9304-E3151E7E02CC}"/>
              </a:ext>
            </a:extLst>
          </p:cNvPr>
          <p:cNvSpPr>
            <a:spLocks noGrp="1"/>
          </p:cNvSpPr>
          <p:nvPr>
            <p:ph type="title"/>
          </p:nvPr>
        </p:nvSpPr>
        <p:spPr/>
        <p:txBody>
          <a:bodyPr/>
          <a:lstStyle/>
          <a:p>
            <a:r>
              <a:rPr lang="fr-FR" dirty="0"/>
              <a:t>Correction</a:t>
            </a:r>
          </a:p>
        </p:txBody>
      </p:sp>
      <p:pic>
        <p:nvPicPr>
          <p:cNvPr id="7" name="Espace réservé du contenu 6">
            <a:extLst>
              <a:ext uri="{FF2B5EF4-FFF2-40B4-BE49-F238E27FC236}">
                <a16:creationId xmlns:a16="http://schemas.microsoft.com/office/drawing/2014/main" id="{6ED775AE-7FCB-6407-C9E5-6B92B76E3A6F}"/>
              </a:ext>
            </a:extLst>
          </p:cNvPr>
          <p:cNvPicPr>
            <a:picLocks noGrp="1" noChangeAspect="1"/>
          </p:cNvPicPr>
          <p:nvPr>
            <p:ph idx="1"/>
          </p:nvPr>
        </p:nvPicPr>
        <p:blipFill>
          <a:blip r:embed="rId2"/>
          <a:stretch>
            <a:fillRect/>
          </a:stretch>
        </p:blipFill>
        <p:spPr>
          <a:xfrm>
            <a:off x="1983802" y="3571783"/>
            <a:ext cx="8221222" cy="1314633"/>
          </a:xfrm>
        </p:spPr>
      </p:pic>
    </p:spTree>
    <p:extLst>
      <p:ext uri="{BB962C8B-B14F-4D97-AF65-F5344CB8AC3E}">
        <p14:creationId xmlns:p14="http://schemas.microsoft.com/office/powerpoint/2010/main" val="900192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9891E0-4DD5-F58B-38C5-926F5FD6194B}"/>
              </a:ext>
            </a:extLst>
          </p:cNvPr>
          <p:cNvSpPr>
            <a:spLocks noGrp="1"/>
          </p:cNvSpPr>
          <p:nvPr>
            <p:ph type="title"/>
          </p:nvPr>
        </p:nvSpPr>
        <p:spPr/>
        <p:txBody>
          <a:bodyPr/>
          <a:lstStyle/>
          <a:p>
            <a:r>
              <a:rPr lang="fr-FR" dirty="0"/>
              <a:t>Retourner des lignes sans doublon (DISTINCT)</a:t>
            </a:r>
          </a:p>
        </p:txBody>
      </p:sp>
      <p:sp>
        <p:nvSpPr>
          <p:cNvPr id="3" name="Espace réservé du contenu 2">
            <a:extLst>
              <a:ext uri="{FF2B5EF4-FFF2-40B4-BE49-F238E27FC236}">
                <a16:creationId xmlns:a16="http://schemas.microsoft.com/office/drawing/2014/main" id="{87D4059A-5D70-9ACE-7C98-417E79F5865A}"/>
              </a:ext>
            </a:extLst>
          </p:cNvPr>
          <p:cNvSpPr>
            <a:spLocks noGrp="1"/>
          </p:cNvSpPr>
          <p:nvPr>
            <p:ph idx="1"/>
          </p:nvPr>
        </p:nvSpPr>
        <p:spPr>
          <a:xfrm>
            <a:off x="1141413" y="2667000"/>
            <a:ext cx="9905998" cy="1271258"/>
          </a:xfrm>
        </p:spPr>
        <p:txBody>
          <a:bodyPr>
            <a:normAutofit lnSpcReduction="10000"/>
          </a:bodyPr>
          <a:lstStyle/>
          <a:p>
            <a:r>
              <a:rPr lang="fr-FR" dirty="0"/>
              <a:t>Le prédicat DISTINCT en SQL joue un rôle essentiel dans la création de requêtes qui permettent de récupérer des données uniques d'une colonne spécifiée. Lorsque DISTINCT est utilisé dans une clause SELECT, il élimine les doublons des résultats, ne montrant qu'une seule occurrence de chaque valeur distincte</a:t>
            </a:r>
          </a:p>
        </p:txBody>
      </p:sp>
      <p:pic>
        <p:nvPicPr>
          <p:cNvPr id="5" name="Image 4">
            <a:extLst>
              <a:ext uri="{FF2B5EF4-FFF2-40B4-BE49-F238E27FC236}">
                <a16:creationId xmlns:a16="http://schemas.microsoft.com/office/drawing/2014/main" id="{B09850DB-25D0-C3DF-79B3-59414ABAFD1F}"/>
              </a:ext>
            </a:extLst>
          </p:cNvPr>
          <p:cNvPicPr>
            <a:picLocks noChangeAspect="1"/>
          </p:cNvPicPr>
          <p:nvPr/>
        </p:nvPicPr>
        <p:blipFill>
          <a:blip r:embed="rId2"/>
          <a:stretch>
            <a:fillRect/>
          </a:stretch>
        </p:blipFill>
        <p:spPr>
          <a:xfrm>
            <a:off x="1492733" y="4624813"/>
            <a:ext cx="9554678" cy="1006443"/>
          </a:xfrm>
          <a:prstGeom prst="rect">
            <a:avLst/>
          </a:prstGeom>
        </p:spPr>
      </p:pic>
    </p:spTree>
    <p:extLst>
      <p:ext uri="{BB962C8B-B14F-4D97-AF65-F5344CB8AC3E}">
        <p14:creationId xmlns:p14="http://schemas.microsoft.com/office/powerpoint/2010/main" val="962501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7989AC-C42C-E15E-98EF-57ABAE4CBB2E}"/>
              </a:ext>
            </a:extLst>
          </p:cNvPr>
          <p:cNvSpPr>
            <a:spLocks noGrp="1"/>
          </p:cNvSpPr>
          <p:nvPr>
            <p:ph type="title"/>
          </p:nvPr>
        </p:nvSpPr>
        <p:spPr>
          <a:xfrm>
            <a:off x="1141413" y="609600"/>
            <a:ext cx="9905998" cy="740229"/>
          </a:xfrm>
        </p:spPr>
        <p:txBody>
          <a:bodyPr/>
          <a:lstStyle/>
          <a:p>
            <a:r>
              <a:rPr lang="fr-FR" dirty="0"/>
              <a:t>Exercice</a:t>
            </a:r>
          </a:p>
        </p:txBody>
      </p:sp>
      <p:sp>
        <p:nvSpPr>
          <p:cNvPr id="3" name="Espace réservé du contenu 2">
            <a:extLst>
              <a:ext uri="{FF2B5EF4-FFF2-40B4-BE49-F238E27FC236}">
                <a16:creationId xmlns:a16="http://schemas.microsoft.com/office/drawing/2014/main" id="{CD70FA5F-FFA1-E900-D7AD-A8F5E9E80317}"/>
              </a:ext>
            </a:extLst>
          </p:cNvPr>
          <p:cNvSpPr>
            <a:spLocks noGrp="1"/>
          </p:cNvSpPr>
          <p:nvPr>
            <p:ph idx="1"/>
          </p:nvPr>
        </p:nvSpPr>
        <p:spPr>
          <a:xfrm>
            <a:off x="1063036" y="1349829"/>
            <a:ext cx="9905998" cy="668384"/>
          </a:xfrm>
        </p:spPr>
        <p:txBody>
          <a:bodyPr>
            <a:normAutofit/>
          </a:bodyPr>
          <a:lstStyle/>
          <a:p>
            <a:r>
              <a:rPr lang="fr-FR" dirty="0"/>
              <a:t>Créer la requête affichant la liste des clients ayant commandé</a:t>
            </a:r>
          </a:p>
        </p:txBody>
      </p:sp>
      <p:pic>
        <p:nvPicPr>
          <p:cNvPr id="4" name="Image 3">
            <a:extLst>
              <a:ext uri="{FF2B5EF4-FFF2-40B4-BE49-F238E27FC236}">
                <a16:creationId xmlns:a16="http://schemas.microsoft.com/office/drawing/2014/main" id="{DF19BFB2-2D1A-BE51-67E1-613DD1259431}"/>
              </a:ext>
            </a:extLst>
          </p:cNvPr>
          <p:cNvPicPr>
            <a:picLocks noChangeAspect="1"/>
          </p:cNvPicPr>
          <p:nvPr/>
        </p:nvPicPr>
        <p:blipFill>
          <a:blip r:embed="rId2"/>
          <a:stretch>
            <a:fillRect/>
          </a:stretch>
        </p:blipFill>
        <p:spPr>
          <a:xfrm>
            <a:off x="2261937" y="2359052"/>
            <a:ext cx="8270223" cy="4288794"/>
          </a:xfrm>
          <a:prstGeom prst="rect">
            <a:avLst/>
          </a:prstGeom>
        </p:spPr>
      </p:pic>
    </p:spTree>
    <p:extLst>
      <p:ext uri="{BB962C8B-B14F-4D97-AF65-F5344CB8AC3E}">
        <p14:creationId xmlns:p14="http://schemas.microsoft.com/office/powerpoint/2010/main" val="1103166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D319D5-0283-690F-BF8C-04C0DEAB4045}"/>
              </a:ext>
            </a:extLst>
          </p:cNvPr>
          <p:cNvSpPr>
            <a:spLocks noGrp="1"/>
          </p:cNvSpPr>
          <p:nvPr>
            <p:ph type="title"/>
          </p:nvPr>
        </p:nvSpPr>
        <p:spPr/>
        <p:txBody>
          <a:bodyPr/>
          <a:lstStyle/>
          <a:p>
            <a:r>
              <a:rPr lang="fr-FR" dirty="0"/>
              <a:t>correction</a:t>
            </a:r>
          </a:p>
        </p:txBody>
      </p:sp>
      <p:pic>
        <p:nvPicPr>
          <p:cNvPr id="7" name="Espace réservé du contenu 6">
            <a:extLst>
              <a:ext uri="{FF2B5EF4-FFF2-40B4-BE49-F238E27FC236}">
                <a16:creationId xmlns:a16="http://schemas.microsoft.com/office/drawing/2014/main" id="{E596B90C-0A70-865E-56D1-BC10C6A3A016}"/>
              </a:ext>
            </a:extLst>
          </p:cNvPr>
          <p:cNvPicPr>
            <a:picLocks noGrp="1" noChangeAspect="1"/>
          </p:cNvPicPr>
          <p:nvPr>
            <p:ph idx="1"/>
          </p:nvPr>
        </p:nvPicPr>
        <p:blipFill>
          <a:blip r:embed="rId2"/>
          <a:stretch>
            <a:fillRect/>
          </a:stretch>
        </p:blipFill>
        <p:spPr>
          <a:xfrm>
            <a:off x="2379144" y="3805178"/>
            <a:ext cx="7430537" cy="847843"/>
          </a:xfrm>
        </p:spPr>
      </p:pic>
    </p:spTree>
    <p:extLst>
      <p:ext uri="{BB962C8B-B14F-4D97-AF65-F5344CB8AC3E}">
        <p14:creationId xmlns:p14="http://schemas.microsoft.com/office/powerpoint/2010/main" val="139720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7989AC-C42C-E15E-98EF-57ABAE4CBB2E}"/>
              </a:ext>
            </a:extLst>
          </p:cNvPr>
          <p:cNvSpPr>
            <a:spLocks noGrp="1"/>
          </p:cNvSpPr>
          <p:nvPr>
            <p:ph type="title"/>
          </p:nvPr>
        </p:nvSpPr>
        <p:spPr>
          <a:xfrm>
            <a:off x="1141413" y="609600"/>
            <a:ext cx="9905998" cy="740229"/>
          </a:xfrm>
        </p:spPr>
        <p:txBody>
          <a:bodyPr/>
          <a:lstStyle/>
          <a:p>
            <a:r>
              <a:rPr lang="fr-FR" dirty="0"/>
              <a:t>Exercice</a:t>
            </a:r>
          </a:p>
        </p:txBody>
      </p:sp>
      <p:sp>
        <p:nvSpPr>
          <p:cNvPr id="3" name="Espace réservé du contenu 2">
            <a:extLst>
              <a:ext uri="{FF2B5EF4-FFF2-40B4-BE49-F238E27FC236}">
                <a16:creationId xmlns:a16="http://schemas.microsoft.com/office/drawing/2014/main" id="{CD70FA5F-FFA1-E900-D7AD-A8F5E9E80317}"/>
              </a:ext>
            </a:extLst>
          </p:cNvPr>
          <p:cNvSpPr>
            <a:spLocks noGrp="1"/>
          </p:cNvSpPr>
          <p:nvPr>
            <p:ph idx="1"/>
          </p:nvPr>
        </p:nvSpPr>
        <p:spPr>
          <a:xfrm>
            <a:off x="1063036" y="1349829"/>
            <a:ext cx="9905998" cy="668384"/>
          </a:xfrm>
        </p:spPr>
        <p:txBody>
          <a:bodyPr>
            <a:normAutofit lnSpcReduction="10000"/>
          </a:bodyPr>
          <a:lstStyle/>
          <a:p>
            <a:r>
              <a:rPr lang="fr-FR" dirty="0"/>
              <a:t>Créer la requête affichant la liste des clients ayant commandés « </a:t>
            </a:r>
            <a:r>
              <a:rPr lang="fr-FR" dirty="0" err="1"/>
              <a:t>Boy's</a:t>
            </a:r>
            <a:r>
              <a:rPr lang="fr-FR" dirty="0"/>
              <a:t> Jeans (Blue) » et « </a:t>
            </a:r>
            <a:r>
              <a:rPr lang="fr-FR" dirty="0" err="1"/>
              <a:t>Girl's</a:t>
            </a:r>
            <a:r>
              <a:rPr lang="fr-FR" dirty="0"/>
              <a:t> Pyjamas (Black) »</a:t>
            </a:r>
          </a:p>
        </p:txBody>
      </p:sp>
      <p:pic>
        <p:nvPicPr>
          <p:cNvPr id="4" name="Image 3">
            <a:extLst>
              <a:ext uri="{FF2B5EF4-FFF2-40B4-BE49-F238E27FC236}">
                <a16:creationId xmlns:a16="http://schemas.microsoft.com/office/drawing/2014/main" id="{930DD084-1760-D710-E83C-35E707938FBA}"/>
              </a:ext>
            </a:extLst>
          </p:cNvPr>
          <p:cNvPicPr>
            <a:picLocks noChangeAspect="1"/>
          </p:cNvPicPr>
          <p:nvPr/>
        </p:nvPicPr>
        <p:blipFill>
          <a:blip r:embed="rId2"/>
          <a:stretch>
            <a:fillRect/>
          </a:stretch>
        </p:blipFill>
        <p:spPr>
          <a:xfrm>
            <a:off x="2261937" y="2359052"/>
            <a:ext cx="8270223" cy="4288794"/>
          </a:xfrm>
          <a:prstGeom prst="rect">
            <a:avLst/>
          </a:prstGeom>
        </p:spPr>
      </p:pic>
    </p:spTree>
    <p:extLst>
      <p:ext uri="{BB962C8B-B14F-4D97-AF65-F5344CB8AC3E}">
        <p14:creationId xmlns:p14="http://schemas.microsoft.com/office/powerpoint/2010/main" val="4161217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1CE07F-625D-8D0A-688D-BC63AEF7A33A}"/>
              </a:ext>
            </a:extLst>
          </p:cNvPr>
          <p:cNvSpPr>
            <a:spLocks noGrp="1"/>
          </p:cNvSpPr>
          <p:nvPr>
            <p:ph type="title"/>
          </p:nvPr>
        </p:nvSpPr>
        <p:spPr/>
        <p:txBody>
          <a:bodyPr/>
          <a:lstStyle/>
          <a:p>
            <a:r>
              <a:rPr lang="fr-FR" dirty="0"/>
              <a:t>correction</a:t>
            </a:r>
          </a:p>
        </p:txBody>
      </p:sp>
      <p:pic>
        <p:nvPicPr>
          <p:cNvPr id="11" name="Espace réservé du contenu 10">
            <a:extLst>
              <a:ext uri="{FF2B5EF4-FFF2-40B4-BE49-F238E27FC236}">
                <a16:creationId xmlns:a16="http://schemas.microsoft.com/office/drawing/2014/main" id="{74C6F39D-0A5C-52AA-A22B-4F3BF66125A0}"/>
              </a:ext>
            </a:extLst>
          </p:cNvPr>
          <p:cNvPicPr>
            <a:picLocks noGrp="1" noChangeAspect="1"/>
          </p:cNvPicPr>
          <p:nvPr>
            <p:ph idx="1"/>
          </p:nvPr>
        </p:nvPicPr>
        <p:blipFill>
          <a:blip r:embed="rId2"/>
          <a:stretch>
            <a:fillRect/>
          </a:stretch>
        </p:blipFill>
        <p:spPr>
          <a:xfrm>
            <a:off x="1859959" y="3457467"/>
            <a:ext cx="8468907" cy="1543265"/>
          </a:xfrm>
        </p:spPr>
      </p:pic>
    </p:spTree>
    <p:extLst>
      <p:ext uri="{BB962C8B-B14F-4D97-AF65-F5344CB8AC3E}">
        <p14:creationId xmlns:p14="http://schemas.microsoft.com/office/powerpoint/2010/main" val="743284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7989AC-C42C-E15E-98EF-57ABAE4CBB2E}"/>
              </a:ext>
            </a:extLst>
          </p:cNvPr>
          <p:cNvSpPr>
            <a:spLocks noGrp="1"/>
          </p:cNvSpPr>
          <p:nvPr>
            <p:ph type="title"/>
          </p:nvPr>
        </p:nvSpPr>
        <p:spPr>
          <a:xfrm>
            <a:off x="1141413" y="609600"/>
            <a:ext cx="9905998" cy="740229"/>
          </a:xfrm>
        </p:spPr>
        <p:txBody>
          <a:bodyPr/>
          <a:lstStyle/>
          <a:p>
            <a:r>
              <a:rPr lang="fr-FR" dirty="0"/>
              <a:t>Exercice</a:t>
            </a:r>
          </a:p>
        </p:txBody>
      </p:sp>
      <p:sp>
        <p:nvSpPr>
          <p:cNvPr id="3" name="Espace réservé du contenu 2">
            <a:extLst>
              <a:ext uri="{FF2B5EF4-FFF2-40B4-BE49-F238E27FC236}">
                <a16:creationId xmlns:a16="http://schemas.microsoft.com/office/drawing/2014/main" id="{CD70FA5F-FFA1-E900-D7AD-A8F5E9E80317}"/>
              </a:ext>
            </a:extLst>
          </p:cNvPr>
          <p:cNvSpPr>
            <a:spLocks noGrp="1"/>
          </p:cNvSpPr>
          <p:nvPr>
            <p:ph idx="1"/>
          </p:nvPr>
        </p:nvSpPr>
        <p:spPr>
          <a:xfrm>
            <a:off x="1063036" y="1349829"/>
            <a:ext cx="9905998" cy="668384"/>
          </a:xfrm>
        </p:spPr>
        <p:txBody>
          <a:bodyPr>
            <a:normAutofit lnSpcReduction="10000"/>
          </a:bodyPr>
          <a:lstStyle/>
          <a:p>
            <a:r>
              <a:rPr lang="fr-FR" dirty="0"/>
              <a:t>Créer la requête affichant la liste des clients ayant commandés « </a:t>
            </a:r>
            <a:r>
              <a:rPr lang="fr-FR" dirty="0" err="1"/>
              <a:t>Boy's</a:t>
            </a:r>
            <a:r>
              <a:rPr lang="fr-FR" dirty="0"/>
              <a:t> Jeans (Blue) » et « </a:t>
            </a:r>
            <a:r>
              <a:rPr lang="fr-FR" dirty="0" err="1"/>
              <a:t>Girl's</a:t>
            </a:r>
            <a:r>
              <a:rPr lang="fr-FR" dirty="0"/>
              <a:t> Pyjamas (Black) » vendus « Online »</a:t>
            </a:r>
          </a:p>
        </p:txBody>
      </p:sp>
      <p:pic>
        <p:nvPicPr>
          <p:cNvPr id="4" name="Image 3">
            <a:extLst>
              <a:ext uri="{FF2B5EF4-FFF2-40B4-BE49-F238E27FC236}">
                <a16:creationId xmlns:a16="http://schemas.microsoft.com/office/drawing/2014/main" id="{6883AE27-F8E8-D331-8B98-5F99424338C8}"/>
              </a:ext>
            </a:extLst>
          </p:cNvPr>
          <p:cNvPicPr>
            <a:picLocks noChangeAspect="1"/>
          </p:cNvPicPr>
          <p:nvPr/>
        </p:nvPicPr>
        <p:blipFill>
          <a:blip r:embed="rId2"/>
          <a:stretch>
            <a:fillRect/>
          </a:stretch>
        </p:blipFill>
        <p:spPr>
          <a:xfrm>
            <a:off x="2261937" y="2359052"/>
            <a:ext cx="8270223" cy="4288794"/>
          </a:xfrm>
          <a:prstGeom prst="rect">
            <a:avLst/>
          </a:prstGeom>
        </p:spPr>
      </p:pic>
    </p:spTree>
    <p:extLst>
      <p:ext uri="{BB962C8B-B14F-4D97-AF65-F5344CB8AC3E}">
        <p14:creationId xmlns:p14="http://schemas.microsoft.com/office/powerpoint/2010/main" val="1298153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C305E4-24E8-F206-42B4-217CF21BDC85}"/>
              </a:ext>
            </a:extLst>
          </p:cNvPr>
          <p:cNvSpPr>
            <a:spLocks noGrp="1"/>
          </p:cNvSpPr>
          <p:nvPr>
            <p:ph type="title"/>
          </p:nvPr>
        </p:nvSpPr>
        <p:spPr/>
        <p:txBody>
          <a:bodyPr/>
          <a:lstStyle/>
          <a:p>
            <a:r>
              <a:rPr lang="fr-FR" dirty="0"/>
              <a:t>Correction</a:t>
            </a:r>
          </a:p>
        </p:txBody>
      </p:sp>
      <p:pic>
        <p:nvPicPr>
          <p:cNvPr id="7" name="Espace réservé du contenu 6">
            <a:extLst>
              <a:ext uri="{FF2B5EF4-FFF2-40B4-BE49-F238E27FC236}">
                <a16:creationId xmlns:a16="http://schemas.microsoft.com/office/drawing/2014/main" id="{68927AAB-9596-D913-8872-3CED64126D6D}"/>
              </a:ext>
            </a:extLst>
          </p:cNvPr>
          <p:cNvPicPr>
            <a:picLocks noGrp="1" noChangeAspect="1"/>
          </p:cNvPicPr>
          <p:nvPr>
            <p:ph idx="1"/>
          </p:nvPr>
        </p:nvPicPr>
        <p:blipFill>
          <a:blip r:embed="rId2"/>
          <a:stretch>
            <a:fillRect/>
          </a:stretch>
        </p:blipFill>
        <p:spPr>
          <a:xfrm>
            <a:off x="1698012" y="3205019"/>
            <a:ext cx="8792802" cy="2048161"/>
          </a:xfrm>
        </p:spPr>
      </p:pic>
    </p:spTree>
    <p:extLst>
      <p:ext uri="{BB962C8B-B14F-4D97-AF65-F5344CB8AC3E}">
        <p14:creationId xmlns:p14="http://schemas.microsoft.com/office/powerpoint/2010/main" val="3505220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4EBE4B67-FF82-CFD3-FA11-F9552851BA33}"/>
              </a:ext>
            </a:extLst>
          </p:cNvPr>
          <p:cNvSpPr txBox="1">
            <a:spLocks/>
          </p:cNvSpPr>
          <p:nvPr/>
        </p:nvSpPr>
        <p:spPr>
          <a:xfrm>
            <a:off x="635000" y="640823"/>
            <a:ext cx="3418659" cy="558314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5400"/>
              <a:t>Et vous ?</a:t>
            </a:r>
            <a:endParaRPr lang="fr-FR" sz="5400" dirty="0"/>
          </a:p>
        </p:txBody>
      </p:sp>
      <p:graphicFrame>
        <p:nvGraphicFramePr>
          <p:cNvPr id="5" name="Espace réservé du contenu 2">
            <a:extLst>
              <a:ext uri="{FF2B5EF4-FFF2-40B4-BE49-F238E27FC236}">
                <a16:creationId xmlns:a16="http://schemas.microsoft.com/office/drawing/2014/main" id="{33415C0D-B248-1D55-1E5B-DB533F1BEB53}"/>
              </a:ext>
            </a:extLst>
          </p:cNvPr>
          <p:cNvGraphicFramePr>
            <a:graphicFrameLocks/>
          </p:cNvGraphicFramePr>
          <p:nvPr>
            <p:extLst>
              <p:ext uri="{D42A27DB-BD31-4B8C-83A1-F6EECF244321}">
                <p14:modId xmlns:p14="http://schemas.microsoft.com/office/powerpoint/2010/main" val="1878042950"/>
              </p:ext>
            </p:extLst>
          </p:nvPr>
        </p:nvGraphicFramePr>
        <p:xfrm>
          <a:off x="4648018" y="1245325"/>
          <a:ext cx="6900512" cy="4931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35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332E5A-57EE-6960-D295-03CCF15424C8}"/>
              </a:ext>
            </a:extLst>
          </p:cNvPr>
          <p:cNvSpPr>
            <a:spLocks noGrp="1"/>
          </p:cNvSpPr>
          <p:nvPr>
            <p:ph type="title"/>
          </p:nvPr>
        </p:nvSpPr>
        <p:spPr/>
        <p:txBody>
          <a:bodyPr/>
          <a:lstStyle/>
          <a:p>
            <a:r>
              <a:rPr lang="fr-FR" dirty="0"/>
              <a:t>L’Opérateurs de restriction BETWEEN</a:t>
            </a:r>
          </a:p>
        </p:txBody>
      </p:sp>
      <p:sp>
        <p:nvSpPr>
          <p:cNvPr id="3" name="Espace réservé du contenu 2">
            <a:extLst>
              <a:ext uri="{FF2B5EF4-FFF2-40B4-BE49-F238E27FC236}">
                <a16:creationId xmlns:a16="http://schemas.microsoft.com/office/drawing/2014/main" id="{3F9617D9-3354-C017-E1D2-4C23E8545055}"/>
              </a:ext>
            </a:extLst>
          </p:cNvPr>
          <p:cNvSpPr>
            <a:spLocks noGrp="1"/>
          </p:cNvSpPr>
          <p:nvPr>
            <p:ph idx="1"/>
          </p:nvPr>
        </p:nvSpPr>
        <p:spPr>
          <a:xfrm>
            <a:off x="1141413" y="2667000"/>
            <a:ext cx="9905998" cy="1579076"/>
          </a:xfrm>
        </p:spPr>
        <p:txBody>
          <a:bodyPr/>
          <a:lstStyle/>
          <a:p>
            <a:r>
              <a:rPr lang="fr-FR" dirty="0"/>
              <a:t>Le prédicat BETWEEN en SQL est utilisé pour spécifier une plage de valeurs dans une condition de requête. Il permet de sélectionner les enregistrements dont la valeur d'une colonne est comprise entre deux limites données, offrant ainsi une manière concise de filtrer les données incluses dans cette plage.</a:t>
            </a:r>
          </a:p>
          <a:p>
            <a:pPr marL="0" indent="0">
              <a:buNone/>
            </a:pPr>
            <a:endParaRPr lang="fr-FR" dirty="0"/>
          </a:p>
        </p:txBody>
      </p:sp>
      <p:pic>
        <p:nvPicPr>
          <p:cNvPr id="5" name="Image 4">
            <a:extLst>
              <a:ext uri="{FF2B5EF4-FFF2-40B4-BE49-F238E27FC236}">
                <a16:creationId xmlns:a16="http://schemas.microsoft.com/office/drawing/2014/main" id="{4A1F7119-CC3B-CBCF-FB50-4B7300253D75}"/>
              </a:ext>
            </a:extLst>
          </p:cNvPr>
          <p:cNvPicPr>
            <a:picLocks noChangeAspect="1"/>
          </p:cNvPicPr>
          <p:nvPr/>
        </p:nvPicPr>
        <p:blipFill>
          <a:blip r:embed="rId2"/>
          <a:stretch>
            <a:fillRect/>
          </a:stretch>
        </p:blipFill>
        <p:spPr>
          <a:xfrm>
            <a:off x="3088990" y="5069430"/>
            <a:ext cx="5887272" cy="800212"/>
          </a:xfrm>
          <a:prstGeom prst="rect">
            <a:avLst/>
          </a:prstGeom>
        </p:spPr>
      </p:pic>
    </p:spTree>
    <p:extLst>
      <p:ext uri="{BB962C8B-B14F-4D97-AF65-F5344CB8AC3E}">
        <p14:creationId xmlns:p14="http://schemas.microsoft.com/office/powerpoint/2010/main" val="2827275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7989AC-C42C-E15E-98EF-57ABAE4CBB2E}"/>
              </a:ext>
            </a:extLst>
          </p:cNvPr>
          <p:cNvSpPr>
            <a:spLocks noGrp="1"/>
          </p:cNvSpPr>
          <p:nvPr>
            <p:ph type="title"/>
          </p:nvPr>
        </p:nvSpPr>
        <p:spPr>
          <a:xfrm>
            <a:off x="1141413" y="609600"/>
            <a:ext cx="9905998" cy="740229"/>
          </a:xfrm>
        </p:spPr>
        <p:txBody>
          <a:bodyPr/>
          <a:lstStyle/>
          <a:p>
            <a:r>
              <a:rPr lang="fr-FR" dirty="0"/>
              <a:t>Exercice</a:t>
            </a:r>
          </a:p>
        </p:txBody>
      </p:sp>
      <p:sp>
        <p:nvSpPr>
          <p:cNvPr id="3" name="Espace réservé du contenu 2">
            <a:extLst>
              <a:ext uri="{FF2B5EF4-FFF2-40B4-BE49-F238E27FC236}">
                <a16:creationId xmlns:a16="http://schemas.microsoft.com/office/drawing/2014/main" id="{CD70FA5F-FFA1-E900-D7AD-A8F5E9E80317}"/>
              </a:ext>
            </a:extLst>
          </p:cNvPr>
          <p:cNvSpPr>
            <a:spLocks noGrp="1"/>
          </p:cNvSpPr>
          <p:nvPr>
            <p:ph idx="1"/>
          </p:nvPr>
        </p:nvSpPr>
        <p:spPr>
          <a:xfrm>
            <a:off x="1063036" y="1349829"/>
            <a:ext cx="9905998" cy="668384"/>
          </a:xfrm>
        </p:spPr>
        <p:txBody>
          <a:bodyPr>
            <a:normAutofit lnSpcReduction="10000"/>
          </a:bodyPr>
          <a:lstStyle/>
          <a:p>
            <a:r>
              <a:rPr lang="fr-FR" dirty="0"/>
              <a:t>Créer la requête affichant la liste des clients ayant commandés des alarmes ou des lustres en 2018 en utilisant BETWEEN</a:t>
            </a:r>
          </a:p>
        </p:txBody>
      </p:sp>
      <p:pic>
        <p:nvPicPr>
          <p:cNvPr id="4" name="Image 3">
            <a:extLst>
              <a:ext uri="{FF2B5EF4-FFF2-40B4-BE49-F238E27FC236}">
                <a16:creationId xmlns:a16="http://schemas.microsoft.com/office/drawing/2014/main" id="{2D2374E9-FBDD-AC7B-E421-8F6345B1B799}"/>
              </a:ext>
            </a:extLst>
          </p:cNvPr>
          <p:cNvPicPr>
            <a:picLocks noChangeAspect="1"/>
          </p:cNvPicPr>
          <p:nvPr/>
        </p:nvPicPr>
        <p:blipFill>
          <a:blip r:embed="rId2"/>
          <a:stretch>
            <a:fillRect/>
          </a:stretch>
        </p:blipFill>
        <p:spPr>
          <a:xfrm>
            <a:off x="2261937" y="2359052"/>
            <a:ext cx="8270223" cy="4288794"/>
          </a:xfrm>
          <a:prstGeom prst="rect">
            <a:avLst/>
          </a:prstGeom>
        </p:spPr>
      </p:pic>
    </p:spTree>
    <p:extLst>
      <p:ext uri="{BB962C8B-B14F-4D97-AF65-F5344CB8AC3E}">
        <p14:creationId xmlns:p14="http://schemas.microsoft.com/office/powerpoint/2010/main" val="1022289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B6338-A039-C3AF-7905-690E544D385A}"/>
              </a:ext>
            </a:extLst>
          </p:cNvPr>
          <p:cNvSpPr>
            <a:spLocks noGrp="1"/>
          </p:cNvSpPr>
          <p:nvPr>
            <p:ph type="title"/>
          </p:nvPr>
        </p:nvSpPr>
        <p:spPr/>
        <p:txBody>
          <a:bodyPr/>
          <a:lstStyle/>
          <a:p>
            <a:r>
              <a:rPr lang="fr-FR" dirty="0"/>
              <a:t>Correction</a:t>
            </a:r>
          </a:p>
        </p:txBody>
      </p:sp>
      <p:pic>
        <p:nvPicPr>
          <p:cNvPr id="7" name="Espace réservé du contenu 6">
            <a:extLst>
              <a:ext uri="{FF2B5EF4-FFF2-40B4-BE49-F238E27FC236}">
                <a16:creationId xmlns:a16="http://schemas.microsoft.com/office/drawing/2014/main" id="{6AFD5589-AFB1-5E3F-FE7F-EEBFE7995876}"/>
              </a:ext>
            </a:extLst>
          </p:cNvPr>
          <p:cNvPicPr>
            <a:picLocks noGrp="1" noChangeAspect="1"/>
          </p:cNvPicPr>
          <p:nvPr>
            <p:ph idx="1"/>
          </p:nvPr>
        </p:nvPicPr>
        <p:blipFill>
          <a:blip r:embed="rId2"/>
          <a:stretch>
            <a:fillRect/>
          </a:stretch>
        </p:blipFill>
        <p:spPr>
          <a:xfrm>
            <a:off x="3812857" y="3862336"/>
            <a:ext cx="4563112" cy="733527"/>
          </a:xfrm>
        </p:spPr>
      </p:pic>
    </p:spTree>
    <p:extLst>
      <p:ext uri="{BB962C8B-B14F-4D97-AF65-F5344CB8AC3E}">
        <p14:creationId xmlns:p14="http://schemas.microsoft.com/office/powerpoint/2010/main" val="2585389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332E5A-57EE-6960-D295-03CCF15424C8}"/>
              </a:ext>
            </a:extLst>
          </p:cNvPr>
          <p:cNvSpPr>
            <a:spLocks noGrp="1"/>
          </p:cNvSpPr>
          <p:nvPr>
            <p:ph type="title"/>
          </p:nvPr>
        </p:nvSpPr>
        <p:spPr/>
        <p:txBody>
          <a:bodyPr/>
          <a:lstStyle/>
          <a:p>
            <a:r>
              <a:rPr lang="fr-FR" dirty="0"/>
              <a:t>L’Opérateur de restriction IN</a:t>
            </a:r>
          </a:p>
        </p:txBody>
      </p:sp>
      <p:sp>
        <p:nvSpPr>
          <p:cNvPr id="3" name="Espace réservé du contenu 2">
            <a:extLst>
              <a:ext uri="{FF2B5EF4-FFF2-40B4-BE49-F238E27FC236}">
                <a16:creationId xmlns:a16="http://schemas.microsoft.com/office/drawing/2014/main" id="{3F9617D9-3354-C017-E1D2-4C23E8545055}"/>
              </a:ext>
            </a:extLst>
          </p:cNvPr>
          <p:cNvSpPr>
            <a:spLocks noGrp="1"/>
          </p:cNvSpPr>
          <p:nvPr>
            <p:ph idx="1"/>
          </p:nvPr>
        </p:nvSpPr>
        <p:spPr>
          <a:xfrm>
            <a:off x="1141413" y="2132844"/>
            <a:ext cx="9905998" cy="1597183"/>
          </a:xfrm>
        </p:spPr>
        <p:txBody>
          <a:bodyPr>
            <a:normAutofit lnSpcReduction="10000"/>
          </a:bodyPr>
          <a:lstStyle/>
          <a:p>
            <a:r>
              <a:rPr lang="fr-FR" dirty="0"/>
              <a:t>Le prédicat IN en SQL est utilisé pour filtrer les résultats d'une requête en spécifiant une liste de valeurs possibles. Il permet de comparer une colonne à plusieurs valeurs, sélectionnant ainsi les enregistrements qui correspondent à l'une des valeurs de la liste, simplifiant ainsi les conditions de recherche dans une requête SQL.</a:t>
            </a:r>
          </a:p>
        </p:txBody>
      </p:sp>
      <p:pic>
        <p:nvPicPr>
          <p:cNvPr id="5" name="Image 4">
            <a:extLst>
              <a:ext uri="{FF2B5EF4-FFF2-40B4-BE49-F238E27FC236}">
                <a16:creationId xmlns:a16="http://schemas.microsoft.com/office/drawing/2014/main" id="{E675D911-E032-F27C-C079-1795AE27F2E8}"/>
              </a:ext>
            </a:extLst>
          </p:cNvPr>
          <p:cNvPicPr>
            <a:picLocks noChangeAspect="1"/>
          </p:cNvPicPr>
          <p:nvPr/>
        </p:nvPicPr>
        <p:blipFill>
          <a:blip r:embed="rId2"/>
          <a:stretch>
            <a:fillRect/>
          </a:stretch>
        </p:blipFill>
        <p:spPr>
          <a:xfrm>
            <a:off x="278588" y="4590819"/>
            <a:ext cx="11631648" cy="1657581"/>
          </a:xfrm>
          <a:prstGeom prst="rect">
            <a:avLst/>
          </a:prstGeom>
        </p:spPr>
      </p:pic>
    </p:spTree>
    <p:extLst>
      <p:ext uri="{BB962C8B-B14F-4D97-AF65-F5344CB8AC3E}">
        <p14:creationId xmlns:p14="http://schemas.microsoft.com/office/powerpoint/2010/main" val="1393110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7989AC-C42C-E15E-98EF-57ABAE4CBB2E}"/>
              </a:ext>
            </a:extLst>
          </p:cNvPr>
          <p:cNvSpPr>
            <a:spLocks noGrp="1"/>
          </p:cNvSpPr>
          <p:nvPr>
            <p:ph type="title"/>
          </p:nvPr>
        </p:nvSpPr>
        <p:spPr>
          <a:xfrm>
            <a:off x="1141413" y="609600"/>
            <a:ext cx="9905998" cy="740229"/>
          </a:xfrm>
        </p:spPr>
        <p:txBody>
          <a:bodyPr/>
          <a:lstStyle/>
          <a:p>
            <a:r>
              <a:rPr lang="fr-FR" dirty="0"/>
              <a:t>Exercice</a:t>
            </a:r>
          </a:p>
        </p:txBody>
      </p:sp>
      <p:sp>
        <p:nvSpPr>
          <p:cNvPr id="3" name="Espace réservé du contenu 2">
            <a:extLst>
              <a:ext uri="{FF2B5EF4-FFF2-40B4-BE49-F238E27FC236}">
                <a16:creationId xmlns:a16="http://schemas.microsoft.com/office/drawing/2014/main" id="{CD70FA5F-FFA1-E900-D7AD-A8F5E9E80317}"/>
              </a:ext>
            </a:extLst>
          </p:cNvPr>
          <p:cNvSpPr>
            <a:spLocks noGrp="1"/>
          </p:cNvSpPr>
          <p:nvPr>
            <p:ph idx="1"/>
          </p:nvPr>
        </p:nvSpPr>
        <p:spPr>
          <a:xfrm>
            <a:off x="1063036" y="1349829"/>
            <a:ext cx="9905998" cy="668384"/>
          </a:xfrm>
        </p:spPr>
        <p:txBody>
          <a:bodyPr>
            <a:normAutofit fontScale="77500" lnSpcReduction="20000"/>
          </a:bodyPr>
          <a:lstStyle/>
          <a:p>
            <a:r>
              <a:rPr lang="fr-FR" dirty="0"/>
              <a:t>Créer la requête affichant la liste des clients de paris ou paris la défense à l’aide du prédicat IN et ayant commandés des </a:t>
            </a:r>
            <a:r>
              <a:rPr lang="en-US" dirty="0"/>
              <a:t>'Women's Trousers (Blue)', 'Girl's </a:t>
            </a:r>
            <a:r>
              <a:rPr lang="en-US" dirty="0" err="1"/>
              <a:t>Pyjamas</a:t>
            </a:r>
            <a:r>
              <a:rPr lang="en-US" dirty="0"/>
              <a:t> (Red)' </a:t>
            </a:r>
            <a:r>
              <a:rPr lang="fr-FR" dirty="0"/>
              <a:t>en 2018 en utilisant BETWEEN</a:t>
            </a:r>
          </a:p>
        </p:txBody>
      </p:sp>
      <p:pic>
        <p:nvPicPr>
          <p:cNvPr id="4" name="Image 3">
            <a:extLst>
              <a:ext uri="{FF2B5EF4-FFF2-40B4-BE49-F238E27FC236}">
                <a16:creationId xmlns:a16="http://schemas.microsoft.com/office/drawing/2014/main" id="{25A460AF-DF69-A2C3-F670-5B2C88CC6EC8}"/>
              </a:ext>
            </a:extLst>
          </p:cNvPr>
          <p:cNvPicPr>
            <a:picLocks noChangeAspect="1"/>
          </p:cNvPicPr>
          <p:nvPr/>
        </p:nvPicPr>
        <p:blipFill>
          <a:blip r:embed="rId2"/>
          <a:stretch>
            <a:fillRect/>
          </a:stretch>
        </p:blipFill>
        <p:spPr>
          <a:xfrm>
            <a:off x="2261937" y="2359052"/>
            <a:ext cx="8270223" cy="4288794"/>
          </a:xfrm>
          <a:prstGeom prst="rect">
            <a:avLst/>
          </a:prstGeom>
        </p:spPr>
      </p:pic>
    </p:spTree>
    <p:extLst>
      <p:ext uri="{BB962C8B-B14F-4D97-AF65-F5344CB8AC3E}">
        <p14:creationId xmlns:p14="http://schemas.microsoft.com/office/powerpoint/2010/main" val="828366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133EA4-B321-361B-070C-5BEDC9C2AF74}"/>
              </a:ext>
            </a:extLst>
          </p:cNvPr>
          <p:cNvSpPr>
            <a:spLocks noGrp="1"/>
          </p:cNvSpPr>
          <p:nvPr>
            <p:ph type="title"/>
          </p:nvPr>
        </p:nvSpPr>
        <p:spPr/>
        <p:txBody>
          <a:bodyPr/>
          <a:lstStyle/>
          <a:p>
            <a:r>
              <a:rPr lang="fr-FR" dirty="0"/>
              <a:t>Correction</a:t>
            </a:r>
          </a:p>
        </p:txBody>
      </p:sp>
      <p:pic>
        <p:nvPicPr>
          <p:cNvPr id="6" name="Espace réservé du contenu 5">
            <a:extLst>
              <a:ext uri="{FF2B5EF4-FFF2-40B4-BE49-F238E27FC236}">
                <a16:creationId xmlns:a16="http://schemas.microsoft.com/office/drawing/2014/main" id="{8DEC7C36-3AC5-1C0E-24EA-B0225082946F}"/>
              </a:ext>
            </a:extLst>
          </p:cNvPr>
          <p:cNvPicPr>
            <a:picLocks noGrp="1" noChangeAspect="1"/>
          </p:cNvPicPr>
          <p:nvPr>
            <p:ph idx="1"/>
          </p:nvPr>
        </p:nvPicPr>
        <p:blipFill>
          <a:blip r:embed="rId2"/>
          <a:stretch>
            <a:fillRect/>
          </a:stretch>
        </p:blipFill>
        <p:spPr>
          <a:xfrm>
            <a:off x="2393434" y="3338388"/>
            <a:ext cx="7401958" cy="1781424"/>
          </a:xfrm>
        </p:spPr>
      </p:pic>
    </p:spTree>
    <p:extLst>
      <p:ext uri="{BB962C8B-B14F-4D97-AF65-F5344CB8AC3E}">
        <p14:creationId xmlns:p14="http://schemas.microsoft.com/office/powerpoint/2010/main" val="1360221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332E5A-57EE-6960-D295-03CCF15424C8}"/>
              </a:ext>
            </a:extLst>
          </p:cNvPr>
          <p:cNvSpPr>
            <a:spLocks noGrp="1"/>
          </p:cNvSpPr>
          <p:nvPr>
            <p:ph type="title"/>
          </p:nvPr>
        </p:nvSpPr>
        <p:spPr/>
        <p:txBody>
          <a:bodyPr/>
          <a:lstStyle/>
          <a:p>
            <a:r>
              <a:rPr lang="fr-FR" dirty="0"/>
              <a:t>L’Opérateurs de restriction LIKE</a:t>
            </a:r>
          </a:p>
        </p:txBody>
      </p:sp>
      <p:sp>
        <p:nvSpPr>
          <p:cNvPr id="3" name="Espace réservé du contenu 2">
            <a:extLst>
              <a:ext uri="{FF2B5EF4-FFF2-40B4-BE49-F238E27FC236}">
                <a16:creationId xmlns:a16="http://schemas.microsoft.com/office/drawing/2014/main" id="{3F9617D9-3354-C017-E1D2-4C23E8545055}"/>
              </a:ext>
            </a:extLst>
          </p:cNvPr>
          <p:cNvSpPr>
            <a:spLocks noGrp="1"/>
          </p:cNvSpPr>
          <p:nvPr>
            <p:ph idx="1"/>
          </p:nvPr>
        </p:nvSpPr>
        <p:spPr>
          <a:xfrm>
            <a:off x="1141413" y="2666999"/>
            <a:ext cx="9905998" cy="1905001"/>
          </a:xfrm>
        </p:spPr>
        <p:txBody>
          <a:bodyPr>
            <a:normAutofit lnSpcReduction="10000"/>
          </a:bodyPr>
          <a:lstStyle/>
          <a:p>
            <a:r>
              <a:rPr lang="fr-FR" dirty="0"/>
              <a:t>Le prédicat LIKE en SQL est utilisé pour effectuer des recherches de motifs dans une colonne de texte. Il permet de sélectionner les enregistrements dont la valeur d'une colonne correspond à un motif spécifié, en utilisant des caractères de substitution comme '%' pour représenter n'importe quelle séquence de caractères et '_' pour représenter un caractère unique. Ainsi, le prédicat LIKE facilite la recherche de données partielles ou similaires dans une base de données.</a:t>
            </a:r>
          </a:p>
        </p:txBody>
      </p:sp>
      <p:pic>
        <p:nvPicPr>
          <p:cNvPr id="7" name="Image 6">
            <a:extLst>
              <a:ext uri="{FF2B5EF4-FFF2-40B4-BE49-F238E27FC236}">
                <a16:creationId xmlns:a16="http://schemas.microsoft.com/office/drawing/2014/main" id="{C316ECCD-7300-689A-AA1C-E44972CEC551}"/>
              </a:ext>
            </a:extLst>
          </p:cNvPr>
          <p:cNvPicPr>
            <a:picLocks noChangeAspect="1"/>
          </p:cNvPicPr>
          <p:nvPr/>
        </p:nvPicPr>
        <p:blipFill>
          <a:blip r:embed="rId2"/>
          <a:stretch>
            <a:fillRect/>
          </a:stretch>
        </p:blipFill>
        <p:spPr>
          <a:xfrm>
            <a:off x="788246" y="4950189"/>
            <a:ext cx="10612331" cy="1086002"/>
          </a:xfrm>
          <a:prstGeom prst="rect">
            <a:avLst/>
          </a:prstGeom>
        </p:spPr>
      </p:pic>
    </p:spTree>
    <p:extLst>
      <p:ext uri="{BB962C8B-B14F-4D97-AF65-F5344CB8AC3E}">
        <p14:creationId xmlns:p14="http://schemas.microsoft.com/office/powerpoint/2010/main" val="2949232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7989AC-C42C-E15E-98EF-57ABAE4CBB2E}"/>
              </a:ext>
            </a:extLst>
          </p:cNvPr>
          <p:cNvSpPr>
            <a:spLocks noGrp="1"/>
          </p:cNvSpPr>
          <p:nvPr>
            <p:ph type="title"/>
          </p:nvPr>
        </p:nvSpPr>
        <p:spPr>
          <a:xfrm>
            <a:off x="1141413" y="609600"/>
            <a:ext cx="9905998" cy="740229"/>
          </a:xfrm>
        </p:spPr>
        <p:txBody>
          <a:bodyPr/>
          <a:lstStyle/>
          <a:p>
            <a:r>
              <a:rPr lang="fr-FR" dirty="0"/>
              <a:t>Exercice</a:t>
            </a:r>
          </a:p>
        </p:txBody>
      </p:sp>
      <p:sp>
        <p:nvSpPr>
          <p:cNvPr id="3" name="Espace réservé du contenu 2">
            <a:extLst>
              <a:ext uri="{FF2B5EF4-FFF2-40B4-BE49-F238E27FC236}">
                <a16:creationId xmlns:a16="http://schemas.microsoft.com/office/drawing/2014/main" id="{CD70FA5F-FFA1-E900-D7AD-A8F5E9E80317}"/>
              </a:ext>
            </a:extLst>
          </p:cNvPr>
          <p:cNvSpPr>
            <a:spLocks noGrp="1"/>
          </p:cNvSpPr>
          <p:nvPr>
            <p:ph idx="1"/>
          </p:nvPr>
        </p:nvSpPr>
        <p:spPr>
          <a:xfrm>
            <a:off x="1063036" y="1349829"/>
            <a:ext cx="9905998" cy="668384"/>
          </a:xfrm>
        </p:spPr>
        <p:txBody>
          <a:bodyPr>
            <a:normAutofit lnSpcReduction="10000"/>
          </a:bodyPr>
          <a:lstStyle/>
          <a:p>
            <a:r>
              <a:rPr lang="fr-FR" dirty="0"/>
              <a:t>Créer la requête affichant la liste des clients ayant commandé un produit dont le nom commence par Girls</a:t>
            </a:r>
          </a:p>
        </p:txBody>
      </p:sp>
      <p:pic>
        <p:nvPicPr>
          <p:cNvPr id="4" name="Image 3">
            <a:extLst>
              <a:ext uri="{FF2B5EF4-FFF2-40B4-BE49-F238E27FC236}">
                <a16:creationId xmlns:a16="http://schemas.microsoft.com/office/drawing/2014/main" id="{B7362EE8-C9B1-CDDF-5663-D3775B9D73D6}"/>
              </a:ext>
            </a:extLst>
          </p:cNvPr>
          <p:cNvPicPr>
            <a:picLocks noChangeAspect="1"/>
          </p:cNvPicPr>
          <p:nvPr/>
        </p:nvPicPr>
        <p:blipFill>
          <a:blip r:embed="rId2"/>
          <a:stretch>
            <a:fillRect/>
          </a:stretch>
        </p:blipFill>
        <p:spPr>
          <a:xfrm>
            <a:off x="2261937" y="2359052"/>
            <a:ext cx="8270223" cy="4288794"/>
          </a:xfrm>
          <a:prstGeom prst="rect">
            <a:avLst/>
          </a:prstGeom>
        </p:spPr>
      </p:pic>
    </p:spTree>
    <p:extLst>
      <p:ext uri="{BB962C8B-B14F-4D97-AF65-F5344CB8AC3E}">
        <p14:creationId xmlns:p14="http://schemas.microsoft.com/office/powerpoint/2010/main" val="28471368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4D9FC6-2F27-B1CD-777C-E9BF68836A72}"/>
              </a:ext>
            </a:extLst>
          </p:cNvPr>
          <p:cNvSpPr>
            <a:spLocks noGrp="1"/>
          </p:cNvSpPr>
          <p:nvPr>
            <p:ph type="title"/>
          </p:nvPr>
        </p:nvSpPr>
        <p:spPr/>
        <p:txBody>
          <a:bodyPr/>
          <a:lstStyle/>
          <a:p>
            <a:r>
              <a:rPr lang="fr-FR" dirty="0"/>
              <a:t>Correction</a:t>
            </a:r>
          </a:p>
        </p:txBody>
      </p:sp>
      <p:pic>
        <p:nvPicPr>
          <p:cNvPr id="7" name="Espace réservé du contenu 6">
            <a:extLst>
              <a:ext uri="{FF2B5EF4-FFF2-40B4-BE49-F238E27FC236}">
                <a16:creationId xmlns:a16="http://schemas.microsoft.com/office/drawing/2014/main" id="{D8060D81-D5BB-0C08-4784-0BAEC13310BE}"/>
              </a:ext>
            </a:extLst>
          </p:cNvPr>
          <p:cNvPicPr>
            <a:picLocks noGrp="1" noChangeAspect="1"/>
          </p:cNvPicPr>
          <p:nvPr>
            <p:ph idx="1"/>
          </p:nvPr>
        </p:nvPicPr>
        <p:blipFill>
          <a:blip r:embed="rId2"/>
          <a:stretch>
            <a:fillRect/>
          </a:stretch>
        </p:blipFill>
        <p:spPr>
          <a:xfrm>
            <a:off x="2264828" y="3405072"/>
            <a:ext cx="7659169" cy="1648055"/>
          </a:xfrm>
        </p:spPr>
      </p:pic>
    </p:spTree>
    <p:extLst>
      <p:ext uri="{BB962C8B-B14F-4D97-AF65-F5344CB8AC3E}">
        <p14:creationId xmlns:p14="http://schemas.microsoft.com/office/powerpoint/2010/main" val="2142642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57E97-13A5-52D3-284C-2052EE5BA96A}"/>
              </a:ext>
            </a:extLst>
          </p:cNvPr>
          <p:cNvSpPr>
            <a:spLocks noGrp="1"/>
          </p:cNvSpPr>
          <p:nvPr>
            <p:ph type="title"/>
          </p:nvPr>
        </p:nvSpPr>
        <p:spPr/>
        <p:txBody>
          <a:bodyPr/>
          <a:lstStyle/>
          <a:p>
            <a:r>
              <a:rPr lang="fr-FR" dirty="0"/>
              <a:t>Opérateurs numériques.</a:t>
            </a:r>
          </a:p>
        </p:txBody>
      </p:sp>
      <p:pic>
        <p:nvPicPr>
          <p:cNvPr id="5" name="Espace réservé du contenu 4">
            <a:extLst>
              <a:ext uri="{FF2B5EF4-FFF2-40B4-BE49-F238E27FC236}">
                <a16:creationId xmlns:a16="http://schemas.microsoft.com/office/drawing/2014/main" id="{B94DCE47-0E1D-207C-4747-E91E32345822}"/>
              </a:ext>
            </a:extLst>
          </p:cNvPr>
          <p:cNvPicPr>
            <a:picLocks noGrp="1" noChangeAspect="1"/>
          </p:cNvPicPr>
          <p:nvPr>
            <p:ph idx="1"/>
          </p:nvPr>
        </p:nvPicPr>
        <p:blipFill>
          <a:blip r:embed="rId2"/>
          <a:stretch>
            <a:fillRect/>
          </a:stretch>
        </p:blipFill>
        <p:spPr>
          <a:xfrm>
            <a:off x="3146013" y="2295367"/>
            <a:ext cx="5896798" cy="2267266"/>
          </a:xfrm>
        </p:spPr>
      </p:pic>
      <p:pic>
        <p:nvPicPr>
          <p:cNvPr id="7" name="Image 6">
            <a:extLst>
              <a:ext uri="{FF2B5EF4-FFF2-40B4-BE49-F238E27FC236}">
                <a16:creationId xmlns:a16="http://schemas.microsoft.com/office/drawing/2014/main" id="{B21E9C53-EF66-3628-4AD9-21B32756C93F}"/>
              </a:ext>
            </a:extLst>
          </p:cNvPr>
          <p:cNvPicPr>
            <a:picLocks noChangeAspect="1"/>
          </p:cNvPicPr>
          <p:nvPr/>
        </p:nvPicPr>
        <p:blipFill>
          <a:blip r:embed="rId3"/>
          <a:stretch>
            <a:fillRect/>
          </a:stretch>
        </p:blipFill>
        <p:spPr>
          <a:xfrm>
            <a:off x="857171" y="5453660"/>
            <a:ext cx="10574619" cy="953724"/>
          </a:xfrm>
          <a:prstGeom prst="rect">
            <a:avLst/>
          </a:prstGeom>
        </p:spPr>
      </p:pic>
    </p:spTree>
    <p:extLst>
      <p:ext uri="{BB962C8B-B14F-4D97-AF65-F5344CB8AC3E}">
        <p14:creationId xmlns:p14="http://schemas.microsoft.com/office/powerpoint/2010/main" val="3366407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F96394-8D4E-354C-8F1D-0EEA1F6464F8}"/>
              </a:ext>
            </a:extLst>
          </p:cNvPr>
          <p:cNvSpPr>
            <a:spLocks noGrp="1"/>
          </p:cNvSpPr>
          <p:nvPr>
            <p:ph type="title"/>
          </p:nvPr>
        </p:nvSpPr>
        <p:spPr/>
        <p:txBody>
          <a:bodyPr>
            <a:normAutofit fontScale="90000"/>
          </a:bodyPr>
          <a:lstStyle/>
          <a:p>
            <a:r>
              <a:rPr lang="fr-FR" b="1" dirty="0"/>
              <a:t>Définition : Base de données, Serveur de base de données, SGBD/R</a:t>
            </a:r>
            <a:endParaRPr lang="fr-FR" dirty="0"/>
          </a:p>
        </p:txBody>
      </p:sp>
      <p:sp>
        <p:nvSpPr>
          <p:cNvPr id="3" name="Espace réservé du texte 2">
            <a:extLst>
              <a:ext uri="{FF2B5EF4-FFF2-40B4-BE49-F238E27FC236}">
                <a16:creationId xmlns:a16="http://schemas.microsoft.com/office/drawing/2014/main" id="{9753549E-D0E8-BB25-FF6A-973A59226AB3}"/>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682730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7989AC-C42C-E15E-98EF-57ABAE4CBB2E}"/>
              </a:ext>
            </a:extLst>
          </p:cNvPr>
          <p:cNvSpPr>
            <a:spLocks noGrp="1"/>
          </p:cNvSpPr>
          <p:nvPr>
            <p:ph type="title"/>
          </p:nvPr>
        </p:nvSpPr>
        <p:spPr>
          <a:xfrm>
            <a:off x="1141413" y="609600"/>
            <a:ext cx="9905998" cy="740229"/>
          </a:xfrm>
        </p:spPr>
        <p:txBody>
          <a:bodyPr/>
          <a:lstStyle/>
          <a:p>
            <a:r>
              <a:rPr lang="fr-FR" dirty="0"/>
              <a:t>Exercice</a:t>
            </a:r>
          </a:p>
        </p:txBody>
      </p:sp>
      <p:sp>
        <p:nvSpPr>
          <p:cNvPr id="3" name="Espace réservé du contenu 2">
            <a:extLst>
              <a:ext uri="{FF2B5EF4-FFF2-40B4-BE49-F238E27FC236}">
                <a16:creationId xmlns:a16="http://schemas.microsoft.com/office/drawing/2014/main" id="{CD70FA5F-FFA1-E900-D7AD-A8F5E9E80317}"/>
              </a:ext>
            </a:extLst>
          </p:cNvPr>
          <p:cNvSpPr>
            <a:spLocks noGrp="1"/>
          </p:cNvSpPr>
          <p:nvPr>
            <p:ph idx="1"/>
          </p:nvPr>
        </p:nvSpPr>
        <p:spPr>
          <a:xfrm>
            <a:off x="970548" y="1349829"/>
            <a:ext cx="9998486" cy="668384"/>
          </a:xfrm>
        </p:spPr>
        <p:txBody>
          <a:bodyPr>
            <a:normAutofit fontScale="85000" lnSpcReduction="20000"/>
          </a:bodyPr>
          <a:lstStyle/>
          <a:p>
            <a:r>
              <a:rPr lang="fr-FR" dirty="0"/>
              <a:t>Créer la requête affichant le bénéfice par ligne de ventes </a:t>
            </a:r>
          </a:p>
          <a:p>
            <a:r>
              <a:rPr lang="fr-FR" dirty="0"/>
              <a:t>Quantité * (Prix de vente – prix d’achat) où prix d’achat est une colonne dans Produits</a:t>
            </a:r>
          </a:p>
        </p:txBody>
      </p:sp>
      <p:pic>
        <p:nvPicPr>
          <p:cNvPr id="4" name="Image 3">
            <a:extLst>
              <a:ext uri="{FF2B5EF4-FFF2-40B4-BE49-F238E27FC236}">
                <a16:creationId xmlns:a16="http://schemas.microsoft.com/office/drawing/2014/main" id="{1DFF47A8-4BE5-2725-362E-1F6AAE144357}"/>
              </a:ext>
            </a:extLst>
          </p:cNvPr>
          <p:cNvPicPr>
            <a:picLocks noChangeAspect="1"/>
          </p:cNvPicPr>
          <p:nvPr/>
        </p:nvPicPr>
        <p:blipFill>
          <a:blip r:embed="rId2"/>
          <a:stretch>
            <a:fillRect/>
          </a:stretch>
        </p:blipFill>
        <p:spPr>
          <a:xfrm>
            <a:off x="2261937" y="2359052"/>
            <a:ext cx="8270223" cy="4288794"/>
          </a:xfrm>
          <a:prstGeom prst="rect">
            <a:avLst/>
          </a:prstGeom>
        </p:spPr>
      </p:pic>
    </p:spTree>
    <p:extLst>
      <p:ext uri="{BB962C8B-B14F-4D97-AF65-F5344CB8AC3E}">
        <p14:creationId xmlns:p14="http://schemas.microsoft.com/office/powerpoint/2010/main" val="11518580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32F1E8-34FD-F200-BB71-D49D81BAE0DF}"/>
              </a:ext>
            </a:extLst>
          </p:cNvPr>
          <p:cNvSpPr>
            <a:spLocks noGrp="1"/>
          </p:cNvSpPr>
          <p:nvPr>
            <p:ph type="title"/>
          </p:nvPr>
        </p:nvSpPr>
        <p:spPr/>
        <p:txBody>
          <a:bodyPr/>
          <a:lstStyle/>
          <a:p>
            <a:r>
              <a:rPr lang="fr-FR" dirty="0"/>
              <a:t>CORRECTION</a:t>
            </a:r>
          </a:p>
        </p:txBody>
      </p:sp>
      <p:sp>
        <p:nvSpPr>
          <p:cNvPr id="4" name="Espace réservé du contenu 3">
            <a:extLst>
              <a:ext uri="{FF2B5EF4-FFF2-40B4-BE49-F238E27FC236}">
                <a16:creationId xmlns:a16="http://schemas.microsoft.com/office/drawing/2014/main" id="{B609C62E-FACC-4E01-B677-1ED5A7CB31D3}"/>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7244624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0097AB-5B98-2510-7655-701F01D15851}"/>
              </a:ext>
            </a:extLst>
          </p:cNvPr>
          <p:cNvSpPr>
            <a:spLocks noGrp="1"/>
          </p:cNvSpPr>
          <p:nvPr>
            <p:ph type="title"/>
          </p:nvPr>
        </p:nvSpPr>
        <p:spPr/>
        <p:txBody>
          <a:bodyPr/>
          <a:lstStyle/>
          <a:p>
            <a:r>
              <a:rPr lang="fr-FR" dirty="0"/>
              <a:t>ATELIER : REQUETES personnalisées</a:t>
            </a:r>
          </a:p>
        </p:txBody>
      </p:sp>
      <p:sp>
        <p:nvSpPr>
          <p:cNvPr id="3" name="Espace réservé du contenu 2">
            <a:extLst>
              <a:ext uri="{FF2B5EF4-FFF2-40B4-BE49-F238E27FC236}">
                <a16:creationId xmlns:a16="http://schemas.microsoft.com/office/drawing/2014/main" id="{D00183D0-4B32-7DCD-3651-6780DD01307A}"/>
              </a:ext>
            </a:extLst>
          </p:cNvPr>
          <p:cNvSpPr>
            <a:spLocks noGrp="1"/>
          </p:cNvSpPr>
          <p:nvPr>
            <p:ph idx="1"/>
          </p:nvPr>
        </p:nvSpPr>
        <p:spPr/>
        <p:txBody>
          <a:bodyPr/>
          <a:lstStyle/>
          <a:p>
            <a:r>
              <a:rPr lang="fr-FR" dirty="0"/>
              <a:t>Et vous ? quelles sont les requêtes sur votre modèle de données</a:t>
            </a:r>
          </a:p>
        </p:txBody>
      </p:sp>
    </p:spTree>
    <p:extLst>
      <p:ext uri="{BB962C8B-B14F-4D97-AF65-F5344CB8AC3E}">
        <p14:creationId xmlns:p14="http://schemas.microsoft.com/office/powerpoint/2010/main" val="37865070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FC16337-2737-BA14-70D6-34BDB21E4B61}"/>
              </a:ext>
            </a:extLst>
          </p:cNvPr>
          <p:cNvSpPr>
            <a:spLocks noGrp="1"/>
          </p:cNvSpPr>
          <p:nvPr>
            <p:ph type="title"/>
          </p:nvPr>
        </p:nvSpPr>
        <p:spPr/>
        <p:txBody>
          <a:bodyPr>
            <a:normAutofit/>
          </a:bodyPr>
          <a:lstStyle/>
          <a:p>
            <a:r>
              <a:rPr lang="fr-FR" b="1" dirty="0"/>
              <a:t>Interroger les données de plusieurs tables</a:t>
            </a:r>
            <a:endParaRPr lang="fr-FR" dirty="0"/>
          </a:p>
        </p:txBody>
      </p:sp>
      <p:sp>
        <p:nvSpPr>
          <p:cNvPr id="5" name="Espace réservé du texte 4">
            <a:extLst>
              <a:ext uri="{FF2B5EF4-FFF2-40B4-BE49-F238E27FC236}">
                <a16:creationId xmlns:a16="http://schemas.microsoft.com/office/drawing/2014/main" id="{865AFB06-719E-43E3-2F24-3A7329F5BE2F}"/>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826289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2A03399-292B-A747-C721-ADA85A178643}"/>
              </a:ext>
            </a:extLst>
          </p:cNvPr>
          <p:cNvSpPr>
            <a:spLocks noGrp="1"/>
          </p:cNvSpPr>
          <p:nvPr>
            <p:ph type="title"/>
          </p:nvPr>
        </p:nvSpPr>
        <p:spPr/>
        <p:txBody>
          <a:bodyPr/>
          <a:lstStyle/>
          <a:p>
            <a:r>
              <a:rPr lang="fr-FR" dirty="0"/>
              <a:t>Les jointures </a:t>
            </a:r>
            <a:r>
              <a:rPr lang="fr-FR" dirty="0" err="1"/>
              <a:t>EXTERNEs</a:t>
            </a:r>
            <a:r>
              <a:rPr lang="fr-FR" dirty="0"/>
              <a:t> en SQL-2</a:t>
            </a:r>
          </a:p>
        </p:txBody>
      </p:sp>
      <p:sp>
        <p:nvSpPr>
          <p:cNvPr id="5" name="Espace réservé du contenu 4">
            <a:extLst>
              <a:ext uri="{FF2B5EF4-FFF2-40B4-BE49-F238E27FC236}">
                <a16:creationId xmlns:a16="http://schemas.microsoft.com/office/drawing/2014/main" id="{E564E011-7346-62FE-D494-15041D4EAB5C}"/>
              </a:ext>
            </a:extLst>
          </p:cNvPr>
          <p:cNvSpPr>
            <a:spLocks noGrp="1"/>
          </p:cNvSpPr>
          <p:nvPr>
            <p:ph idx="1"/>
          </p:nvPr>
        </p:nvSpPr>
        <p:spPr/>
        <p:txBody>
          <a:bodyPr/>
          <a:lstStyle/>
          <a:p>
            <a:r>
              <a:rPr lang="fr-FR" dirty="0"/>
              <a:t>Les jointures externes en SQL, notamment LEFT JOIN, RIGHT JOIN et FULL JOIN, permettent de récupérer des données à partir de deux tables, même si certaines lignes n'ont pas de correspondance dans l'autre table.</a:t>
            </a:r>
          </a:p>
        </p:txBody>
      </p:sp>
    </p:spTree>
    <p:extLst>
      <p:ext uri="{BB962C8B-B14F-4D97-AF65-F5344CB8AC3E}">
        <p14:creationId xmlns:p14="http://schemas.microsoft.com/office/powerpoint/2010/main" val="40104791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58BE96-2333-CEA4-337B-5B61DBF68844}"/>
              </a:ext>
            </a:extLst>
          </p:cNvPr>
          <p:cNvSpPr>
            <a:spLocks noGrp="1"/>
          </p:cNvSpPr>
          <p:nvPr>
            <p:ph type="title"/>
          </p:nvPr>
        </p:nvSpPr>
        <p:spPr/>
        <p:txBody>
          <a:bodyPr/>
          <a:lstStyle/>
          <a:p>
            <a:r>
              <a:rPr lang="fr-FR" dirty="0"/>
              <a:t>En SQL 1</a:t>
            </a:r>
          </a:p>
        </p:txBody>
      </p:sp>
      <p:pic>
        <p:nvPicPr>
          <p:cNvPr id="5" name="Espace réservé du contenu 4" descr="Une image contenant texte, capture d’écran, logiciel, Police&#10;&#10;Description générée automatiquement">
            <a:extLst>
              <a:ext uri="{FF2B5EF4-FFF2-40B4-BE49-F238E27FC236}">
                <a16:creationId xmlns:a16="http://schemas.microsoft.com/office/drawing/2014/main" id="{E492B0E5-4CD9-DF6D-5283-84897ED521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9555" y="1198925"/>
            <a:ext cx="6234622" cy="5361265"/>
          </a:xfrm>
        </p:spPr>
      </p:pic>
    </p:spTree>
    <p:extLst>
      <p:ext uri="{BB962C8B-B14F-4D97-AF65-F5344CB8AC3E}">
        <p14:creationId xmlns:p14="http://schemas.microsoft.com/office/powerpoint/2010/main" val="29499434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2A752B-D1C0-C911-F6B4-410FE78E753C}"/>
              </a:ext>
            </a:extLst>
          </p:cNvPr>
          <p:cNvSpPr>
            <a:spLocks noGrp="1"/>
          </p:cNvSpPr>
          <p:nvPr>
            <p:ph type="title"/>
          </p:nvPr>
        </p:nvSpPr>
        <p:spPr/>
        <p:txBody>
          <a:bodyPr/>
          <a:lstStyle/>
          <a:p>
            <a:r>
              <a:rPr lang="fr-FR" b="1" dirty="0"/>
              <a:t>LEFT JOIN (Jointure externe gauche)</a:t>
            </a:r>
            <a:endParaRPr lang="fr-FR" dirty="0"/>
          </a:p>
        </p:txBody>
      </p:sp>
      <p:sp>
        <p:nvSpPr>
          <p:cNvPr id="3" name="Espace réservé du contenu 2">
            <a:extLst>
              <a:ext uri="{FF2B5EF4-FFF2-40B4-BE49-F238E27FC236}">
                <a16:creationId xmlns:a16="http://schemas.microsoft.com/office/drawing/2014/main" id="{AB4BE47F-1D73-7A11-7E40-10BD92EAD97D}"/>
              </a:ext>
            </a:extLst>
          </p:cNvPr>
          <p:cNvSpPr>
            <a:spLocks noGrp="1"/>
          </p:cNvSpPr>
          <p:nvPr>
            <p:ph idx="1"/>
          </p:nvPr>
        </p:nvSpPr>
        <p:spPr>
          <a:xfrm>
            <a:off x="1141413" y="2012886"/>
            <a:ext cx="9905998" cy="1416114"/>
          </a:xfrm>
        </p:spPr>
        <p:txBody>
          <a:bodyPr/>
          <a:lstStyle/>
          <a:p>
            <a:r>
              <a:rPr lang="fr-FR" dirty="0"/>
              <a:t>Retourne toutes les lignes de la table à gauche (table de gauche dans la clause FROM), et les lignes correspondantes de la table à droite. Si aucune correspondance n'est trouvée, les colonnes de la table à droite auront des valeurs NULL.</a:t>
            </a:r>
          </a:p>
        </p:txBody>
      </p:sp>
      <p:pic>
        <p:nvPicPr>
          <p:cNvPr id="11" name="Image 10">
            <a:extLst>
              <a:ext uri="{FF2B5EF4-FFF2-40B4-BE49-F238E27FC236}">
                <a16:creationId xmlns:a16="http://schemas.microsoft.com/office/drawing/2014/main" id="{AC4C1710-F7E2-8B92-5438-08DFA19AB2D4}"/>
              </a:ext>
            </a:extLst>
          </p:cNvPr>
          <p:cNvPicPr>
            <a:picLocks noChangeAspect="1"/>
          </p:cNvPicPr>
          <p:nvPr/>
        </p:nvPicPr>
        <p:blipFill>
          <a:blip r:embed="rId2"/>
          <a:stretch>
            <a:fillRect/>
          </a:stretch>
        </p:blipFill>
        <p:spPr>
          <a:xfrm>
            <a:off x="413813" y="3771555"/>
            <a:ext cx="2093997" cy="1692409"/>
          </a:xfrm>
          <a:prstGeom prst="rect">
            <a:avLst/>
          </a:prstGeom>
        </p:spPr>
      </p:pic>
      <p:pic>
        <p:nvPicPr>
          <p:cNvPr id="13" name="Image 12">
            <a:extLst>
              <a:ext uri="{FF2B5EF4-FFF2-40B4-BE49-F238E27FC236}">
                <a16:creationId xmlns:a16="http://schemas.microsoft.com/office/drawing/2014/main" id="{0C9A38F9-B668-E4CE-B0F5-53305A28340C}"/>
              </a:ext>
            </a:extLst>
          </p:cNvPr>
          <p:cNvPicPr>
            <a:picLocks noChangeAspect="1"/>
          </p:cNvPicPr>
          <p:nvPr/>
        </p:nvPicPr>
        <p:blipFill>
          <a:blip r:embed="rId3"/>
          <a:stretch>
            <a:fillRect/>
          </a:stretch>
        </p:blipFill>
        <p:spPr>
          <a:xfrm>
            <a:off x="2853461" y="3771555"/>
            <a:ext cx="3970934" cy="1692409"/>
          </a:xfrm>
          <a:prstGeom prst="rect">
            <a:avLst/>
          </a:prstGeom>
        </p:spPr>
      </p:pic>
      <p:pic>
        <p:nvPicPr>
          <p:cNvPr id="15" name="Image 14">
            <a:extLst>
              <a:ext uri="{FF2B5EF4-FFF2-40B4-BE49-F238E27FC236}">
                <a16:creationId xmlns:a16="http://schemas.microsoft.com/office/drawing/2014/main" id="{569D121C-2FC4-DA3A-6252-D18F0ECDAF5A}"/>
              </a:ext>
            </a:extLst>
          </p:cNvPr>
          <p:cNvPicPr>
            <a:picLocks noChangeAspect="1"/>
          </p:cNvPicPr>
          <p:nvPr/>
        </p:nvPicPr>
        <p:blipFill>
          <a:blip r:embed="rId4"/>
          <a:stretch>
            <a:fillRect/>
          </a:stretch>
        </p:blipFill>
        <p:spPr>
          <a:xfrm>
            <a:off x="7451002" y="3771556"/>
            <a:ext cx="4418481" cy="1736550"/>
          </a:xfrm>
          <a:prstGeom prst="rect">
            <a:avLst/>
          </a:prstGeom>
        </p:spPr>
      </p:pic>
      <p:sp>
        <p:nvSpPr>
          <p:cNvPr id="4" name="ZoneTexte 3">
            <a:extLst>
              <a:ext uri="{FF2B5EF4-FFF2-40B4-BE49-F238E27FC236}">
                <a16:creationId xmlns:a16="http://schemas.microsoft.com/office/drawing/2014/main" id="{38386CC2-055E-53B6-7FF2-485CD4D56FF4}"/>
              </a:ext>
            </a:extLst>
          </p:cNvPr>
          <p:cNvSpPr txBox="1"/>
          <p:nvPr/>
        </p:nvSpPr>
        <p:spPr>
          <a:xfrm>
            <a:off x="1635854" y="5863905"/>
            <a:ext cx="9605394" cy="646331"/>
          </a:xfrm>
          <a:prstGeom prst="rect">
            <a:avLst/>
          </a:prstGeom>
          <a:noFill/>
        </p:spPr>
        <p:txBody>
          <a:bodyPr wrap="square" rtlCol="0">
            <a:spAutoFit/>
          </a:bodyPr>
          <a:lstStyle/>
          <a:p>
            <a:r>
              <a:rPr lang="fr-FR" dirty="0"/>
              <a:t>SELECT ID, Nom, </a:t>
            </a:r>
            <a:r>
              <a:rPr lang="fr-FR" dirty="0" err="1"/>
              <a:t>Id_Cmd</a:t>
            </a:r>
            <a:r>
              <a:rPr lang="fr-FR" dirty="0"/>
              <a:t>, Produit</a:t>
            </a:r>
          </a:p>
          <a:p>
            <a:r>
              <a:rPr lang="fr-FR" dirty="0"/>
              <a:t>FROM Utilisateur LEFT JOIN Commande ON Utilisateur.ID = </a:t>
            </a:r>
            <a:r>
              <a:rPr lang="fr-FR" dirty="0" err="1"/>
              <a:t>Commande.ID_Util</a:t>
            </a:r>
            <a:endParaRPr lang="fr-FR" dirty="0"/>
          </a:p>
        </p:txBody>
      </p:sp>
    </p:spTree>
    <p:extLst>
      <p:ext uri="{BB962C8B-B14F-4D97-AF65-F5344CB8AC3E}">
        <p14:creationId xmlns:p14="http://schemas.microsoft.com/office/powerpoint/2010/main" val="38020168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7989AC-C42C-E15E-98EF-57ABAE4CBB2E}"/>
              </a:ext>
            </a:extLst>
          </p:cNvPr>
          <p:cNvSpPr>
            <a:spLocks noGrp="1"/>
          </p:cNvSpPr>
          <p:nvPr>
            <p:ph type="title"/>
          </p:nvPr>
        </p:nvSpPr>
        <p:spPr>
          <a:xfrm>
            <a:off x="1141413" y="609600"/>
            <a:ext cx="9905998" cy="740229"/>
          </a:xfrm>
        </p:spPr>
        <p:txBody>
          <a:bodyPr/>
          <a:lstStyle/>
          <a:p>
            <a:r>
              <a:rPr lang="fr-FR" dirty="0"/>
              <a:t>Exercice</a:t>
            </a:r>
          </a:p>
        </p:txBody>
      </p:sp>
      <p:sp>
        <p:nvSpPr>
          <p:cNvPr id="3" name="Espace réservé du contenu 2">
            <a:extLst>
              <a:ext uri="{FF2B5EF4-FFF2-40B4-BE49-F238E27FC236}">
                <a16:creationId xmlns:a16="http://schemas.microsoft.com/office/drawing/2014/main" id="{CD70FA5F-FFA1-E900-D7AD-A8F5E9E80317}"/>
              </a:ext>
            </a:extLst>
          </p:cNvPr>
          <p:cNvSpPr>
            <a:spLocks noGrp="1"/>
          </p:cNvSpPr>
          <p:nvPr>
            <p:ph idx="1"/>
          </p:nvPr>
        </p:nvSpPr>
        <p:spPr>
          <a:xfrm>
            <a:off x="914400" y="1208015"/>
            <a:ext cx="10054633" cy="810198"/>
          </a:xfrm>
        </p:spPr>
        <p:txBody>
          <a:bodyPr>
            <a:normAutofit/>
          </a:bodyPr>
          <a:lstStyle/>
          <a:p>
            <a:r>
              <a:rPr lang="fr-FR" dirty="0"/>
              <a:t>Générer la requête affichant les « client » avec leurs No de Commandes lorsqu’ils en ont (utiliser une jointure gauche)</a:t>
            </a:r>
          </a:p>
        </p:txBody>
      </p:sp>
      <p:pic>
        <p:nvPicPr>
          <p:cNvPr id="4" name="Image 3">
            <a:extLst>
              <a:ext uri="{FF2B5EF4-FFF2-40B4-BE49-F238E27FC236}">
                <a16:creationId xmlns:a16="http://schemas.microsoft.com/office/drawing/2014/main" id="{22FACEF6-571E-6C15-D23D-05902621D1DA}"/>
              </a:ext>
            </a:extLst>
          </p:cNvPr>
          <p:cNvPicPr>
            <a:picLocks noChangeAspect="1"/>
          </p:cNvPicPr>
          <p:nvPr/>
        </p:nvPicPr>
        <p:blipFill>
          <a:blip r:embed="rId2"/>
          <a:stretch>
            <a:fillRect/>
          </a:stretch>
        </p:blipFill>
        <p:spPr>
          <a:xfrm>
            <a:off x="2261937" y="2359052"/>
            <a:ext cx="8270223" cy="4288794"/>
          </a:xfrm>
          <a:prstGeom prst="rect">
            <a:avLst/>
          </a:prstGeom>
        </p:spPr>
      </p:pic>
    </p:spTree>
    <p:extLst>
      <p:ext uri="{BB962C8B-B14F-4D97-AF65-F5344CB8AC3E}">
        <p14:creationId xmlns:p14="http://schemas.microsoft.com/office/powerpoint/2010/main" val="14276277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555EFB-C1FA-044C-BF6E-7210FB978B2D}"/>
              </a:ext>
            </a:extLst>
          </p:cNvPr>
          <p:cNvSpPr>
            <a:spLocks noGrp="1"/>
          </p:cNvSpPr>
          <p:nvPr>
            <p:ph type="title"/>
          </p:nvPr>
        </p:nvSpPr>
        <p:spPr/>
        <p:txBody>
          <a:bodyPr/>
          <a:lstStyle/>
          <a:p>
            <a:r>
              <a:rPr lang="fr-FR" dirty="0"/>
              <a:t>Correction</a:t>
            </a:r>
          </a:p>
        </p:txBody>
      </p:sp>
      <p:sp>
        <p:nvSpPr>
          <p:cNvPr id="4" name="Espace réservé du contenu 3">
            <a:extLst>
              <a:ext uri="{FF2B5EF4-FFF2-40B4-BE49-F238E27FC236}">
                <a16:creationId xmlns:a16="http://schemas.microsoft.com/office/drawing/2014/main" id="{9F100079-4FC7-F3A8-932E-88E48C5DC3B0}"/>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29905714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A00661-0A68-5474-2F7A-46793502CBDA}"/>
              </a:ext>
            </a:extLst>
          </p:cNvPr>
          <p:cNvSpPr>
            <a:spLocks noGrp="1"/>
          </p:cNvSpPr>
          <p:nvPr>
            <p:ph type="title"/>
          </p:nvPr>
        </p:nvSpPr>
        <p:spPr/>
        <p:txBody>
          <a:bodyPr/>
          <a:lstStyle/>
          <a:p>
            <a:r>
              <a:rPr lang="fr-FR" b="1" dirty="0"/>
              <a:t>RIGHT JOIN (Jointure externe DROITE)</a:t>
            </a:r>
            <a:endParaRPr lang="fr-FR" dirty="0"/>
          </a:p>
        </p:txBody>
      </p:sp>
      <p:sp>
        <p:nvSpPr>
          <p:cNvPr id="3" name="Espace réservé du contenu 2">
            <a:extLst>
              <a:ext uri="{FF2B5EF4-FFF2-40B4-BE49-F238E27FC236}">
                <a16:creationId xmlns:a16="http://schemas.microsoft.com/office/drawing/2014/main" id="{4F74E078-9460-A88C-F0CF-1898F91FCC54}"/>
              </a:ext>
            </a:extLst>
          </p:cNvPr>
          <p:cNvSpPr>
            <a:spLocks noGrp="1"/>
          </p:cNvSpPr>
          <p:nvPr>
            <p:ph idx="1"/>
          </p:nvPr>
        </p:nvSpPr>
        <p:spPr>
          <a:xfrm>
            <a:off x="1050879" y="2078524"/>
            <a:ext cx="9905998" cy="1253151"/>
          </a:xfrm>
        </p:spPr>
        <p:txBody>
          <a:bodyPr>
            <a:normAutofit lnSpcReduction="10000"/>
          </a:bodyPr>
          <a:lstStyle/>
          <a:p>
            <a:r>
              <a:rPr lang="fr-FR" dirty="0"/>
              <a:t>Retourne toutes les lignes de la table à droite (table de droite dans la clause FROM), et les lignes correspondantes de la table à gauche. Si aucune correspondance n'est trouvée, les colonnes de la table à gauche auront des valeurs NULL.</a:t>
            </a:r>
          </a:p>
        </p:txBody>
      </p:sp>
      <p:pic>
        <p:nvPicPr>
          <p:cNvPr id="5" name="Image 4">
            <a:extLst>
              <a:ext uri="{FF2B5EF4-FFF2-40B4-BE49-F238E27FC236}">
                <a16:creationId xmlns:a16="http://schemas.microsoft.com/office/drawing/2014/main" id="{272B00FE-B20F-CF85-0953-A456E4F5C741}"/>
              </a:ext>
            </a:extLst>
          </p:cNvPr>
          <p:cNvPicPr>
            <a:picLocks noChangeAspect="1"/>
          </p:cNvPicPr>
          <p:nvPr/>
        </p:nvPicPr>
        <p:blipFill>
          <a:blip r:embed="rId2"/>
          <a:stretch>
            <a:fillRect/>
          </a:stretch>
        </p:blipFill>
        <p:spPr>
          <a:xfrm>
            <a:off x="371856" y="3974017"/>
            <a:ext cx="1970581" cy="1644513"/>
          </a:xfrm>
          <a:prstGeom prst="rect">
            <a:avLst/>
          </a:prstGeom>
        </p:spPr>
      </p:pic>
      <p:pic>
        <p:nvPicPr>
          <p:cNvPr id="7" name="Image 6">
            <a:extLst>
              <a:ext uri="{FF2B5EF4-FFF2-40B4-BE49-F238E27FC236}">
                <a16:creationId xmlns:a16="http://schemas.microsoft.com/office/drawing/2014/main" id="{06D12D41-8E7E-11D2-0E5C-01874288CCDD}"/>
              </a:ext>
            </a:extLst>
          </p:cNvPr>
          <p:cNvPicPr>
            <a:picLocks noChangeAspect="1"/>
          </p:cNvPicPr>
          <p:nvPr/>
        </p:nvPicPr>
        <p:blipFill>
          <a:blip r:embed="rId3"/>
          <a:stretch>
            <a:fillRect/>
          </a:stretch>
        </p:blipFill>
        <p:spPr>
          <a:xfrm>
            <a:off x="2940045" y="3974016"/>
            <a:ext cx="3438527" cy="1644513"/>
          </a:xfrm>
          <a:prstGeom prst="rect">
            <a:avLst/>
          </a:prstGeom>
        </p:spPr>
      </p:pic>
      <p:pic>
        <p:nvPicPr>
          <p:cNvPr id="9" name="Image 8">
            <a:extLst>
              <a:ext uri="{FF2B5EF4-FFF2-40B4-BE49-F238E27FC236}">
                <a16:creationId xmlns:a16="http://schemas.microsoft.com/office/drawing/2014/main" id="{6A7C1EAC-7550-3D53-8B71-364533EDCF2B}"/>
              </a:ext>
            </a:extLst>
          </p:cNvPr>
          <p:cNvPicPr>
            <a:picLocks noChangeAspect="1"/>
          </p:cNvPicPr>
          <p:nvPr/>
        </p:nvPicPr>
        <p:blipFill>
          <a:blip r:embed="rId4"/>
          <a:stretch>
            <a:fillRect/>
          </a:stretch>
        </p:blipFill>
        <p:spPr>
          <a:xfrm>
            <a:off x="7198520" y="3974017"/>
            <a:ext cx="4310617" cy="1644513"/>
          </a:xfrm>
          <a:prstGeom prst="rect">
            <a:avLst/>
          </a:prstGeom>
        </p:spPr>
      </p:pic>
      <p:sp>
        <p:nvSpPr>
          <p:cNvPr id="4" name="ZoneTexte 3">
            <a:extLst>
              <a:ext uri="{FF2B5EF4-FFF2-40B4-BE49-F238E27FC236}">
                <a16:creationId xmlns:a16="http://schemas.microsoft.com/office/drawing/2014/main" id="{0BE36493-F0FF-78F6-23F0-21CA69A98967}"/>
              </a:ext>
            </a:extLst>
          </p:cNvPr>
          <p:cNvSpPr txBox="1"/>
          <p:nvPr/>
        </p:nvSpPr>
        <p:spPr>
          <a:xfrm>
            <a:off x="201846" y="5863905"/>
            <a:ext cx="6635181" cy="646331"/>
          </a:xfrm>
          <a:prstGeom prst="rect">
            <a:avLst/>
          </a:prstGeom>
          <a:noFill/>
        </p:spPr>
        <p:txBody>
          <a:bodyPr wrap="square" rtlCol="0">
            <a:spAutoFit/>
          </a:bodyPr>
          <a:lstStyle/>
          <a:p>
            <a:r>
              <a:rPr lang="fr-FR" dirty="0"/>
              <a:t>SELECT ID, Nom, </a:t>
            </a:r>
            <a:r>
              <a:rPr lang="fr-FR" dirty="0" err="1"/>
              <a:t>ID_Cmd</a:t>
            </a:r>
            <a:r>
              <a:rPr lang="fr-FR" dirty="0"/>
              <a:t>, Produit</a:t>
            </a:r>
          </a:p>
          <a:p>
            <a:r>
              <a:rPr lang="fr-FR" dirty="0"/>
              <a:t>FROM Utilisateurs Right </a:t>
            </a:r>
            <a:r>
              <a:rPr lang="fr-FR" dirty="0" err="1"/>
              <a:t>Join</a:t>
            </a:r>
            <a:r>
              <a:rPr lang="fr-FR" dirty="0"/>
              <a:t> Commandes ON ID = </a:t>
            </a:r>
            <a:r>
              <a:rPr lang="fr-FR" dirty="0" err="1"/>
              <a:t>Id_Util</a:t>
            </a:r>
            <a:endParaRPr lang="fr-FR" dirty="0"/>
          </a:p>
        </p:txBody>
      </p:sp>
      <p:sp>
        <p:nvSpPr>
          <p:cNvPr id="6" name="ZoneTexte 5">
            <a:extLst>
              <a:ext uri="{FF2B5EF4-FFF2-40B4-BE49-F238E27FC236}">
                <a16:creationId xmlns:a16="http://schemas.microsoft.com/office/drawing/2014/main" id="{873FCB51-1835-A58C-774B-652258122AA1}"/>
              </a:ext>
            </a:extLst>
          </p:cNvPr>
          <p:cNvSpPr txBox="1"/>
          <p:nvPr/>
        </p:nvSpPr>
        <p:spPr>
          <a:xfrm>
            <a:off x="488470" y="166078"/>
            <a:ext cx="6635181" cy="646331"/>
          </a:xfrm>
          <a:prstGeom prst="rect">
            <a:avLst/>
          </a:prstGeom>
          <a:noFill/>
        </p:spPr>
        <p:txBody>
          <a:bodyPr wrap="square" rtlCol="0">
            <a:spAutoFit/>
          </a:bodyPr>
          <a:lstStyle/>
          <a:p>
            <a:r>
              <a:rPr lang="fr-FR" dirty="0"/>
              <a:t>SELECT ID, Nom, </a:t>
            </a:r>
            <a:r>
              <a:rPr lang="fr-FR" dirty="0" err="1"/>
              <a:t>ID_Cmd</a:t>
            </a:r>
            <a:r>
              <a:rPr lang="fr-FR" dirty="0"/>
              <a:t>, Produit</a:t>
            </a:r>
          </a:p>
          <a:p>
            <a:r>
              <a:rPr lang="fr-FR" dirty="0"/>
              <a:t>FROM Commandes LEFT </a:t>
            </a:r>
            <a:r>
              <a:rPr lang="fr-FR" dirty="0" err="1"/>
              <a:t>Join</a:t>
            </a:r>
            <a:r>
              <a:rPr lang="fr-FR" dirty="0"/>
              <a:t> Utilisateurs ON ID = </a:t>
            </a:r>
            <a:r>
              <a:rPr lang="fr-FR" dirty="0" err="1"/>
              <a:t>Id_Util</a:t>
            </a:r>
            <a:endParaRPr lang="fr-FR" dirty="0"/>
          </a:p>
        </p:txBody>
      </p:sp>
    </p:spTree>
    <p:extLst>
      <p:ext uri="{BB962C8B-B14F-4D97-AF65-F5344CB8AC3E}">
        <p14:creationId xmlns:p14="http://schemas.microsoft.com/office/powerpoint/2010/main" val="554287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612656-C3FB-EEE5-D823-4750E40F573E}"/>
              </a:ext>
            </a:extLst>
          </p:cNvPr>
          <p:cNvSpPr>
            <a:spLocks noGrp="1"/>
          </p:cNvSpPr>
          <p:nvPr>
            <p:ph type="title"/>
          </p:nvPr>
        </p:nvSpPr>
        <p:spPr/>
        <p:txBody>
          <a:bodyPr/>
          <a:lstStyle/>
          <a:p>
            <a:r>
              <a:rPr lang="fr-FR" b="1" dirty="0"/>
              <a:t>Base de données (BD)</a:t>
            </a:r>
            <a:endParaRPr lang="fr-FR" dirty="0"/>
          </a:p>
        </p:txBody>
      </p:sp>
      <p:sp>
        <p:nvSpPr>
          <p:cNvPr id="5" name="Espace réservé du contenu 4">
            <a:extLst>
              <a:ext uri="{FF2B5EF4-FFF2-40B4-BE49-F238E27FC236}">
                <a16:creationId xmlns:a16="http://schemas.microsoft.com/office/drawing/2014/main" id="{54687E4A-92C4-D4E5-B65D-CE805CF240F3}"/>
              </a:ext>
            </a:extLst>
          </p:cNvPr>
          <p:cNvSpPr>
            <a:spLocks noGrp="1"/>
          </p:cNvSpPr>
          <p:nvPr>
            <p:ph idx="1"/>
          </p:nvPr>
        </p:nvSpPr>
        <p:spPr/>
        <p:txBody>
          <a:bodyPr/>
          <a:lstStyle/>
          <a:p>
            <a:pPr>
              <a:buFont typeface="Arial" panose="020B0604020202020204" pitchFamily="34" charset="0"/>
              <a:buChar char="•"/>
            </a:pPr>
            <a:r>
              <a:rPr lang="fr-FR" b="1" dirty="0"/>
              <a:t>Définition:</a:t>
            </a:r>
            <a:r>
              <a:rPr lang="fr-FR" dirty="0"/>
              <a:t> Une base de données est une collection organisée de données structurées permettant un stockage efficace, une gestion et un accès rapides. Elle peut contenir des informations telles que des textes, des nombres, des images, etc.</a:t>
            </a:r>
          </a:p>
          <a:p>
            <a:pPr>
              <a:buFont typeface="Arial" panose="020B0604020202020204" pitchFamily="34" charset="0"/>
              <a:buChar char="•"/>
            </a:pPr>
            <a:r>
              <a:rPr lang="fr-FR" b="1" dirty="0"/>
              <a:t>Rôle:</a:t>
            </a:r>
            <a:r>
              <a:rPr lang="fr-FR" dirty="0"/>
              <a:t> Les bases de données sont utilisées pour stocker des données de manière structurée, afin de faciliter leur récupération et leur manipulation ultérieure.</a:t>
            </a:r>
          </a:p>
          <a:p>
            <a:endParaRPr lang="fr-FR" dirty="0"/>
          </a:p>
        </p:txBody>
      </p:sp>
    </p:spTree>
    <p:extLst>
      <p:ext uri="{BB962C8B-B14F-4D97-AF65-F5344CB8AC3E}">
        <p14:creationId xmlns:p14="http://schemas.microsoft.com/office/powerpoint/2010/main" val="41254738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7989AC-C42C-E15E-98EF-57ABAE4CBB2E}"/>
              </a:ext>
            </a:extLst>
          </p:cNvPr>
          <p:cNvSpPr>
            <a:spLocks noGrp="1"/>
          </p:cNvSpPr>
          <p:nvPr>
            <p:ph type="title"/>
          </p:nvPr>
        </p:nvSpPr>
        <p:spPr>
          <a:xfrm>
            <a:off x="1141413" y="609600"/>
            <a:ext cx="9905998" cy="740229"/>
          </a:xfrm>
        </p:spPr>
        <p:txBody>
          <a:bodyPr/>
          <a:lstStyle/>
          <a:p>
            <a:r>
              <a:rPr lang="fr-FR" dirty="0"/>
              <a:t>Exercice</a:t>
            </a:r>
          </a:p>
        </p:txBody>
      </p:sp>
      <p:sp>
        <p:nvSpPr>
          <p:cNvPr id="3" name="Espace réservé du contenu 2">
            <a:extLst>
              <a:ext uri="{FF2B5EF4-FFF2-40B4-BE49-F238E27FC236}">
                <a16:creationId xmlns:a16="http://schemas.microsoft.com/office/drawing/2014/main" id="{CD70FA5F-FFA1-E900-D7AD-A8F5E9E80317}"/>
              </a:ext>
            </a:extLst>
          </p:cNvPr>
          <p:cNvSpPr>
            <a:spLocks noGrp="1"/>
          </p:cNvSpPr>
          <p:nvPr>
            <p:ph idx="1"/>
          </p:nvPr>
        </p:nvSpPr>
        <p:spPr>
          <a:xfrm>
            <a:off x="1063036" y="1349829"/>
            <a:ext cx="9905998" cy="668384"/>
          </a:xfrm>
        </p:spPr>
        <p:txBody>
          <a:bodyPr>
            <a:normAutofit lnSpcReduction="10000"/>
          </a:bodyPr>
          <a:lstStyle/>
          <a:p>
            <a:r>
              <a:rPr lang="fr-FR" dirty="0"/>
              <a:t>Générer la requête affichant les « No de Commandes » et les clients associés lorsqu’ils sont identifiés (utiliser une jointure droite)</a:t>
            </a:r>
          </a:p>
        </p:txBody>
      </p:sp>
      <p:pic>
        <p:nvPicPr>
          <p:cNvPr id="4" name="Image 3">
            <a:extLst>
              <a:ext uri="{FF2B5EF4-FFF2-40B4-BE49-F238E27FC236}">
                <a16:creationId xmlns:a16="http://schemas.microsoft.com/office/drawing/2014/main" id="{7FC0E836-6D69-9AAE-2652-194B0BB51A31}"/>
              </a:ext>
            </a:extLst>
          </p:cNvPr>
          <p:cNvPicPr>
            <a:picLocks noChangeAspect="1"/>
          </p:cNvPicPr>
          <p:nvPr/>
        </p:nvPicPr>
        <p:blipFill>
          <a:blip r:embed="rId2"/>
          <a:stretch>
            <a:fillRect/>
          </a:stretch>
        </p:blipFill>
        <p:spPr>
          <a:xfrm>
            <a:off x="2261937" y="2359052"/>
            <a:ext cx="8270223" cy="4288794"/>
          </a:xfrm>
          <a:prstGeom prst="rect">
            <a:avLst/>
          </a:prstGeom>
        </p:spPr>
      </p:pic>
    </p:spTree>
    <p:extLst>
      <p:ext uri="{BB962C8B-B14F-4D97-AF65-F5344CB8AC3E}">
        <p14:creationId xmlns:p14="http://schemas.microsoft.com/office/powerpoint/2010/main" val="3147769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11DD98-BEC9-BA7D-2B52-673647F99DCE}"/>
              </a:ext>
            </a:extLst>
          </p:cNvPr>
          <p:cNvSpPr>
            <a:spLocks noGrp="1"/>
          </p:cNvSpPr>
          <p:nvPr>
            <p:ph type="title"/>
          </p:nvPr>
        </p:nvSpPr>
        <p:spPr/>
        <p:txBody>
          <a:bodyPr/>
          <a:lstStyle/>
          <a:p>
            <a:r>
              <a:rPr lang="fr-FR" dirty="0"/>
              <a:t>Correction</a:t>
            </a:r>
          </a:p>
        </p:txBody>
      </p:sp>
      <p:sp>
        <p:nvSpPr>
          <p:cNvPr id="4" name="Espace réservé du contenu 3">
            <a:extLst>
              <a:ext uri="{FF2B5EF4-FFF2-40B4-BE49-F238E27FC236}">
                <a16:creationId xmlns:a16="http://schemas.microsoft.com/office/drawing/2014/main" id="{FD20CCDC-A605-DB68-232B-4EA5987067FE}"/>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26495709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7989AC-C42C-E15E-98EF-57ABAE4CBB2E}"/>
              </a:ext>
            </a:extLst>
          </p:cNvPr>
          <p:cNvSpPr>
            <a:spLocks noGrp="1"/>
          </p:cNvSpPr>
          <p:nvPr>
            <p:ph type="title"/>
          </p:nvPr>
        </p:nvSpPr>
        <p:spPr>
          <a:xfrm>
            <a:off x="1141413" y="609600"/>
            <a:ext cx="9905998" cy="740229"/>
          </a:xfrm>
        </p:spPr>
        <p:txBody>
          <a:bodyPr/>
          <a:lstStyle/>
          <a:p>
            <a:r>
              <a:rPr lang="fr-FR" dirty="0"/>
              <a:t>Exercice</a:t>
            </a:r>
          </a:p>
        </p:txBody>
      </p:sp>
      <p:sp>
        <p:nvSpPr>
          <p:cNvPr id="3" name="Espace réservé du contenu 2">
            <a:extLst>
              <a:ext uri="{FF2B5EF4-FFF2-40B4-BE49-F238E27FC236}">
                <a16:creationId xmlns:a16="http://schemas.microsoft.com/office/drawing/2014/main" id="{CD70FA5F-FFA1-E900-D7AD-A8F5E9E80317}"/>
              </a:ext>
            </a:extLst>
          </p:cNvPr>
          <p:cNvSpPr>
            <a:spLocks noGrp="1"/>
          </p:cNvSpPr>
          <p:nvPr>
            <p:ph idx="1"/>
          </p:nvPr>
        </p:nvSpPr>
        <p:spPr>
          <a:xfrm>
            <a:off x="1063036" y="1349829"/>
            <a:ext cx="9905998" cy="668384"/>
          </a:xfrm>
        </p:spPr>
        <p:txBody>
          <a:bodyPr>
            <a:normAutofit lnSpcReduction="10000"/>
          </a:bodyPr>
          <a:lstStyle/>
          <a:p>
            <a:r>
              <a:rPr lang="fr-FR" dirty="0"/>
              <a:t>Générer la requête affichant les « No de Commandes » et les clients associés lorsqu’ils sont identifiés (utiliser une jointure </a:t>
            </a:r>
            <a:r>
              <a:rPr lang="fr-FR" b="1" u="sng" dirty="0">
                <a:solidFill>
                  <a:srgbClr val="FF0000"/>
                </a:solidFill>
              </a:rPr>
              <a:t>GAUCHE</a:t>
            </a:r>
            <a:r>
              <a:rPr lang="fr-FR" dirty="0"/>
              <a:t>)</a:t>
            </a:r>
          </a:p>
        </p:txBody>
      </p:sp>
      <p:pic>
        <p:nvPicPr>
          <p:cNvPr id="4" name="Image 3">
            <a:extLst>
              <a:ext uri="{FF2B5EF4-FFF2-40B4-BE49-F238E27FC236}">
                <a16:creationId xmlns:a16="http://schemas.microsoft.com/office/drawing/2014/main" id="{14D78990-086C-A6F1-8ED7-6CE1BED340FB}"/>
              </a:ext>
            </a:extLst>
          </p:cNvPr>
          <p:cNvPicPr>
            <a:picLocks noChangeAspect="1"/>
          </p:cNvPicPr>
          <p:nvPr/>
        </p:nvPicPr>
        <p:blipFill>
          <a:blip r:embed="rId2"/>
          <a:stretch>
            <a:fillRect/>
          </a:stretch>
        </p:blipFill>
        <p:spPr>
          <a:xfrm>
            <a:off x="2261937" y="2359052"/>
            <a:ext cx="8270223" cy="4288794"/>
          </a:xfrm>
          <a:prstGeom prst="rect">
            <a:avLst/>
          </a:prstGeom>
        </p:spPr>
      </p:pic>
    </p:spTree>
    <p:extLst>
      <p:ext uri="{BB962C8B-B14F-4D97-AF65-F5344CB8AC3E}">
        <p14:creationId xmlns:p14="http://schemas.microsoft.com/office/powerpoint/2010/main" val="3905483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97CB47-9578-0228-2FA4-1C842D3A1F1F}"/>
              </a:ext>
            </a:extLst>
          </p:cNvPr>
          <p:cNvSpPr>
            <a:spLocks noGrp="1"/>
          </p:cNvSpPr>
          <p:nvPr>
            <p:ph type="title"/>
          </p:nvPr>
        </p:nvSpPr>
        <p:spPr/>
        <p:txBody>
          <a:bodyPr/>
          <a:lstStyle/>
          <a:p>
            <a:r>
              <a:rPr lang="fr-FR" dirty="0"/>
              <a:t>Correction</a:t>
            </a:r>
          </a:p>
        </p:txBody>
      </p:sp>
      <p:sp>
        <p:nvSpPr>
          <p:cNvPr id="4" name="Espace réservé du contenu 3">
            <a:extLst>
              <a:ext uri="{FF2B5EF4-FFF2-40B4-BE49-F238E27FC236}">
                <a16:creationId xmlns:a16="http://schemas.microsoft.com/office/drawing/2014/main" id="{6EDB025E-7688-9AF2-3C1A-0234EBAA4922}"/>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9704238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A00661-0A68-5474-2F7A-46793502CBDA}"/>
              </a:ext>
            </a:extLst>
          </p:cNvPr>
          <p:cNvSpPr>
            <a:spLocks noGrp="1"/>
          </p:cNvSpPr>
          <p:nvPr>
            <p:ph type="title"/>
          </p:nvPr>
        </p:nvSpPr>
        <p:spPr/>
        <p:txBody>
          <a:bodyPr/>
          <a:lstStyle/>
          <a:p>
            <a:r>
              <a:rPr lang="fr-FR" b="1" dirty="0"/>
              <a:t>FULL JOIN (Jointure externe complète)</a:t>
            </a:r>
            <a:endParaRPr lang="fr-FR" dirty="0"/>
          </a:p>
        </p:txBody>
      </p:sp>
      <p:sp>
        <p:nvSpPr>
          <p:cNvPr id="3" name="Espace réservé du contenu 2">
            <a:extLst>
              <a:ext uri="{FF2B5EF4-FFF2-40B4-BE49-F238E27FC236}">
                <a16:creationId xmlns:a16="http://schemas.microsoft.com/office/drawing/2014/main" id="{4F74E078-9460-A88C-F0CF-1898F91FCC54}"/>
              </a:ext>
            </a:extLst>
          </p:cNvPr>
          <p:cNvSpPr>
            <a:spLocks noGrp="1"/>
          </p:cNvSpPr>
          <p:nvPr>
            <p:ph idx="1"/>
          </p:nvPr>
        </p:nvSpPr>
        <p:spPr>
          <a:xfrm>
            <a:off x="1050879" y="2078524"/>
            <a:ext cx="9905998" cy="1253151"/>
          </a:xfrm>
        </p:spPr>
        <p:txBody>
          <a:bodyPr>
            <a:normAutofit/>
          </a:bodyPr>
          <a:lstStyle/>
          <a:p>
            <a:r>
              <a:rPr lang="fr-FR" dirty="0"/>
              <a:t>Retourne toutes les lignes lorsque des correspondances sont trouvées dans l'une des tables. Si aucune correspondance n'est trouvée, les colonnes de la table sans correspondance auront des valeurs NULL.</a:t>
            </a:r>
          </a:p>
        </p:txBody>
      </p:sp>
      <p:pic>
        <p:nvPicPr>
          <p:cNvPr id="5" name="Image 4">
            <a:extLst>
              <a:ext uri="{FF2B5EF4-FFF2-40B4-BE49-F238E27FC236}">
                <a16:creationId xmlns:a16="http://schemas.microsoft.com/office/drawing/2014/main" id="{272B00FE-B20F-CF85-0953-A456E4F5C741}"/>
              </a:ext>
            </a:extLst>
          </p:cNvPr>
          <p:cNvPicPr>
            <a:picLocks noChangeAspect="1"/>
          </p:cNvPicPr>
          <p:nvPr/>
        </p:nvPicPr>
        <p:blipFill>
          <a:blip r:embed="rId2"/>
          <a:stretch>
            <a:fillRect/>
          </a:stretch>
        </p:blipFill>
        <p:spPr>
          <a:xfrm>
            <a:off x="371856" y="3974017"/>
            <a:ext cx="1970581" cy="1644513"/>
          </a:xfrm>
          <a:prstGeom prst="rect">
            <a:avLst/>
          </a:prstGeom>
        </p:spPr>
      </p:pic>
      <p:pic>
        <p:nvPicPr>
          <p:cNvPr id="7" name="Image 6">
            <a:extLst>
              <a:ext uri="{FF2B5EF4-FFF2-40B4-BE49-F238E27FC236}">
                <a16:creationId xmlns:a16="http://schemas.microsoft.com/office/drawing/2014/main" id="{06D12D41-8E7E-11D2-0E5C-01874288CCDD}"/>
              </a:ext>
            </a:extLst>
          </p:cNvPr>
          <p:cNvPicPr>
            <a:picLocks noChangeAspect="1"/>
          </p:cNvPicPr>
          <p:nvPr/>
        </p:nvPicPr>
        <p:blipFill>
          <a:blip r:embed="rId3"/>
          <a:stretch>
            <a:fillRect/>
          </a:stretch>
        </p:blipFill>
        <p:spPr>
          <a:xfrm>
            <a:off x="2940045" y="3974016"/>
            <a:ext cx="3438527" cy="1644513"/>
          </a:xfrm>
          <a:prstGeom prst="rect">
            <a:avLst/>
          </a:prstGeom>
        </p:spPr>
      </p:pic>
      <p:pic>
        <p:nvPicPr>
          <p:cNvPr id="6" name="Image 5">
            <a:extLst>
              <a:ext uri="{FF2B5EF4-FFF2-40B4-BE49-F238E27FC236}">
                <a16:creationId xmlns:a16="http://schemas.microsoft.com/office/drawing/2014/main" id="{F682177F-98C4-ED4B-B3D6-C7F0874BDB5C}"/>
              </a:ext>
            </a:extLst>
          </p:cNvPr>
          <p:cNvPicPr>
            <a:picLocks noChangeAspect="1"/>
          </p:cNvPicPr>
          <p:nvPr/>
        </p:nvPicPr>
        <p:blipFill>
          <a:blip r:embed="rId4"/>
          <a:stretch>
            <a:fillRect/>
          </a:stretch>
        </p:blipFill>
        <p:spPr>
          <a:xfrm>
            <a:off x="7023922" y="3974016"/>
            <a:ext cx="4759105" cy="1990421"/>
          </a:xfrm>
          <a:prstGeom prst="rect">
            <a:avLst/>
          </a:prstGeom>
        </p:spPr>
      </p:pic>
    </p:spTree>
    <p:extLst>
      <p:ext uri="{BB962C8B-B14F-4D97-AF65-F5344CB8AC3E}">
        <p14:creationId xmlns:p14="http://schemas.microsoft.com/office/powerpoint/2010/main" val="16483416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7989AC-C42C-E15E-98EF-57ABAE4CBB2E}"/>
              </a:ext>
            </a:extLst>
          </p:cNvPr>
          <p:cNvSpPr>
            <a:spLocks noGrp="1"/>
          </p:cNvSpPr>
          <p:nvPr>
            <p:ph type="title"/>
          </p:nvPr>
        </p:nvSpPr>
        <p:spPr>
          <a:xfrm>
            <a:off x="1141413" y="609600"/>
            <a:ext cx="9905998" cy="740229"/>
          </a:xfrm>
        </p:spPr>
        <p:txBody>
          <a:bodyPr/>
          <a:lstStyle/>
          <a:p>
            <a:r>
              <a:rPr lang="fr-FR" dirty="0"/>
              <a:t>Exercice</a:t>
            </a:r>
          </a:p>
        </p:txBody>
      </p:sp>
      <p:sp>
        <p:nvSpPr>
          <p:cNvPr id="3" name="Espace réservé du contenu 2">
            <a:extLst>
              <a:ext uri="{FF2B5EF4-FFF2-40B4-BE49-F238E27FC236}">
                <a16:creationId xmlns:a16="http://schemas.microsoft.com/office/drawing/2014/main" id="{CD70FA5F-FFA1-E900-D7AD-A8F5E9E80317}"/>
              </a:ext>
            </a:extLst>
          </p:cNvPr>
          <p:cNvSpPr>
            <a:spLocks noGrp="1"/>
          </p:cNvSpPr>
          <p:nvPr>
            <p:ph idx="1"/>
          </p:nvPr>
        </p:nvSpPr>
        <p:spPr>
          <a:xfrm>
            <a:off x="481263" y="1349829"/>
            <a:ext cx="10487771" cy="668384"/>
          </a:xfrm>
        </p:spPr>
        <p:txBody>
          <a:bodyPr>
            <a:normAutofit fontScale="92500" lnSpcReduction="10000"/>
          </a:bodyPr>
          <a:lstStyle/>
          <a:p>
            <a:r>
              <a:rPr lang="fr-FR" dirty="0"/>
              <a:t>Générer la requête affichant les informations de ventes et de clients associés lorsqu’ils sont identifiés sans aucune perte d’information des 2 côtés</a:t>
            </a:r>
          </a:p>
        </p:txBody>
      </p:sp>
      <p:pic>
        <p:nvPicPr>
          <p:cNvPr id="4" name="Image 3">
            <a:extLst>
              <a:ext uri="{FF2B5EF4-FFF2-40B4-BE49-F238E27FC236}">
                <a16:creationId xmlns:a16="http://schemas.microsoft.com/office/drawing/2014/main" id="{A551AA45-EA1F-C453-4AC5-D364E4163216}"/>
              </a:ext>
            </a:extLst>
          </p:cNvPr>
          <p:cNvPicPr>
            <a:picLocks noChangeAspect="1"/>
          </p:cNvPicPr>
          <p:nvPr/>
        </p:nvPicPr>
        <p:blipFill>
          <a:blip r:embed="rId2"/>
          <a:stretch>
            <a:fillRect/>
          </a:stretch>
        </p:blipFill>
        <p:spPr>
          <a:xfrm>
            <a:off x="2261937" y="2359052"/>
            <a:ext cx="8270223" cy="4288794"/>
          </a:xfrm>
          <a:prstGeom prst="rect">
            <a:avLst/>
          </a:prstGeom>
        </p:spPr>
      </p:pic>
    </p:spTree>
    <p:extLst>
      <p:ext uri="{BB962C8B-B14F-4D97-AF65-F5344CB8AC3E}">
        <p14:creationId xmlns:p14="http://schemas.microsoft.com/office/powerpoint/2010/main" val="24602999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100119-EBDA-A926-66D9-D6505CD9A711}"/>
              </a:ext>
            </a:extLst>
          </p:cNvPr>
          <p:cNvSpPr>
            <a:spLocks noGrp="1"/>
          </p:cNvSpPr>
          <p:nvPr>
            <p:ph type="title"/>
          </p:nvPr>
        </p:nvSpPr>
        <p:spPr/>
        <p:txBody>
          <a:bodyPr/>
          <a:lstStyle/>
          <a:p>
            <a:r>
              <a:rPr lang="fr-FR" dirty="0"/>
              <a:t>correction</a:t>
            </a:r>
          </a:p>
        </p:txBody>
      </p:sp>
      <p:pic>
        <p:nvPicPr>
          <p:cNvPr id="5" name="Espace réservé du contenu 4">
            <a:extLst>
              <a:ext uri="{FF2B5EF4-FFF2-40B4-BE49-F238E27FC236}">
                <a16:creationId xmlns:a16="http://schemas.microsoft.com/office/drawing/2014/main" id="{CD24D779-4503-39E9-AE3B-01741A6E5E3D}"/>
              </a:ext>
            </a:extLst>
          </p:cNvPr>
          <p:cNvPicPr>
            <a:picLocks noGrp="1" noChangeAspect="1"/>
          </p:cNvPicPr>
          <p:nvPr>
            <p:ph idx="1"/>
          </p:nvPr>
        </p:nvPicPr>
        <p:blipFill>
          <a:blip r:embed="rId2"/>
          <a:stretch>
            <a:fillRect/>
          </a:stretch>
        </p:blipFill>
        <p:spPr>
          <a:xfrm>
            <a:off x="1431274" y="3790889"/>
            <a:ext cx="9326277" cy="876422"/>
          </a:xfrm>
        </p:spPr>
      </p:pic>
    </p:spTree>
    <p:extLst>
      <p:ext uri="{BB962C8B-B14F-4D97-AF65-F5344CB8AC3E}">
        <p14:creationId xmlns:p14="http://schemas.microsoft.com/office/powerpoint/2010/main" val="3790550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9278B4-D946-AB84-3D95-A8674F00373A}"/>
              </a:ext>
            </a:extLst>
          </p:cNvPr>
          <p:cNvSpPr>
            <a:spLocks noGrp="1"/>
          </p:cNvSpPr>
          <p:nvPr>
            <p:ph type="title"/>
          </p:nvPr>
        </p:nvSpPr>
        <p:spPr/>
        <p:txBody>
          <a:bodyPr/>
          <a:lstStyle/>
          <a:p>
            <a:r>
              <a:rPr lang="fr-FR" dirty="0"/>
              <a:t>Afficher tous les clients avec ou sans commandes en 2018</a:t>
            </a:r>
          </a:p>
        </p:txBody>
      </p:sp>
      <p:pic>
        <p:nvPicPr>
          <p:cNvPr id="6" name="Espace réservé du contenu 5">
            <a:extLst>
              <a:ext uri="{FF2B5EF4-FFF2-40B4-BE49-F238E27FC236}">
                <a16:creationId xmlns:a16="http://schemas.microsoft.com/office/drawing/2014/main" id="{938B2B69-9334-7026-9A3B-DD22FFB8B8E0}"/>
              </a:ext>
            </a:extLst>
          </p:cNvPr>
          <p:cNvPicPr>
            <a:picLocks noGrp="1" noChangeAspect="1"/>
          </p:cNvPicPr>
          <p:nvPr>
            <p:ph idx="1"/>
          </p:nvPr>
        </p:nvPicPr>
        <p:blipFill>
          <a:blip r:embed="rId2"/>
          <a:stretch>
            <a:fillRect/>
          </a:stretch>
        </p:blipFill>
        <p:spPr>
          <a:xfrm>
            <a:off x="3082164" y="2667000"/>
            <a:ext cx="6024498" cy="3124200"/>
          </a:xfrm>
          <a:prstGeom prst="rect">
            <a:avLst/>
          </a:prstGeom>
        </p:spPr>
      </p:pic>
    </p:spTree>
    <p:extLst>
      <p:ext uri="{BB962C8B-B14F-4D97-AF65-F5344CB8AC3E}">
        <p14:creationId xmlns:p14="http://schemas.microsoft.com/office/powerpoint/2010/main" val="14347768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B99EA3-10DA-3989-44D5-197AB0ECACB0}"/>
              </a:ext>
            </a:extLst>
          </p:cNvPr>
          <p:cNvSpPr>
            <a:spLocks noGrp="1"/>
          </p:cNvSpPr>
          <p:nvPr>
            <p:ph type="title"/>
          </p:nvPr>
        </p:nvSpPr>
        <p:spPr/>
        <p:txBody>
          <a:bodyPr/>
          <a:lstStyle/>
          <a:p>
            <a:r>
              <a:rPr lang="fr-FR" dirty="0"/>
              <a:t>Opérateur ensembliste UNION</a:t>
            </a:r>
          </a:p>
        </p:txBody>
      </p:sp>
      <p:sp>
        <p:nvSpPr>
          <p:cNvPr id="3" name="Espace réservé du contenu 2">
            <a:extLst>
              <a:ext uri="{FF2B5EF4-FFF2-40B4-BE49-F238E27FC236}">
                <a16:creationId xmlns:a16="http://schemas.microsoft.com/office/drawing/2014/main" id="{04CF55D4-A69B-E760-ED75-798E9F61E39D}"/>
              </a:ext>
            </a:extLst>
          </p:cNvPr>
          <p:cNvSpPr>
            <a:spLocks noGrp="1"/>
          </p:cNvSpPr>
          <p:nvPr>
            <p:ph idx="1"/>
          </p:nvPr>
        </p:nvSpPr>
        <p:spPr>
          <a:xfrm>
            <a:off x="1141413" y="2666999"/>
            <a:ext cx="9905998" cy="1225991"/>
          </a:xfrm>
        </p:spPr>
        <p:txBody>
          <a:bodyPr/>
          <a:lstStyle/>
          <a:p>
            <a:r>
              <a:rPr lang="fr-FR" dirty="0"/>
              <a:t>L'opérateur UNION est utilisé pour combiner les résultats de deux requêtes SELECT distinctes en un seul ensemble de résultats. Il élimine les doublons, offrant ainsi une liste unique des enregistrements présents dans l'une ou l'autre des requêtes.</a:t>
            </a:r>
          </a:p>
        </p:txBody>
      </p:sp>
      <p:pic>
        <p:nvPicPr>
          <p:cNvPr id="5" name="Image 4">
            <a:extLst>
              <a:ext uri="{FF2B5EF4-FFF2-40B4-BE49-F238E27FC236}">
                <a16:creationId xmlns:a16="http://schemas.microsoft.com/office/drawing/2014/main" id="{8F589DF7-B436-9BB8-11C2-61DB71E429FA}"/>
              </a:ext>
            </a:extLst>
          </p:cNvPr>
          <p:cNvPicPr>
            <a:picLocks noChangeAspect="1"/>
          </p:cNvPicPr>
          <p:nvPr/>
        </p:nvPicPr>
        <p:blipFill>
          <a:blip r:embed="rId2"/>
          <a:stretch>
            <a:fillRect/>
          </a:stretch>
        </p:blipFill>
        <p:spPr>
          <a:xfrm>
            <a:off x="3044195" y="4252634"/>
            <a:ext cx="5868219" cy="1286054"/>
          </a:xfrm>
          <a:prstGeom prst="rect">
            <a:avLst/>
          </a:prstGeom>
        </p:spPr>
      </p:pic>
    </p:spTree>
    <p:extLst>
      <p:ext uri="{BB962C8B-B14F-4D97-AF65-F5344CB8AC3E}">
        <p14:creationId xmlns:p14="http://schemas.microsoft.com/office/powerpoint/2010/main" val="18835587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7989AC-C42C-E15E-98EF-57ABAE4CBB2E}"/>
              </a:ext>
            </a:extLst>
          </p:cNvPr>
          <p:cNvSpPr>
            <a:spLocks noGrp="1"/>
          </p:cNvSpPr>
          <p:nvPr>
            <p:ph type="title"/>
          </p:nvPr>
        </p:nvSpPr>
        <p:spPr>
          <a:xfrm>
            <a:off x="1141413" y="609600"/>
            <a:ext cx="9905998" cy="740229"/>
          </a:xfrm>
        </p:spPr>
        <p:txBody>
          <a:bodyPr/>
          <a:lstStyle/>
          <a:p>
            <a:r>
              <a:rPr lang="fr-FR" dirty="0"/>
              <a:t>Exercice</a:t>
            </a:r>
          </a:p>
        </p:txBody>
      </p:sp>
      <p:sp>
        <p:nvSpPr>
          <p:cNvPr id="3" name="Espace réservé du contenu 2">
            <a:extLst>
              <a:ext uri="{FF2B5EF4-FFF2-40B4-BE49-F238E27FC236}">
                <a16:creationId xmlns:a16="http://schemas.microsoft.com/office/drawing/2014/main" id="{CD70FA5F-FFA1-E900-D7AD-A8F5E9E80317}"/>
              </a:ext>
            </a:extLst>
          </p:cNvPr>
          <p:cNvSpPr>
            <a:spLocks noGrp="1"/>
          </p:cNvSpPr>
          <p:nvPr>
            <p:ph idx="1"/>
          </p:nvPr>
        </p:nvSpPr>
        <p:spPr>
          <a:xfrm>
            <a:off x="8758106" y="1358218"/>
            <a:ext cx="3322041" cy="4723800"/>
          </a:xfrm>
        </p:spPr>
        <p:txBody>
          <a:bodyPr>
            <a:normAutofit/>
          </a:bodyPr>
          <a:lstStyle/>
          <a:p>
            <a:r>
              <a:rPr lang="fr-FR" dirty="0"/>
              <a:t>Générer la requête affichant le champ client de la table Client, date de commande, Canal (ventes)et la liste date de RDV, Type (RENDEZ-VOUS) sur le modèle ci-dessous</a:t>
            </a:r>
          </a:p>
        </p:txBody>
      </p:sp>
      <p:pic>
        <p:nvPicPr>
          <p:cNvPr id="5" name="Image 4" descr="Une image contenant texte, capture d’écran, diagramme, Parallèle&#10;&#10;Description générée automatiquement">
            <a:extLst>
              <a:ext uri="{FF2B5EF4-FFF2-40B4-BE49-F238E27FC236}">
                <a16:creationId xmlns:a16="http://schemas.microsoft.com/office/drawing/2014/main" id="{BFDAC2BA-D486-93E9-0C6D-DC3C36750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138" y="1699810"/>
            <a:ext cx="6639066" cy="4373819"/>
          </a:xfrm>
          <a:prstGeom prst="rect">
            <a:avLst/>
          </a:prstGeom>
        </p:spPr>
      </p:pic>
    </p:spTree>
    <p:extLst>
      <p:ext uri="{BB962C8B-B14F-4D97-AF65-F5344CB8AC3E}">
        <p14:creationId xmlns:p14="http://schemas.microsoft.com/office/powerpoint/2010/main" val="428716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07E487-6ED4-AD28-5A4A-D0FD6C8320CF}"/>
              </a:ext>
            </a:extLst>
          </p:cNvPr>
          <p:cNvSpPr>
            <a:spLocks noGrp="1"/>
          </p:cNvSpPr>
          <p:nvPr>
            <p:ph type="title"/>
          </p:nvPr>
        </p:nvSpPr>
        <p:spPr/>
        <p:txBody>
          <a:bodyPr/>
          <a:lstStyle/>
          <a:p>
            <a:r>
              <a:rPr lang="fr-FR" b="1" dirty="0"/>
              <a:t>Serveur de base de données</a:t>
            </a:r>
            <a:endParaRPr lang="fr-FR" dirty="0"/>
          </a:p>
        </p:txBody>
      </p:sp>
      <p:sp>
        <p:nvSpPr>
          <p:cNvPr id="3" name="Espace réservé du contenu 2">
            <a:extLst>
              <a:ext uri="{FF2B5EF4-FFF2-40B4-BE49-F238E27FC236}">
                <a16:creationId xmlns:a16="http://schemas.microsoft.com/office/drawing/2014/main" id="{230BC22E-3A5F-6619-639F-2B2C28229686}"/>
              </a:ext>
            </a:extLst>
          </p:cNvPr>
          <p:cNvSpPr>
            <a:spLocks noGrp="1"/>
          </p:cNvSpPr>
          <p:nvPr>
            <p:ph idx="1"/>
          </p:nvPr>
        </p:nvSpPr>
        <p:spPr/>
        <p:txBody>
          <a:bodyPr/>
          <a:lstStyle/>
          <a:p>
            <a:pPr>
              <a:buFont typeface="Arial" panose="020B0604020202020204" pitchFamily="34" charset="0"/>
              <a:buChar char="•"/>
            </a:pPr>
            <a:r>
              <a:rPr lang="fr-FR" b="1" dirty="0"/>
              <a:t>Définition:</a:t>
            </a:r>
            <a:r>
              <a:rPr lang="fr-FR" dirty="0"/>
              <a:t> Un serveur de base de données est un logiciel qui offre un service de gestion centralisée des bases de données. Il permet aux utilisateurs d'accéder à la base de données de manière sécurisée et de gérer les données de manière concurrente.</a:t>
            </a:r>
          </a:p>
          <a:p>
            <a:pPr>
              <a:buFont typeface="Arial" panose="020B0604020202020204" pitchFamily="34" charset="0"/>
              <a:buChar char="•"/>
            </a:pPr>
            <a:r>
              <a:rPr lang="fr-FR" b="1" dirty="0"/>
              <a:t>Rôle:</a:t>
            </a:r>
            <a:r>
              <a:rPr lang="fr-FR" dirty="0"/>
              <a:t> Le serveur de base de données gère les requêtes des utilisateurs, coordonne l'accès aux données et assure l'intégrité et la sécurité des données.</a:t>
            </a:r>
          </a:p>
        </p:txBody>
      </p:sp>
    </p:spTree>
    <p:extLst>
      <p:ext uri="{BB962C8B-B14F-4D97-AF65-F5344CB8AC3E}">
        <p14:creationId xmlns:p14="http://schemas.microsoft.com/office/powerpoint/2010/main" val="9938049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6465F4-1C02-2923-043F-DE46C2AA70FB}"/>
              </a:ext>
            </a:extLst>
          </p:cNvPr>
          <p:cNvSpPr>
            <a:spLocks noGrp="1"/>
          </p:cNvSpPr>
          <p:nvPr>
            <p:ph type="title"/>
          </p:nvPr>
        </p:nvSpPr>
        <p:spPr/>
        <p:txBody>
          <a:bodyPr/>
          <a:lstStyle/>
          <a:p>
            <a:r>
              <a:rPr lang="fr-FR" dirty="0"/>
              <a:t>Correction</a:t>
            </a:r>
          </a:p>
        </p:txBody>
      </p:sp>
      <p:pic>
        <p:nvPicPr>
          <p:cNvPr id="5" name="Espace réservé du contenu 4">
            <a:extLst>
              <a:ext uri="{FF2B5EF4-FFF2-40B4-BE49-F238E27FC236}">
                <a16:creationId xmlns:a16="http://schemas.microsoft.com/office/drawing/2014/main" id="{6C6C24A1-55AC-FB49-D4FA-D2EDEA07ECC8}"/>
              </a:ext>
            </a:extLst>
          </p:cNvPr>
          <p:cNvPicPr>
            <a:picLocks noGrp="1" noChangeAspect="1"/>
          </p:cNvPicPr>
          <p:nvPr>
            <p:ph idx="1"/>
          </p:nvPr>
        </p:nvPicPr>
        <p:blipFill>
          <a:blip r:embed="rId2"/>
          <a:stretch>
            <a:fillRect/>
          </a:stretch>
        </p:blipFill>
        <p:spPr>
          <a:xfrm>
            <a:off x="1141413" y="3347772"/>
            <a:ext cx="9906000" cy="1762656"/>
          </a:xfrm>
        </p:spPr>
      </p:pic>
    </p:spTree>
    <p:extLst>
      <p:ext uri="{BB962C8B-B14F-4D97-AF65-F5344CB8AC3E}">
        <p14:creationId xmlns:p14="http://schemas.microsoft.com/office/powerpoint/2010/main" val="12903029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B99EA3-10DA-3989-44D5-197AB0ECACB0}"/>
              </a:ext>
            </a:extLst>
          </p:cNvPr>
          <p:cNvSpPr>
            <a:spLocks noGrp="1"/>
          </p:cNvSpPr>
          <p:nvPr>
            <p:ph type="title"/>
          </p:nvPr>
        </p:nvSpPr>
        <p:spPr/>
        <p:txBody>
          <a:bodyPr/>
          <a:lstStyle/>
          <a:p>
            <a:r>
              <a:rPr lang="fr-FR" dirty="0"/>
              <a:t>Opérateur ensembliste INTERSECT</a:t>
            </a:r>
          </a:p>
        </p:txBody>
      </p:sp>
      <p:sp>
        <p:nvSpPr>
          <p:cNvPr id="3" name="Espace réservé du contenu 2">
            <a:extLst>
              <a:ext uri="{FF2B5EF4-FFF2-40B4-BE49-F238E27FC236}">
                <a16:creationId xmlns:a16="http://schemas.microsoft.com/office/drawing/2014/main" id="{04CF55D4-A69B-E760-ED75-798E9F61E39D}"/>
              </a:ext>
            </a:extLst>
          </p:cNvPr>
          <p:cNvSpPr>
            <a:spLocks noGrp="1"/>
          </p:cNvSpPr>
          <p:nvPr>
            <p:ph idx="1"/>
          </p:nvPr>
        </p:nvSpPr>
        <p:spPr>
          <a:xfrm>
            <a:off x="1141413" y="2024204"/>
            <a:ext cx="9905998" cy="1832572"/>
          </a:xfrm>
        </p:spPr>
        <p:txBody>
          <a:bodyPr>
            <a:normAutofit lnSpcReduction="10000"/>
          </a:bodyPr>
          <a:lstStyle/>
          <a:p>
            <a:r>
              <a:rPr lang="fr-FR" dirty="0"/>
              <a:t>L'opérateur INTERSECT permet d'obtenir les enregistrements communs à deux résultats de requêtes SELECT distinctes. Il renvoie uniquement les lignes présentes dans les deux ensembles de résultats.</a:t>
            </a:r>
          </a:p>
          <a:p>
            <a:endParaRPr lang="fr-FR" dirty="0"/>
          </a:p>
          <a:p>
            <a:r>
              <a:rPr lang="fr-FR" dirty="0"/>
              <a:t>Attention INTERSECT n’est pas disponible dans tous les environnements</a:t>
            </a:r>
          </a:p>
        </p:txBody>
      </p:sp>
      <p:pic>
        <p:nvPicPr>
          <p:cNvPr id="5" name="Image 4">
            <a:extLst>
              <a:ext uri="{FF2B5EF4-FFF2-40B4-BE49-F238E27FC236}">
                <a16:creationId xmlns:a16="http://schemas.microsoft.com/office/drawing/2014/main" id="{2C3167C9-AAF3-1695-753A-1698A272567C}"/>
              </a:ext>
            </a:extLst>
          </p:cNvPr>
          <p:cNvPicPr>
            <a:picLocks noChangeAspect="1"/>
          </p:cNvPicPr>
          <p:nvPr/>
        </p:nvPicPr>
        <p:blipFill>
          <a:blip r:embed="rId2"/>
          <a:stretch>
            <a:fillRect/>
          </a:stretch>
        </p:blipFill>
        <p:spPr>
          <a:xfrm>
            <a:off x="3169829" y="4410360"/>
            <a:ext cx="5849166" cy="1314633"/>
          </a:xfrm>
          <a:prstGeom prst="rect">
            <a:avLst/>
          </a:prstGeom>
        </p:spPr>
      </p:pic>
      <p:sp>
        <p:nvSpPr>
          <p:cNvPr id="4" name="Ellipse 3">
            <a:extLst>
              <a:ext uri="{FF2B5EF4-FFF2-40B4-BE49-F238E27FC236}">
                <a16:creationId xmlns:a16="http://schemas.microsoft.com/office/drawing/2014/main" id="{89F7A5B6-D2A5-66A0-6C31-32E444876E7D}"/>
              </a:ext>
            </a:extLst>
          </p:cNvPr>
          <p:cNvSpPr/>
          <p:nvPr/>
        </p:nvSpPr>
        <p:spPr>
          <a:xfrm>
            <a:off x="1434517" y="193436"/>
            <a:ext cx="2080470" cy="9484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90AAD9DE-092D-4164-BA45-39ECCF79B388}"/>
              </a:ext>
            </a:extLst>
          </p:cNvPr>
          <p:cNvSpPr/>
          <p:nvPr/>
        </p:nvSpPr>
        <p:spPr>
          <a:xfrm>
            <a:off x="2952925" y="184558"/>
            <a:ext cx="2457974" cy="1023457"/>
          </a:xfrm>
          <a:prstGeom prst="ellipse">
            <a:avLst/>
          </a:prstGeom>
          <a:solidFill>
            <a:srgbClr val="FFC000">
              <a:alpha val="50196"/>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760532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7989AC-C42C-E15E-98EF-57ABAE4CBB2E}"/>
              </a:ext>
            </a:extLst>
          </p:cNvPr>
          <p:cNvSpPr>
            <a:spLocks noGrp="1"/>
          </p:cNvSpPr>
          <p:nvPr>
            <p:ph type="title"/>
          </p:nvPr>
        </p:nvSpPr>
        <p:spPr>
          <a:xfrm>
            <a:off x="1141413" y="609600"/>
            <a:ext cx="9905998" cy="740229"/>
          </a:xfrm>
        </p:spPr>
        <p:txBody>
          <a:bodyPr/>
          <a:lstStyle/>
          <a:p>
            <a:r>
              <a:rPr lang="fr-FR" dirty="0"/>
              <a:t>Exercice</a:t>
            </a:r>
          </a:p>
        </p:txBody>
      </p:sp>
      <p:sp>
        <p:nvSpPr>
          <p:cNvPr id="3" name="Espace réservé du contenu 2">
            <a:extLst>
              <a:ext uri="{FF2B5EF4-FFF2-40B4-BE49-F238E27FC236}">
                <a16:creationId xmlns:a16="http://schemas.microsoft.com/office/drawing/2014/main" id="{CD70FA5F-FFA1-E900-D7AD-A8F5E9E80317}"/>
              </a:ext>
            </a:extLst>
          </p:cNvPr>
          <p:cNvSpPr>
            <a:spLocks noGrp="1"/>
          </p:cNvSpPr>
          <p:nvPr>
            <p:ph idx="1"/>
          </p:nvPr>
        </p:nvSpPr>
        <p:spPr>
          <a:xfrm>
            <a:off x="8112154" y="2174541"/>
            <a:ext cx="3489820" cy="3966200"/>
          </a:xfrm>
        </p:spPr>
        <p:txBody>
          <a:bodyPr>
            <a:normAutofit/>
          </a:bodyPr>
          <a:lstStyle/>
          <a:p>
            <a:r>
              <a:rPr lang="fr-FR" dirty="0"/>
              <a:t>Générer la requête affichant les clients ayant consommé le jour d’un rdv en agence</a:t>
            </a:r>
          </a:p>
          <a:p>
            <a:r>
              <a:rPr lang="fr-FR" dirty="0"/>
              <a:t>Afficher Client et date de commande</a:t>
            </a:r>
          </a:p>
          <a:p>
            <a:endParaRPr lang="fr-FR" dirty="0"/>
          </a:p>
          <a:p>
            <a:r>
              <a:rPr lang="fr-FR" dirty="0"/>
              <a:t>Intersection</a:t>
            </a:r>
          </a:p>
        </p:txBody>
      </p:sp>
      <p:pic>
        <p:nvPicPr>
          <p:cNvPr id="5" name="Image 4" descr="Une image contenant texte, capture d’écran, diagramme, Parallèle&#10;&#10;Description générée automatiquement">
            <a:extLst>
              <a:ext uri="{FF2B5EF4-FFF2-40B4-BE49-F238E27FC236}">
                <a16:creationId xmlns:a16="http://schemas.microsoft.com/office/drawing/2014/main" id="{BFDAC2BA-D486-93E9-0C6D-DC3C36750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298" y="2174541"/>
            <a:ext cx="6639066" cy="4373819"/>
          </a:xfrm>
          <a:prstGeom prst="rect">
            <a:avLst/>
          </a:prstGeom>
        </p:spPr>
      </p:pic>
    </p:spTree>
    <p:extLst>
      <p:ext uri="{BB962C8B-B14F-4D97-AF65-F5344CB8AC3E}">
        <p14:creationId xmlns:p14="http://schemas.microsoft.com/office/powerpoint/2010/main" val="29253426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1B4565-EC5B-559C-DA5E-A4EE13C390EC}"/>
              </a:ext>
            </a:extLst>
          </p:cNvPr>
          <p:cNvSpPr>
            <a:spLocks noGrp="1"/>
          </p:cNvSpPr>
          <p:nvPr>
            <p:ph type="title"/>
          </p:nvPr>
        </p:nvSpPr>
        <p:spPr/>
        <p:txBody>
          <a:bodyPr/>
          <a:lstStyle/>
          <a:p>
            <a:r>
              <a:rPr lang="fr-FR" dirty="0"/>
              <a:t>CORRECTION</a:t>
            </a:r>
          </a:p>
        </p:txBody>
      </p:sp>
      <p:pic>
        <p:nvPicPr>
          <p:cNvPr id="9" name="Espace réservé du contenu 8">
            <a:extLst>
              <a:ext uri="{FF2B5EF4-FFF2-40B4-BE49-F238E27FC236}">
                <a16:creationId xmlns:a16="http://schemas.microsoft.com/office/drawing/2014/main" id="{55655099-85DB-4C9E-84AA-975A3AE7B271}"/>
              </a:ext>
            </a:extLst>
          </p:cNvPr>
          <p:cNvPicPr>
            <a:picLocks noGrp="1" noChangeAspect="1"/>
          </p:cNvPicPr>
          <p:nvPr>
            <p:ph idx="1"/>
          </p:nvPr>
        </p:nvPicPr>
        <p:blipFill>
          <a:blip r:embed="rId2"/>
          <a:stretch>
            <a:fillRect/>
          </a:stretch>
        </p:blipFill>
        <p:spPr>
          <a:xfrm>
            <a:off x="1141413" y="3330318"/>
            <a:ext cx="9906000" cy="1797564"/>
          </a:xfrm>
        </p:spPr>
      </p:pic>
    </p:spTree>
    <p:extLst>
      <p:ext uri="{BB962C8B-B14F-4D97-AF65-F5344CB8AC3E}">
        <p14:creationId xmlns:p14="http://schemas.microsoft.com/office/powerpoint/2010/main" val="36164610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B99EA3-10DA-3989-44D5-197AB0ECACB0}"/>
              </a:ext>
            </a:extLst>
          </p:cNvPr>
          <p:cNvSpPr>
            <a:spLocks noGrp="1"/>
          </p:cNvSpPr>
          <p:nvPr>
            <p:ph type="title"/>
          </p:nvPr>
        </p:nvSpPr>
        <p:spPr/>
        <p:txBody>
          <a:bodyPr/>
          <a:lstStyle/>
          <a:p>
            <a:r>
              <a:rPr lang="fr-FR" dirty="0"/>
              <a:t>Opérateur ensembliste EXCEPT</a:t>
            </a:r>
          </a:p>
        </p:txBody>
      </p:sp>
      <p:sp>
        <p:nvSpPr>
          <p:cNvPr id="3" name="Espace réservé du contenu 2">
            <a:extLst>
              <a:ext uri="{FF2B5EF4-FFF2-40B4-BE49-F238E27FC236}">
                <a16:creationId xmlns:a16="http://schemas.microsoft.com/office/drawing/2014/main" id="{04CF55D4-A69B-E760-ED75-798E9F61E39D}"/>
              </a:ext>
            </a:extLst>
          </p:cNvPr>
          <p:cNvSpPr>
            <a:spLocks noGrp="1"/>
          </p:cNvSpPr>
          <p:nvPr>
            <p:ph idx="1"/>
          </p:nvPr>
        </p:nvSpPr>
        <p:spPr>
          <a:xfrm>
            <a:off x="1141413" y="1997043"/>
            <a:ext cx="9905998" cy="1533808"/>
          </a:xfrm>
        </p:spPr>
        <p:txBody>
          <a:bodyPr>
            <a:normAutofit fontScale="92500" lnSpcReduction="20000"/>
          </a:bodyPr>
          <a:lstStyle/>
          <a:p>
            <a:r>
              <a:rPr lang="fr-FR" dirty="0"/>
              <a:t>L'opérateur EXCEPT renvoie les enregistrements présents dans le premier ensemble de résultats, mais absents du deuxième ensemble. Il permet d'obtenir la différence entre les résultats de deux requêtes SELECT distinctes.</a:t>
            </a:r>
          </a:p>
          <a:p>
            <a:endParaRPr lang="fr-FR" dirty="0"/>
          </a:p>
          <a:p>
            <a:r>
              <a:rPr lang="fr-FR" dirty="0"/>
              <a:t>Attention EXCEPT n’est pas disponible dans tous les environnements</a:t>
            </a:r>
          </a:p>
        </p:txBody>
      </p:sp>
      <p:pic>
        <p:nvPicPr>
          <p:cNvPr id="5" name="Image 4">
            <a:extLst>
              <a:ext uri="{FF2B5EF4-FFF2-40B4-BE49-F238E27FC236}">
                <a16:creationId xmlns:a16="http://schemas.microsoft.com/office/drawing/2014/main" id="{D980E2FF-0C2D-2CA3-980E-ADA3CFFA4814}"/>
              </a:ext>
            </a:extLst>
          </p:cNvPr>
          <p:cNvPicPr>
            <a:picLocks noChangeAspect="1"/>
          </p:cNvPicPr>
          <p:nvPr/>
        </p:nvPicPr>
        <p:blipFill>
          <a:blip r:embed="rId2"/>
          <a:stretch>
            <a:fillRect/>
          </a:stretch>
        </p:blipFill>
        <p:spPr>
          <a:xfrm>
            <a:off x="3141250" y="3902043"/>
            <a:ext cx="5906324" cy="1381318"/>
          </a:xfrm>
          <a:prstGeom prst="rect">
            <a:avLst/>
          </a:prstGeom>
        </p:spPr>
      </p:pic>
      <p:sp>
        <p:nvSpPr>
          <p:cNvPr id="4" name="Ellipse 3">
            <a:extLst>
              <a:ext uri="{FF2B5EF4-FFF2-40B4-BE49-F238E27FC236}">
                <a16:creationId xmlns:a16="http://schemas.microsoft.com/office/drawing/2014/main" id="{36C953E7-68D2-5746-0400-7862B4987383}"/>
              </a:ext>
            </a:extLst>
          </p:cNvPr>
          <p:cNvSpPr/>
          <p:nvPr/>
        </p:nvSpPr>
        <p:spPr>
          <a:xfrm>
            <a:off x="1434517" y="193436"/>
            <a:ext cx="2080470" cy="9484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D30DAE68-A639-9B06-2622-AD0C578017C5}"/>
              </a:ext>
            </a:extLst>
          </p:cNvPr>
          <p:cNvSpPr/>
          <p:nvPr/>
        </p:nvSpPr>
        <p:spPr>
          <a:xfrm>
            <a:off x="2952925" y="184558"/>
            <a:ext cx="2457974" cy="1023457"/>
          </a:xfrm>
          <a:prstGeom prst="ellipse">
            <a:avLst/>
          </a:prstGeom>
          <a:solidFill>
            <a:srgbClr val="FFC000">
              <a:alpha val="50196"/>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434848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7989AC-C42C-E15E-98EF-57ABAE4CBB2E}"/>
              </a:ext>
            </a:extLst>
          </p:cNvPr>
          <p:cNvSpPr>
            <a:spLocks noGrp="1"/>
          </p:cNvSpPr>
          <p:nvPr>
            <p:ph type="title"/>
          </p:nvPr>
        </p:nvSpPr>
        <p:spPr>
          <a:xfrm>
            <a:off x="1141413" y="609600"/>
            <a:ext cx="9905998" cy="740229"/>
          </a:xfrm>
        </p:spPr>
        <p:txBody>
          <a:bodyPr/>
          <a:lstStyle/>
          <a:p>
            <a:r>
              <a:rPr lang="fr-FR" dirty="0"/>
              <a:t>Exercice</a:t>
            </a:r>
          </a:p>
        </p:txBody>
      </p:sp>
      <p:sp>
        <p:nvSpPr>
          <p:cNvPr id="3" name="Espace réservé du contenu 2">
            <a:extLst>
              <a:ext uri="{FF2B5EF4-FFF2-40B4-BE49-F238E27FC236}">
                <a16:creationId xmlns:a16="http://schemas.microsoft.com/office/drawing/2014/main" id="{CD70FA5F-FFA1-E900-D7AD-A8F5E9E80317}"/>
              </a:ext>
            </a:extLst>
          </p:cNvPr>
          <p:cNvSpPr>
            <a:spLocks noGrp="1"/>
          </p:cNvSpPr>
          <p:nvPr>
            <p:ph idx="1"/>
          </p:nvPr>
        </p:nvSpPr>
        <p:spPr>
          <a:xfrm>
            <a:off x="1063036" y="1349829"/>
            <a:ext cx="9905998" cy="668384"/>
          </a:xfrm>
        </p:spPr>
        <p:txBody>
          <a:bodyPr>
            <a:normAutofit/>
          </a:bodyPr>
          <a:lstStyle/>
          <a:p>
            <a:r>
              <a:rPr lang="fr-FR" dirty="0"/>
              <a:t>Générer la requête affichant les clients ayant eu des ventes mais pas de rdv</a:t>
            </a:r>
          </a:p>
        </p:txBody>
      </p:sp>
      <p:pic>
        <p:nvPicPr>
          <p:cNvPr id="5" name="Image 4" descr="Une image contenant texte, capture d’écran, diagramme, Parallèle&#10;&#10;Description générée automatiquement">
            <a:extLst>
              <a:ext uri="{FF2B5EF4-FFF2-40B4-BE49-F238E27FC236}">
                <a16:creationId xmlns:a16="http://schemas.microsoft.com/office/drawing/2014/main" id="{BFDAC2BA-D486-93E9-0C6D-DC3C36750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1430" y="2300376"/>
            <a:ext cx="6639066" cy="4373819"/>
          </a:xfrm>
          <a:prstGeom prst="rect">
            <a:avLst/>
          </a:prstGeom>
        </p:spPr>
      </p:pic>
    </p:spTree>
    <p:extLst>
      <p:ext uri="{BB962C8B-B14F-4D97-AF65-F5344CB8AC3E}">
        <p14:creationId xmlns:p14="http://schemas.microsoft.com/office/powerpoint/2010/main" val="19736200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9FF24A-10FB-64A6-8E31-FCC628202F86}"/>
              </a:ext>
            </a:extLst>
          </p:cNvPr>
          <p:cNvSpPr>
            <a:spLocks noGrp="1"/>
          </p:cNvSpPr>
          <p:nvPr>
            <p:ph type="title"/>
          </p:nvPr>
        </p:nvSpPr>
        <p:spPr/>
        <p:txBody>
          <a:bodyPr/>
          <a:lstStyle/>
          <a:p>
            <a:r>
              <a:rPr lang="fr-FR" dirty="0"/>
              <a:t>Correction</a:t>
            </a:r>
          </a:p>
        </p:txBody>
      </p:sp>
      <p:pic>
        <p:nvPicPr>
          <p:cNvPr id="5" name="Espace réservé du contenu 4">
            <a:extLst>
              <a:ext uri="{FF2B5EF4-FFF2-40B4-BE49-F238E27FC236}">
                <a16:creationId xmlns:a16="http://schemas.microsoft.com/office/drawing/2014/main" id="{3FD94B2A-B5C3-E71B-74AA-809D582206A6}"/>
              </a:ext>
            </a:extLst>
          </p:cNvPr>
          <p:cNvPicPr>
            <a:picLocks noGrp="1" noChangeAspect="1"/>
          </p:cNvPicPr>
          <p:nvPr>
            <p:ph idx="1"/>
          </p:nvPr>
        </p:nvPicPr>
        <p:blipFill>
          <a:blip r:embed="rId2"/>
          <a:stretch>
            <a:fillRect/>
          </a:stretch>
        </p:blipFill>
        <p:spPr>
          <a:xfrm>
            <a:off x="1141413" y="3362162"/>
            <a:ext cx="9906000" cy="1733876"/>
          </a:xfrm>
        </p:spPr>
      </p:pic>
    </p:spTree>
    <p:extLst>
      <p:ext uri="{BB962C8B-B14F-4D97-AF65-F5344CB8AC3E}">
        <p14:creationId xmlns:p14="http://schemas.microsoft.com/office/powerpoint/2010/main" val="29123855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7989AC-C42C-E15E-98EF-57ABAE4CBB2E}"/>
              </a:ext>
            </a:extLst>
          </p:cNvPr>
          <p:cNvSpPr>
            <a:spLocks noGrp="1"/>
          </p:cNvSpPr>
          <p:nvPr>
            <p:ph type="title"/>
          </p:nvPr>
        </p:nvSpPr>
        <p:spPr>
          <a:xfrm>
            <a:off x="1141413" y="609600"/>
            <a:ext cx="9905998" cy="740229"/>
          </a:xfrm>
        </p:spPr>
        <p:txBody>
          <a:bodyPr/>
          <a:lstStyle/>
          <a:p>
            <a:r>
              <a:rPr lang="fr-FR" dirty="0"/>
              <a:t>Exercice</a:t>
            </a:r>
          </a:p>
        </p:txBody>
      </p:sp>
      <p:sp>
        <p:nvSpPr>
          <p:cNvPr id="3" name="Espace réservé du contenu 2">
            <a:extLst>
              <a:ext uri="{FF2B5EF4-FFF2-40B4-BE49-F238E27FC236}">
                <a16:creationId xmlns:a16="http://schemas.microsoft.com/office/drawing/2014/main" id="{CD70FA5F-FFA1-E900-D7AD-A8F5E9E80317}"/>
              </a:ext>
            </a:extLst>
          </p:cNvPr>
          <p:cNvSpPr>
            <a:spLocks noGrp="1"/>
          </p:cNvSpPr>
          <p:nvPr>
            <p:ph idx="1"/>
          </p:nvPr>
        </p:nvSpPr>
        <p:spPr>
          <a:xfrm>
            <a:off x="7843706" y="1349828"/>
            <a:ext cx="3993160" cy="4287574"/>
          </a:xfrm>
        </p:spPr>
        <p:txBody>
          <a:bodyPr>
            <a:normAutofit/>
          </a:bodyPr>
          <a:lstStyle/>
          <a:p>
            <a:r>
              <a:rPr lang="fr-FR" dirty="0"/>
              <a:t>A l’aide d’une jointure Gauche et d’une sous-requête afficher la liste des clients ayant eu un rdv mais n’ayant pas consommé</a:t>
            </a:r>
          </a:p>
          <a:p>
            <a:r>
              <a:rPr lang="fr-FR" dirty="0"/>
              <a:t>Exclure ceux qui ont une vente au moins</a:t>
            </a:r>
          </a:p>
          <a:p>
            <a:endParaRPr lang="fr-FR" dirty="0"/>
          </a:p>
          <a:p>
            <a:r>
              <a:rPr lang="fr-FR" dirty="0"/>
              <a:t>Clients</a:t>
            </a:r>
          </a:p>
          <a:p>
            <a:r>
              <a:rPr lang="fr-FR" dirty="0"/>
              <a:t>Rendez-vous</a:t>
            </a:r>
          </a:p>
          <a:p>
            <a:r>
              <a:rPr lang="fr-FR" dirty="0"/>
              <a:t>Ventes </a:t>
            </a:r>
          </a:p>
        </p:txBody>
      </p:sp>
      <p:pic>
        <p:nvPicPr>
          <p:cNvPr id="5" name="Image 4" descr="Une image contenant texte, capture d’écran, diagramme, Parallèle&#10;&#10;Description générée automatiquement">
            <a:extLst>
              <a:ext uri="{FF2B5EF4-FFF2-40B4-BE49-F238E27FC236}">
                <a16:creationId xmlns:a16="http://schemas.microsoft.com/office/drawing/2014/main" id="{BFDAC2BA-D486-93E9-0C6D-DC3C36750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183" y="2182930"/>
            <a:ext cx="6639066" cy="4373819"/>
          </a:xfrm>
          <a:prstGeom prst="rect">
            <a:avLst/>
          </a:prstGeom>
        </p:spPr>
      </p:pic>
    </p:spTree>
    <p:extLst>
      <p:ext uri="{BB962C8B-B14F-4D97-AF65-F5344CB8AC3E}">
        <p14:creationId xmlns:p14="http://schemas.microsoft.com/office/powerpoint/2010/main" val="13665570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671671-FA4C-CA4D-AD59-348CED0A0AEA}"/>
              </a:ext>
            </a:extLst>
          </p:cNvPr>
          <p:cNvSpPr>
            <a:spLocks noGrp="1"/>
          </p:cNvSpPr>
          <p:nvPr>
            <p:ph type="title"/>
          </p:nvPr>
        </p:nvSpPr>
        <p:spPr/>
        <p:txBody>
          <a:bodyPr/>
          <a:lstStyle/>
          <a:p>
            <a:r>
              <a:rPr lang="fr-FR" dirty="0"/>
              <a:t>Correction</a:t>
            </a:r>
          </a:p>
        </p:txBody>
      </p:sp>
      <p:pic>
        <p:nvPicPr>
          <p:cNvPr id="5" name="Espace réservé du contenu 4">
            <a:extLst>
              <a:ext uri="{FF2B5EF4-FFF2-40B4-BE49-F238E27FC236}">
                <a16:creationId xmlns:a16="http://schemas.microsoft.com/office/drawing/2014/main" id="{702C5533-E997-13FF-25AC-1735946FB2BF}"/>
              </a:ext>
            </a:extLst>
          </p:cNvPr>
          <p:cNvPicPr>
            <a:picLocks noGrp="1" noChangeAspect="1"/>
          </p:cNvPicPr>
          <p:nvPr>
            <p:ph idx="1"/>
          </p:nvPr>
        </p:nvPicPr>
        <p:blipFill>
          <a:blip r:embed="rId2"/>
          <a:stretch>
            <a:fillRect/>
          </a:stretch>
        </p:blipFill>
        <p:spPr>
          <a:xfrm>
            <a:off x="394793" y="3210794"/>
            <a:ext cx="11558294" cy="2023936"/>
          </a:xfrm>
        </p:spPr>
      </p:pic>
    </p:spTree>
    <p:extLst>
      <p:ext uri="{BB962C8B-B14F-4D97-AF65-F5344CB8AC3E}">
        <p14:creationId xmlns:p14="http://schemas.microsoft.com/office/powerpoint/2010/main" val="29830444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0097AB-5B98-2510-7655-701F01D15851}"/>
              </a:ext>
            </a:extLst>
          </p:cNvPr>
          <p:cNvSpPr>
            <a:spLocks noGrp="1"/>
          </p:cNvSpPr>
          <p:nvPr>
            <p:ph type="title"/>
          </p:nvPr>
        </p:nvSpPr>
        <p:spPr/>
        <p:txBody>
          <a:bodyPr/>
          <a:lstStyle/>
          <a:p>
            <a:r>
              <a:rPr lang="fr-FR" dirty="0"/>
              <a:t>ATELIER : REQUETES personnalisées</a:t>
            </a:r>
          </a:p>
        </p:txBody>
      </p:sp>
      <p:sp>
        <p:nvSpPr>
          <p:cNvPr id="3" name="Espace réservé du contenu 2">
            <a:extLst>
              <a:ext uri="{FF2B5EF4-FFF2-40B4-BE49-F238E27FC236}">
                <a16:creationId xmlns:a16="http://schemas.microsoft.com/office/drawing/2014/main" id="{D00183D0-4B32-7DCD-3651-6780DD01307A}"/>
              </a:ext>
            </a:extLst>
          </p:cNvPr>
          <p:cNvSpPr>
            <a:spLocks noGrp="1"/>
          </p:cNvSpPr>
          <p:nvPr>
            <p:ph idx="1"/>
          </p:nvPr>
        </p:nvSpPr>
        <p:spPr/>
        <p:txBody>
          <a:bodyPr/>
          <a:lstStyle/>
          <a:p>
            <a:r>
              <a:rPr lang="fr-FR" dirty="0"/>
              <a:t>Et vous ? quelles sont les requêtes sur votre modèle de données</a:t>
            </a:r>
          </a:p>
        </p:txBody>
      </p:sp>
    </p:spTree>
    <p:extLst>
      <p:ext uri="{BB962C8B-B14F-4D97-AF65-F5344CB8AC3E}">
        <p14:creationId xmlns:p14="http://schemas.microsoft.com/office/powerpoint/2010/main" val="1233429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B86591-23E2-0BC4-93B4-4C30625ED264}"/>
              </a:ext>
            </a:extLst>
          </p:cNvPr>
          <p:cNvSpPr>
            <a:spLocks noGrp="1"/>
          </p:cNvSpPr>
          <p:nvPr>
            <p:ph type="title"/>
          </p:nvPr>
        </p:nvSpPr>
        <p:spPr/>
        <p:txBody>
          <a:bodyPr/>
          <a:lstStyle/>
          <a:p>
            <a:r>
              <a:rPr lang="fr-FR" b="1" dirty="0"/>
              <a:t>Système de Gestion de Base de Données Relationnelle (SGBD/R)</a:t>
            </a:r>
            <a:endParaRPr lang="fr-FR" dirty="0"/>
          </a:p>
        </p:txBody>
      </p:sp>
      <p:sp>
        <p:nvSpPr>
          <p:cNvPr id="3" name="Espace réservé du contenu 2">
            <a:extLst>
              <a:ext uri="{FF2B5EF4-FFF2-40B4-BE49-F238E27FC236}">
                <a16:creationId xmlns:a16="http://schemas.microsoft.com/office/drawing/2014/main" id="{6E084C75-5018-0DC6-D13A-07919B3675C3}"/>
              </a:ext>
            </a:extLst>
          </p:cNvPr>
          <p:cNvSpPr>
            <a:spLocks noGrp="1"/>
          </p:cNvSpPr>
          <p:nvPr>
            <p:ph idx="1"/>
          </p:nvPr>
        </p:nvSpPr>
        <p:spPr>
          <a:xfrm>
            <a:off x="1141413" y="2666999"/>
            <a:ext cx="9905998" cy="3581401"/>
          </a:xfrm>
        </p:spPr>
        <p:txBody>
          <a:bodyPr>
            <a:normAutofit/>
          </a:bodyPr>
          <a:lstStyle/>
          <a:p>
            <a:pPr>
              <a:buFont typeface="Arial" panose="020B0604020202020204" pitchFamily="34" charset="0"/>
              <a:buChar char="•"/>
            </a:pPr>
            <a:r>
              <a:rPr lang="fr-FR" b="1" dirty="0"/>
              <a:t>Définition:</a:t>
            </a:r>
            <a:r>
              <a:rPr lang="fr-FR" dirty="0"/>
              <a:t> Un SGBD/R est un logiciel spécifique conçu pour gérer les bases de données relationnelles. Il utilise le modèle relationnel pour organiser les données sous forme de tables avec des relations définies entre elles.</a:t>
            </a:r>
          </a:p>
          <a:p>
            <a:pPr>
              <a:buFont typeface="Arial" panose="020B0604020202020204" pitchFamily="34" charset="0"/>
              <a:buChar char="•"/>
            </a:pPr>
            <a:r>
              <a:rPr lang="fr-FR" b="1" dirty="0"/>
              <a:t>Caractéristiques:</a:t>
            </a:r>
            <a:endParaRPr lang="fr-FR" dirty="0"/>
          </a:p>
          <a:p>
            <a:pPr marL="742950" lvl="1" indent="-285750">
              <a:buFont typeface="Arial" panose="020B0604020202020204" pitchFamily="34" charset="0"/>
              <a:buChar char="•"/>
            </a:pPr>
            <a:r>
              <a:rPr lang="fr-FR" dirty="0"/>
              <a:t>Assure la conformité aux règles du modèle relationnel.</a:t>
            </a:r>
          </a:p>
          <a:p>
            <a:pPr marL="742950" lvl="1" indent="-285750">
              <a:buFont typeface="Arial" panose="020B0604020202020204" pitchFamily="34" charset="0"/>
              <a:buChar char="•"/>
            </a:pPr>
            <a:r>
              <a:rPr lang="fr-FR" dirty="0"/>
              <a:t>Fournit des mécanismes pour garantir l'intégrité référentielle.</a:t>
            </a:r>
          </a:p>
          <a:p>
            <a:pPr marL="742950" lvl="1" indent="-285750">
              <a:buFont typeface="Arial" panose="020B0604020202020204" pitchFamily="34" charset="0"/>
              <a:buChar char="•"/>
            </a:pPr>
            <a:r>
              <a:rPr lang="fr-FR" dirty="0"/>
              <a:t>Permet l'exécution de requêtes complexes pour extraire, mettre à jour ou supprimer des données.</a:t>
            </a:r>
          </a:p>
          <a:p>
            <a:pPr>
              <a:buFont typeface="Arial" panose="020B0604020202020204" pitchFamily="34" charset="0"/>
              <a:buChar char="•"/>
            </a:pPr>
            <a:r>
              <a:rPr lang="fr-FR" b="1" dirty="0"/>
              <a:t>Exemples de SGBD/R:</a:t>
            </a:r>
            <a:r>
              <a:rPr lang="fr-FR" dirty="0"/>
              <a:t> MySQL, PostgreSQL, Oracle, SQL Server.</a:t>
            </a:r>
          </a:p>
        </p:txBody>
      </p:sp>
    </p:spTree>
    <p:extLst>
      <p:ext uri="{BB962C8B-B14F-4D97-AF65-F5344CB8AC3E}">
        <p14:creationId xmlns:p14="http://schemas.microsoft.com/office/powerpoint/2010/main" val="9929160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D433037-BA87-676A-78D5-F2C220F7A935}"/>
              </a:ext>
            </a:extLst>
          </p:cNvPr>
          <p:cNvSpPr>
            <a:spLocks noGrp="1"/>
          </p:cNvSpPr>
          <p:nvPr>
            <p:ph type="title"/>
          </p:nvPr>
        </p:nvSpPr>
        <p:spPr/>
        <p:txBody>
          <a:bodyPr>
            <a:normAutofit/>
          </a:bodyPr>
          <a:lstStyle/>
          <a:p>
            <a:r>
              <a:rPr lang="fr-FR" b="1" dirty="0"/>
              <a:t>Ordonnancement et statistiques</a:t>
            </a:r>
            <a:endParaRPr lang="fr-FR" dirty="0"/>
          </a:p>
        </p:txBody>
      </p:sp>
      <p:sp>
        <p:nvSpPr>
          <p:cNvPr id="5" name="Espace réservé du texte 4">
            <a:extLst>
              <a:ext uri="{FF2B5EF4-FFF2-40B4-BE49-F238E27FC236}">
                <a16:creationId xmlns:a16="http://schemas.microsoft.com/office/drawing/2014/main" id="{59369601-AA07-CFC3-1FF1-65951913F9CA}"/>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1789148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72B46D5-F5D6-7F4F-D463-FFB616621854}"/>
              </a:ext>
            </a:extLst>
          </p:cNvPr>
          <p:cNvSpPr>
            <a:spLocks noGrp="1"/>
          </p:cNvSpPr>
          <p:nvPr>
            <p:ph type="title"/>
          </p:nvPr>
        </p:nvSpPr>
        <p:spPr/>
        <p:txBody>
          <a:bodyPr/>
          <a:lstStyle/>
          <a:p>
            <a:r>
              <a:rPr lang="fr-FR" dirty="0"/>
              <a:t>Les fonctions d’agrégation</a:t>
            </a:r>
          </a:p>
        </p:txBody>
      </p:sp>
      <p:pic>
        <p:nvPicPr>
          <p:cNvPr id="7" name="Espace réservé du contenu 6">
            <a:extLst>
              <a:ext uri="{FF2B5EF4-FFF2-40B4-BE49-F238E27FC236}">
                <a16:creationId xmlns:a16="http://schemas.microsoft.com/office/drawing/2014/main" id="{075369C0-DAB1-3377-9074-13E96430F445}"/>
              </a:ext>
            </a:extLst>
          </p:cNvPr>
          <p:cNvPicPr>
            <a:picLocks noGrp="1" noChangeAspect="1"/>
          </p:cNvPicPr>
          <p:nvPr>
            <p:ph idx="1"/>
          </p:nvPr>
        </p:nvPicPr>
        <p:blipFill>
          <a:blip r:embed="rId2"/>
          <a:stretch>
            <a:fillRect/>
          </a:stretch>
        </p:blipFill>
        <p:spPr>
          <a:xfrm>
            <a:off x="4187969" y="1997043"/>
            <a:ext cx="3957744" cy="3124200"/>
          </a:xfrm>
        </p:spPr>
      </p:pic>
      <p:pic>
        <p:nvPicPr>
          <p:cNvPr id="9" name="Image 8">
            <a:extLst>
              <a:ext uri="{FF2B5EF4-FFF2-40B4-BE49-F238E27FC236}">
                <a16:creationId xmlns:a16="http://schemas.microsoft.com/office/drawing/2014/main" id="{33D66D9A-1E32-0573-5467-4B8670709467}"/>
              </a:ext>
            </a:extLst>
          </p:cNvPr>
          <p:cNvPicPr>
            <a:picLocks noChangeAspect="1"/>
          </p:cNvPicPr>
          <p:nvPr/>
        </p:nvPicPr>
        <p:blipFill>
          <a:blip r:embed="rId3"/>
          <a:stretch>
            <a:fillRect/>
          </a:stretch>
        </p:blipFill>
        <p:spPr>
          <a:xfrm>
            <a:off x="2458498" y="5600610"/>
            <a:ext cx="7944959" cy="647790"/>
          </a:xfrm>
          <a:prstGeom prst="rect">
            <a:avLst/>
          </a:prstGeom>
        </p:spPr>
      </p:pic>
    </p:spTree>
    <p:extLst>
      <p:ext uri="{BB962C8B-B14F-4D97-AF65-F5344CB8AC3E}">
        <p14:creationId xmlns:p14="http://schemas.microsoft.com/office/powerpoint/2010/main" val="4524972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7989AC-C42C-E15E-98EF-57ABAE4CBB2E}"/>
              </a:ext>
            </a:extLst>
          </p:cNvPr>
          <p:cNvSpPr>
            <a:spLocks noGrp="1"/>
          </p:cNvSpPr>
          <p:nvPr>
            <p:ph type="title"/>
          </p:nvPr>
        </p:nvSpPr>
        <p:spPr>
          <a:xfrm>
            <a:off x="1141413" y="609600"/>
            <a:ext cx="9905998" cy="740229"/>
          </a:xfrm>
        </p:spPr>
        <p:txBody>
          <a:bodyPr/>
          <a:lstStyle/>
          <a:p>
            <a:r>
              <a:rPr lang="fr-FR" dirty="0"/>
              <a:t>Exercice</a:t>
            </a:r>
          </a:p>
        </p:txBody>
      </p:sp>
      <p:sp>
        <p:nvSpPr>
          <p:cNvPr id="3" name="Espace réservé du contenu 2">
            <a:extLst>
              <a:ext uri="{FF2B5EF4-FFF2-40B4-BE49-F238E27FC236}">
                <a16:creationId xmlns:a16="http://schemas.microsoft.com/office/drawing/2014/main" id="{CD70FA5F-FFA1-E900-D7AD-A8F5E9E80317}"/>
              </a:ext>
            </a:extLst>
          </p:cNvPr>
          <p:cNvSpPr>
            <a:spLocks noGrp="1"/>
          </p:cNvSpPr>
          <p:nvPr>
            <p:ph idx="1"/>
          </p:nvPr>
        </p:nvSpPr>
        <p:spPr>
          <a:xfrm>
            <a:off x="1063036" y="1349829"/>
            <a:ext cx="9905998" cy="668384"/>
          </a:xfrm>
        </p:spPr>
        <p:txBody>
          <a:bodyPr>
            <a:normAutofit/>
          </a:bodyPr>
          <a:lstStyle/>
          <a:p>
            <a:r>
              <a:rPr lang="fr-FR" dirty="0"/>
              <a:t>Générer la requête affichant la quantité totale vendue</a:t>
            </a:r>
          </a:p>
        </p:txBody>
      </p:sp>
      <p:pic>
        <p:nvPicPr>
          <p:cNvPr id="4" name="Image 3">
            <a:extLst>
              <a:ext uri="{FF2B5EF4-FFF2-40B4-BE49-F238E27FC236}">
                <a16:creationId xmlns:a16="http://schemas.microsoft.com/office/drawing/2014/main" id="{40AFCFE5-EBF9-D716-EEE7-44F881B7AE1A}"/>
              </a:ext>
            </a:extLst>
          </p:cNvPr>
          <p:cNvPicPr>
            <a:picLocks noChangeAspect="1"/>
          </p:cNvPicPr>
          <p:nvPr/>
        </p:nvPicPr>
        <p:blipFill>
          <a:blip r:embed="rId2"/>
          <a:stretch>
            <a:fillRect/>
          </a:stretch>
        </p:blipFill>
        <p:spPr>
          <a:xfrm>
            <a:off x="2261937" y="2359052"/>
            <a:ext cx="8270223" cy="4288794"/>
          </a:xfrm>
          <a:prstGeom prst="rect">
            <a:avLst/>
          </a:prstGeom>
        </p:spPr>
      </p:pic>
    </p:spTree>
    <p:extLst>
      <p:ext uri="{BB962C8B-B14F-4D97-AF65-F5344CB8AC3E}">
        <p14:creationId xmlns:p14="http://schemas.microsoft.com/office/powerpoint/2010/main" val="6820950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51CAD6-299B-B35C-C1EF-55F29CC5EF85}"/>
              </a:ext>
            </a:extLst>
          </p:cNvPr>
          <p:cNvSpPr>
            <a:spLocks noGrp="1"/>
          </p:cNvSpPr>
          <p:nvPr>
            <p:ph type="title"/>
          </p:nvPr>
        </p:nvSpPr>
        <p:spPr/>
        <p:txBody>
          <a:bodyPr/>
          <a:lstStyle/>
          <a:p>
            <a:r>
              <a:rPr lang="fr-FR" dirty="0"/>
              <a:t>Correction</a:t>
            </a:r>
          </a:p>
        </p:txBody>
      </p:sp>
      <p:sp>
        <p:nvSpPr>
          <p:cNvPr id="4" name="Espace réservé du contenu 3">
            <a:extLst>
              <a:ext uri="{FF2B5EF4-FFF2-40B4-BE49-F238E27FC236}">
                <a16:creationId xmlns:a16="http://schemas.microsoft.com/office/drawing/2014/main" id="{264D422A-FFB0-5318-D544-6544CA2116B7}"/>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1888885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658518-15DE-43CC-7B87-EA0AA8BCAC6A}"/>
              </a:ext>
            </a:extLst>
          </p:cNvPr>
          <p:cNvSpPr>
            <a:spLocks noGrp="1"/>
          </p:cNvSpPr>
          <p:nvPr>
            <p:ph type="title"/>
          </p:nvPr>
        </p:nvSpPr>
        <p:spPr/>
        <p:txBody>
          <a:bodyPr/>
          <a:lstStyle/>
          <a:p>
            <a:r>
              <a:rPr lang="fr-FR" dirty="0"/>
              <a:t>L’agrégation de données</a:t>
            </a:r>
          </a:p>
        </p:txBody>
      </p:sp>
      <p:sp>
        <p:nvSpPr>
          <p:cNvPr id="3" name="Espace réservé du contenu 2">
            <a:extLst>
              <a:ext uri="{FF2B5EF4-FFF2-40B4-BE49-F238E27FC236}">
                <a16:creationId xmlns:a16="http://schemas.microsoft.com/office/drawing/2014/main" id="{808B5429-8DFF-088F-AB1D-46E148609FFC}"/>
              </a:ext>
            </a:extLst>
          </p:cNvPr>
          <p:cNvSpPr>
            <a:spLocks noGrp="1"/>
          </p:cNvSpPr>
          <p:nvPr>
            <p:ph idx="1"/>
          </p:nvPr>
        </p:nvSpPr>
        <p:spPr>
          <a:xfrm>
            <a:off x="1141413" y="2150953"/>
            <a:ext cx="9905998" cy="1905000"/>
          </a:xfrm>
        </p:spPr>
        <p:txBody>
          <a:bodyPr>
            <a:normAutofit lnSpcReduction="10000"/>
          </a:bodyPr>
          <a:lstStyle/>
          <a:p>
            <a:r>
              <a:rPr lang="fr-FR" dirty="0"/>
              <a:t>Le prédicat GROUP BY en SQL est une clause puissante qui permet de regrouper les résultats d'une requête en fonction des valeurs d'une ou plusieurs colonnes spécifiées. Cette clause est souvent utilisée en conjonction avec des fonctions d'agrégation telles que COUNT, SUM, AVG, MAX, MIN, etc., pour obtenir des résumés statistiques ou des analyses groupées sur les données stockées dans une base de données relationnelle.</a:t>
            </a:r>
          </a:p>
        </p:txBody>
      </p:sp>
      <p:pic>
        <p:nvPicPr>
          <p:cNvPr id="5" name="Image 4">
            <a:extLst>
              <a:ext uri="{FF2B5EF4-FFF2-40B4-BE49-F238E27FC236}">
                <a16:creationId xmlns:a16="http://schemas.microsoft.com/office/drawing/2014/main" id="{3695C734-A131-F528-0CF9-B504667788CF}"/>
              </a:ext>
            </a:extLst>
          </p:cNvPr>
          <p:cNvPicPr>
            <a:picLocks noChangeAspect="1"/>
          </p:cNvPicPr>
          <p:nvPr/>
        </p:nvPicPr>
        <p:blipFill>
          <a:blip r:embed="rId2"/>
          <a:stretch>
            <a:fillRect/>
          </a:stretch>
        </p:blipFill>
        <p:spPr>
          <a:xfrm>
            <a:off x="1050203" y="4810420"/>
            <a:ext cx="10461200" cy="1245718"/>
          </a:xfrm>
          <a:prstGeom prst="rect">
            <a:avLst/>
          </a:prstGeom>
        </p:spPr>
      </p:pic>
    </p:spTree>
    <p:extLst>
      <p:ext uri="{BB962C8B-B14F-4D97-AF65-F5344CB8AC3E}">
        <p14:creationId xmlns:p14="http://schemas.microsoft.com/office/powerpoint/2010/main" val="35767001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7989AC-C42C-E15E-98EF-57ABAE4CBB2E}"/>
              </a:ext>
            </a:extLst>
          </p:cNvPr>
          <p:cNvSpPr>
            <a:spLocks noGrp="1"/>
          </p:cNvSpPr>
          <p:nvPr>
            <p:ph type="title"/>
          </p:nvPr>
        </p:nvSpPr>
        <p:spPr>
          <a:xfrm>
            <a:off x="1141413" y="609600"/>
            <a:ext cx="9905998" cy="740229"/>
          </a:xfrm>
        </p:spPr>
        <p:txBody>
          <a:bodyPr/>
          <a:lstStyle/>
          <a:p>
            <a:r>
              <a:rPr lang="fr-FR" dirty="0"/>
              <a:t>Exercice</a:t>
            </a:r>
          </a:p>
        </p:txBody>
      </p:sp>
      <p:sp>
        <p:nvSpPr>
          <p:cNvPr id="3" name="Espace réservé du contenu 2">
            <a:extLst>
              <a:ext uri="{FF2B5EF4-FFF2-40B4-BE49-F238E27FC236}">
                <a16:creationId xmlns:a16="http://schemas.microsoft.com/office/drawing/2014/main" id="{CD70FA5F-FFA1-E900-D7AD-A8F5E9E80317}"/>
              </a:ext>
            </a:extLst>
          </p:cNvPr>
          <p:cNvSpPr>
            <a:spLocks noGrp="1"/>
          </p:cNvSpPr>
          <p:nvPr>
            <p:ph idx="1"/>
          </p:nvPr>
        </p:nvSpPr>
        <p:spPr>
          <a:xfrm>
            <a:off x="6224630" y="1349829"/>
            <a:ext cx="4744403" cy="668384"/>
          </a:xfrm>
        </p:spPr>
        <p:txBody>
          <a:bodyPr>
            <a:normAutofit/>
          </a:bodyPr>
          <a:lstStyle/>
          <a:p>
            <a:r>
              <a:rPr lang="fr-FR" dirty="0"/>
              <a:t>Générer la requête le CA par Client</a:t>
            </a:r>
          </a:p>
        </p:txBody>
      </p:sp>
      <p:pic>
        <p:nvPicPr>
          <p:cNvPr id="4" name="Image 3">
            <a:extLst>
              <a:ext uri="{FF2B5EF4-FFF2-40B4-BE49-F238E27FC236}">
                <a16:creationId xmlns:a16="http://schemas.microsoft.com/office/drawing/2014/main" id="{6DB978A3-B97D-3E5D-E258-308354895F08}"/>
              </a:ext>
            </a:extLst>
          </p:cNvPr>
          <p:cNvPicPr>
            <a:picLocks noChangeAspect="1"/>
          </p:cNvPicPr>
          <p:nvPr/>
        </p:nvPicPr>
        <p:blipFill>
          <a:blip r:embed="rId2"/>
          <a:stretch>
            <a:fillRect/>
          </a:stretch>
        </p:blipFill>
        <p:spPr>
          <a:xfrm>
            <a:off x="2261937" y="2359052"/>
            <a:ext cx="8270223" cy="4288794"/>
          </a:xfrm>
          <a:prstGeom prst="rect">
            <a:avLst/>
          </a:prstGeom>
        </p:spPr>
      </p:pic>
    </p:spTree>
    <p:extLst>
      <p:ext uri="{BB962C8B-B14F-4D97-AF65-F5344CB8AC3E}">
        <p14:creationId xmlns:p14="http://schemas.microsoft.com/office/powerpoint/2010/main" val="2837711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26FE0E-9DE9-7EA3-179A-6513EC5A8B37}"/>
              </a:ext>
            </a:extLst>
          </p:cNvPr>
          <p:cNvSpPr>
            <a:spLocks noGrp="1"/>
          </p:cNvSpPr>
          <p:nvPr>
            <p:ph type="title"/>
          </p:nvPr>
        </p:nvSpPr>
        <p:spPr/>
        <p:txBody>
          <a:bodyPr/>
          <a:lstStyle/>
          <a:p>
            <a:r>
              <a:rPr lang="fr-FR" dirty="0"/>
              <a:t>Correction</a:t>
            </a:r>
          </a:p>
        </p:txBody>
      </p:sp>
      <p:sp>
        <p:nvSpPr>
          <p:cNvPr id="4" name="Espace réservé du contenu 3">
            <a:extLst>
              <a:ext uri="{FF2B5EF4-FFF2-40B4-BE49-F238E27FC236}">
                <a16:creationId xmlns:a16="http://schemas.microsoft.com/office/drawing/2014/main" id="{5B35F2A9-6FCB-84CF-8CED-2679B7D6AC88}"/>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12297387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3632E4-9BC1-0281-40A1-077BBED12504}"/>
              </a:ext>
            </a:extLst>
          </p:cNvPr>
          <p:cNvSpPr>
            <a:spLocks noGrp="1"/>
          </p:cNvSpPr>
          <p:nvPr>
            <p:ph type="title"/>
          </p:nvPr>
        </p:nvSpPr>
        <p:spPr/>
        <p:txBody>
          <a:bodyPr/>
          <a:lstStyle/>
          <a:p>
            <a:r>
              <a:rPr lang="fr-FR" dirty="0"/>
              <a:t>Filtrer les valeurs agrégées avec HAVING</a:t>
            </a:r>
          </a:p>
        </p:txBody>
      </p:sp>
      <p:sp>
        <p:nvSpPr>
          <p:cNvPr id="3" name="Espace réservé du contenu 2">
            <a:extLst>
              <a:ext uri="{FF2B5EF4-FFF2-40B4-BE49-F238E27FC236}">
                <a16:creationId xmlns:a16="http://schemas.microsoft.com/office/drawing/2014/main" id="{6A591566-91D1-8FCB-5BC1-E494C2DAE246}"/>
              </a:ext>
            </a:extLst>
          </p:cNvPr>
          <p:cNvSpPr>
            <a:spLocks noGrp="1"/>
          </p:cNvSpPr>
          <p:nvPr>
            <p:ph idx="1"/>
          </p:nvPr>
        </p:nvSpPr>
        <p:spPr>
          <a:xfrm>
            <a:off x="1141413" y="2666999"/>
            <a:ext cx="9905998" cy="1235045"/>
          </a:xfrm>
        </p:spPr>
        <p:txBody>
          <a:bodyPr/>
          <a:lstStyle/>
          <a:p>
            <a:r>
              <a:rPr lang="fr-FR" dirty="0"/>
              <a:t>La clause HAVING est souvent associée à GROUP BY pour filtrer les résultats en fonction de conditions d'agrégation. Elle agit comme une clause WHERE pour les groupes.</a:t>
            </a:r>
          </a:p>
        </p:txBody>
      </p:sp>
      <p:pic>
        <p:nvPicPr>
          <p:cNvPr id="5" name="Image 4">
            <a:extLst>
              <a:ext uri="{FF2B5EF4-FFF2-40B4-BE49-F238E27FC236}">
                <a16:creationId xmlns:a16="http://schemas.microsoft.com/office/drawing/2014/main" id="{20EC3381-ECCC-3373-A65E-17FB14B340C9}"/>
              </a:ext>
            </a:extLst>
          </p:cNvPr>
          <p:cNvPicPr>
            <a:picLocks noChangeAspect="1"/>
          </p:cNvPicPr>
          <p:nvPr/>
        </p:nvPicPr>
        <p:blipFill>
          <a:blip r:embed="rId2"/>
          <a:stretch>
            <a:fillRect/>
          </a:stretch>
        </p:blipFill>
        <p:spPr>
          <a:xfrm>
            <a:off x="778596" y="4242235"/>
            <a:ext cx="10928543" cy="1551982"/>
          </a:xfrm>
          <a:prstGeom prst="rect">
            <a:avLst/>
          </a:prstGeom>
        </p:spPr>
      </p:pic>
    </p:spTree>
    <p:extLst>
      <p:ext uri="{BB962C8B-B14F-4D97-AF65-F5344CB8AC3E}">
        <p14:creationId xmlns:p14="http://schemas.microsoft.com/office/powerpoint/2010/main" val="9945843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7989AC-C42C-E15E-98EF-57ABAE4CBB2E}"/>
              </a:ext>
            </a:extLst>
          </p:cNvPr>
          <p:cNvSpPr>
            <a:spLocks noGrp="1"/>
          </p:cNvSpPr>
          <p:nvPr>
            <p:ph type="title"/>
          </p:nvPr>
        </p:nvSpPr>
        <p:spPr>
          <a:xfrm>
            <a:off x="1141413" y="609600"/>
            <a:ext cx="9905998" cy="740229"/>
          </a:xfrm>
        </p:spPr>
        <p:txBody>
          <a:bodyPr/>
          <a:lstStyle/>
          <a:p>
            <a:r>
              <a:rPr lang="fr-FR" dirty="0"/>
              <a:t>Exercice</a:t>
            </a:r>
          </a:p>
        </p:txBody>
      </p:sp>
      <p:sp>
        <p:nvSpPr>
          <p:cNvPr id="3" name="Espace réservé du contenu 2">
            <a:extLst>
              <a:ext uri="{FF2B5EF4-FFF2-40B4-BE49-F238E27FC236}">
                <a16:creationId xmlns:a16="http://schemas.microsoft.com/office/drawing/2014/main" id="{CD70FA5F-FFA1-E900-D7AD-A8F5E9E80317}"/>
              </a:ext>
            </a:extLst>
          </p:cNvPr>
          <p:cNvSpPr>
            <a:spLocks noGrp="1"/>
          </p:cNvSpPr>
          <p:nvPr>
            <p:ph idx="1"/>
          </p:nvPr>
        </p:nvSpPr>
        <p:spPr>
          <a:xfrm>
            <a:off x="1063036" y="1349829"/>
            <a:ext cx="9905998" cy="668384"/>
          </a:xfrm>
        </p:spPr>
        <p:txBody>
          <a:bodyPr>
            <a:normAutofit lnSpcReduction="10000"/>
          </a:bodyPr>
          <a:lstStyle/>
          <a:p>
            <a:r>
              <a:rPr lang="fr-FR" dirty="0"/>
              <a:t>Générer la requête les commandes (No de commande et Date de Commande) pour les commandes comprises entre 500 et 1000€</a:t>
            </a:r>
          </a:p>
        </p:txBody>
      </p:sp>
      <p:pic>
        <p:nvPicPr>
          <p:cNvPr id="4" name="Image 3">
            <a:extLst>
              <a:ext uri="{FF2B5EF4-FFF2-40B4-BE49-F238E27FC236}">
                <a16:creationId xmlns:a16="http://schemas.microsoft.com/office/drawing/2014/main" id="{86CB16CD-529A-E617-EF9D-19FB66144584}"/>
              </a:ext>
            </a:extLst>
          </p:cNvPr>
          <p:cNvPicPr>
            <a:picLocks noChangeAspect="1"/>
          </p:cNvPicPr>
          <p:nvPr/>
        </p:nvPicPr>
        <p:blipFill>
          <a:blip r:embed="rId2"/>
          <a:stretch>
            <a:fillRect/>
          </a:stretch>
        </p:blipFill>
        <p:spPr>
          <a:xfrm>
            <a:off x="2261937" y="2359052"/>
            <a:ext cx="8270223" cy="4288794"/>
          </a:xfrm>
          <a:prstGeom prst="rect">
            <a:avLst/>
          </a:prstGeom>
        </p:spPr>
      </p:pic>
    </p:spTree>
    <p:extLst>
      <p:ext uri="{BB962C8B-B14F-4D97-AF65-F5344CB8AC3E}">
        <p14:creationId xmlns:p14="http://schemas.microsoft.com/office/powerpoint/2010/main" val="1425199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96B27A-4999-5492-8497-7ECCB283D641}"/>
              </a:ext>
            </a:extLst>
          </p:cNvPr>
          <p:cNvSpPr>
            <a:spLocks noGrp="1"/>
          </p:cNvSpPr>
          <p:nvPr>
            <p:ph type="title"/>
          </p:nvPr>
        </p:nvSpPr>
        <p:spPr/>
        <p:txBody>
          <a:bodyPr/>
          <a:lstStyle/>
          <a:p>
            <a:r>
              <a:rPr lang="fr-FR" dirty="0"/>
              <a:t>correction</a:t>
            </a:r>
          </a:p>
        </p:txBody>
      </p:sp>
      <p:pic>
        <p:nvPicPr>
          <p:cNvPr id="5" name="Espace réservé du contenu 4">
            <a:extLst>
              <a:ext uri="{FF2B5EF4-FFF2-40B4-BE49-F238E27FC236}">
                <a16:creationId xmlns:a16="http://schemas.microsoft.com/office/drawing/2014/main" id="{07E985F8-44FE-C2C2-1A6F-44A702957EAE}"/>
              </a:ext>
            </a:extLst>
          </p:cNvPr>
          <p:cNvPicPr>
            <a:picLocks noGrp="1" noChangeAspect="1"/>
          </p:cNvPicPr>
          <p:nvPr>
            <p:ph idx="1"/>
          </p:nvPr>
        </p:nvPicPr>
        <p:blipFill>
          <a:blip r:embed="rId2"/>
          <a:stretch>
            <a:fillRect/>
          </a:stretch>
        </p:blipFill>
        <p:spPr>
          <a:xfrm>
            <a:off x="1141413" y="3401978"/>
            <a:ext cx="9906000" cy="1654243"/>
          </a:xfrm>
        </p:spPr>
      </p:pic>
    </p:spTree>
    <p:extLst>
      <p:ext uri="{BB962C8B-B14F-4D97-AF65-F5344CB8AC3E}">
        <p14:creationId xmlns:p14="http://schemas.microsoft.com/office/powerpoint/2010/main" val="3254244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8307D1-D0A1-7A38-1DFE-9994E0D5B6CE}"/>
              </a:ext>
            </a:extLst>
          </p:cNvPr>
          <p:cNvSpPr>
            <a:spLocks noGrp="1"/>
          </p:cNvSpPr>
          <p:nvPr>
            <p:ph type="title"/>
          </p:nvPr>
        </p:nvSpPr>
        <p:spPr>
          <a:xfrm>
            <a:off x="1141413" y="609600"/>
            <a:ext cx="9905998" cy="827314"/>
          </a:xfrm>
        </p:spPr>
        <p:txBody>
          <a:bodyPr/>
          <a:lstStyle/>
          <a:p>
            <a:r>
              <a:rPr lang="fr-FR" b="1" dirty="0"/>
              <a:t>Le Modèle Relationnel</a:t>
            </a:r>
            <a:endParaRPr lang="fr-FR" dirty="0"/>
          </a:p>
        </p:txBody>
      </p:sp>
      <p:sp>
        <p:nvSpPr>
          <p:cNvPr id="3" name="Espace réservé du contenu 2">
            <a:extLst>
              <a:ext uri="{FF2B5EF4-FFF2-40B4-BE49-F238E27FC236}">
                <a16:creationId xmlns:a16="http://schemas.microsoft.com/office/drawing/2014/main" id="{F46DBC69-864F-781F-C991-674B442D575C}"/>
              </a:ext>
            </a:extLst>
          </p:cNvPr>
          <p:cNvSpPr>
            <a:spLocks noGrp="1"/>
          </p:cNvSpPr>
          <p:nvPr>
            <p:ph idx="1"/>
          </p:nvPr>
        </p:nvSpPr>
        <p:spPr>
          <a:xfrm>
            <a:off x="1141413" y="1436914"/>
            <a:ext cx="9905998" cy="1199607"/>
          </a:xfrm>
        </p:spPr>
        <p:txBody>
          <a:bodyPr/>
          <a:lstStyle/>
          <a:p>
            <a:r>
              <a:rPr lang="fr-FR" dirty="0"/>
              <a:t>Le modèle relationnel est un modèle de données qui organise les données en tables, composées de lignes et de colonnes. </a:t>
            </a:r>
          </a:p>
          <a:p>
            <a:r>
              <a:rPr lang="fr-FR" dirty="0"/>
              <a:t>Chaque table représente une entité distincte dans le monde réel.</a:t>
            </a:r>
          </a:p>
        </p:txBody>
      </p:sp>
      <p:pic>
        <p:nvPicPr>
          <p:cNvPr id="7" name="Image 6" descr="Une image contenant texte, diagramme, capture d’écran, Plan&#10;&#10;Description générée automatiquement">
            <a:extLst>
              <a:ext uri="{FF2B5EF4-FFF2-40B4-BE49-F238E27FC236}">
                <a16:creationId xmlns:a16="http://schemas.microsoft.com/office/drawing/2014/main" id="{E8C3147F-D530-B048-062E-84A6E31EE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101" y="2744823"/>
            <a:ext cx="7505798" cy="4113177"/>
          </a:xfrm>
          <a:prstGeom prst="rect">
            <a:avLst/>
          </a:prstGeom>
        </p:spPr>
      </p:pic>
    </p:spTree>
    <p:extLst>
      <p:ext uri="{BB962C8B-B14F-4D97-AF65-F5344CB8AC3E}">
        <p14:creationId xmlns:p14="http://schemas.microsoft.com/office/powerpoint/2010/main" val="24049983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0097AB-5B98-2510-7655-701F01D15851}"/>
              </a:ext>
            </a:extLst>
          </p:cNvPr>
          <p:cNvSpPr>
            <a:spLocks noGrp="1"/>
          </p:cNvSpPr>
          <p:nvPr>
            <p:ph type="title"/>
          </p:nvPr>
        </p:nvSpPr>
        <p:spPr/>
        <p:txBody>
          <a:bodyPr/>
          <a:lstStyle/>
          <a:p>
            <a:r>
              <a:rPr lang="fr-FR" dirty="0"/>
              <a:t>ATELIER : REQUETES personnalisées</a:t>
            </a:r>
          </a:p>
        </p:txBody>
      </p:sp>
      <p:sp>
        <p:nvSpPr>
          <p:cNvPr id="3" name="Espace réservé du contenu 2">
            <a:extLst>
              <a:ext uri="{FF2B5EF4-FFF2-40B4-BE49-F238E27FC236}">
                <a16:creationId xmlns:a16="http://schemas.microsoft.com/office/drawing/2014/main" id="{D00183D0-4B32-7DCD-3651-6780DD01307A}"/>
              </a:ext>
            </a:extLst>
          </p:cNvPr>
          <p:cNvSpPr>
            <a:spLocks noGrp="1"/>
          </p:cNvSpPr>
          <p:nvPr>
            <p:ph idx="1"/>
          </p:nvPr>
        </p:nvSpPr>
        <p:spPr/>
        <p:txBody>
          <a:bodyPr/>
          <a:lstStyle/>
          <a:p>
            <a:r>
              <a:rPr lang="fr-FR" dirty="0"/>
              <a:t>Et vous ? quelles sont les requêtes sur votre modèle de données</a:t>
            </a:r>
          </a:p>
        </p:txBody>
      </p:sp>
    </p:spTree>
    <p:extLst>
      <p:ext uri="{BB962C8B-B14F-4D97-AF65-F5344CB8AC3E}">
        <p14:creationId xmlns:p14="http://schemas.microsoft.com/office/powerpoint/2010/main" val="11161754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A457E30-6304-C11C-A39D-ACAEA6E37DEC}"/>
              </a:ext>
            </a:extLst>
          </p:cNvPr>
          <p:cNvSpPr>
            <a:spLocks noGrp="1"/>
          </p:cNvSpPr>
          <p:nvPr>
            <p:ph type="title"/>
          </p:nvPr>
        </p:nvSpPr>
        <p:spPr/>
        <p:txBody>
          <a:bodyPr/>
          <a:lstStyle/>
          <a:p>
            <a:r>
              <a:rPr lang="fr-FR" b="1" dirty="0"/>
              <a:t>Présenter les données</a:t>
            </a:r>
            <a:endParaRPr lang="fr-FR" dirty="0"/>
          </a:p>
        </p:txBody>
      </p:sp>
      <p:sp>
        <p:nvSpPr>
          <p:cNvPr id="5" name="Espace réservé du texte 4">
            <a:extLst>
              <a:ext uri="{FF2B5EF4-FFF2-40B4-BE49-F238E27FC236}">
                <a16:creationId xmlns:a16="http://schemas.microsoft.com/office/drawing/2014/main" id="{A106AFB1-58E5-A319-8446-E23D1CD43375}"/>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9355138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7F4B734-3E94-4AE1-F137-DDE64A18FF9A}"/>
              </a:ext>
            </a:extLst>
          </p:cNvPr>
          <p:cNvSpPr>
            <a:spLocks noGrp="1"/>
          </p:cNvSpPr>
          <p:nvPr>
            <p:ph type="title"/>
          </p:nvPr>
        </p:nvSpPr>
        <p:spPr/>
        <p:txBody>
          <a:bodyPr/>
          <a:lstStyle/>
          <a:p>
            <a:r>
              <a:rPr lang="fr-FR" dirty="0"/>
              <a:t>Conversion de types de données</a:t>
            </a:r>
          </a:p>
        </p:txBody>
      </p:sp>
      <p:sp>
        <p:nvSpPr>
          <p:cNvPr id="5" name="Espace réservé du contenu 4">
            <a:extLst>
              <a:ext uri="{FF2B5EF4-FFF2-40B4-BE49-F238E27FC236}">
                <a16:creationId xmlns:a16="http://schemas.microsoft.com/office/drawing/2014/main" id="{F3BB443F-E73B-2D47-2E9B-F0C9F2ADAF69}"/>
              </a:ext>
            </a:extLst>
          </p:cNvPr>
          <p:cNvSpPr>
            <a:spLocks noGrp="1"/>
          </p:cNvSpPr>
          <p:nvPr>
            <p:ph idx="1"/>
          </p:nvPr>
        </p:nvSpPr>
        <p:spPr>
          <a:xfrm>
            <a:off x="1141413" y="2087578"/>
            <a:ext cx="9905998" cy="1452328"/>
          </a:xfrm>
        </p:spPr>
        <p:txBody>
          <a:bodyPr>
            <a:normAutofit fontScale="92500" lnSpcReduction="10000"/>
          </a:bodyPr>
          <a:lstStyle/>
          <a:p>
            <a:r>
              <a:rPr lang="fr-FR" dirty="0"/>
              <a:t>La conversion de données, également connue sous le nom de casting, est un processus essentiel en SQL qui permet de modifier le type de données d'une valeur d'une colonne ou d'une expression dans une requête. Cette opération peut être nécessaire pour garantir la compatibilité des types de données dans des opérations telles que les calculs, les comparaisons ou les affichages de résultats.</a:t>
            </a:r>
          </a:p>
        </p:txBody>
      </p:sp>
      <p:pic>
        <p:nvPicPr>
          <p:cNvPr id="8" name="Image 7">
            <a:extLst>
              <a:ext uri="{FF2B5EF4-FFF2-40B4-BE49-F238E27FC236}">
                <a16:creationId xmlns:a16="http://schemas.microsoft.com/office/drawing/2014/main" id="{A40E2AEB-004E-71C3-0F7C-EB4AE624A4A8}"/>
              </a:ext>
            </a:extLst>
          </p:cNvPr>
          <p:cNvPicPr>
            <a:picLocks noChangeAspect="1"/>
          </p:cNvPicPr>
          <p:nvPr/>
        </p:nvPicPr>
        <p:blipFill>
          <a:blip r:embed="rId2"/>
          <a:stretch>
            <a:fillRect/>
          </a:stretch>
        </p:blipFill>
        <p:spPr>
          <a:xfrm>
            <a:off x="3028354" y="4537193"/>
            <a:ext cx="5434664" cy="728739"/>
          </a:xfrm>
          <a:prstGeom prst="rect">
            <a:avLst/>
          </a:prstGeom>
        </p:spPr>
      </p:pic>
      <p:sp>
        <p:nvSpPr>
          <p:cNvPr id="9" name="ZoneTexte 8">
            <a:extLst>
              <a:ext uri="{FF2B5EF4-FFF2-40B4-BE49-F238E27FC236}">
                <a16:creationId xmlns:a16="http://schemas.microsoft.com/office/drawing/2014/main" id="{43B81C52-4C8D-75AB-09CD-09EC45F29272}"/>
              </a:ext>
            </a:extLst>
          </p:cNvPr>
          <p:cNvSpPr txBox="1"/>
          <p:nvPr/>
        </p:nvSpPr>
        <p:spPr>
          <a:xfrm>
            <a:off x="3028354" y="4167861"/>
            <a:ext cx="2026517" cy="369332"/>
          </a:xfrm>
          <a:prstGeom prst="rect">
            <a:avLst/>
          </a:prstGeom>
          <a:noFill/>
        </p:spPr>
        <p:txBody>
          <a:bodyPr wrap="none" rtlCol="0">
            <a:spAutoFit/>
          </a:bodyPr>
          <a:lstStyle/>
          <a:p>
            <a:r>
              <a:rPr lang="fr-FR" dirty="0"/>
              <a:t>Syntaxe Oracle :</a:t>
            </a:r>
          </a:p>
        </p:txBody>
      </p:sp>
    </p:spTree>
    <p:extLst>
      <p:ext uri="{BB962C8B-B14F-4D97-AF65-F5344CB8AC3E}">
        <p14:creationId xmlns:p14="http://schemas.microsoft.com/office/powerpoint/2010/main" val="42410372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0A2D89-D480-BF1B-DBF4-EB6138634648}"/>
              </a:ext>
            </a:extLst>
          </p:cNvPr>
          <p:cNvSpPr>
            <a:spLocks noGrp="1"/>
          </p:cNvSpPr>
          <p:nvPr>
            <p:ph type="title"/>
          </p:nvPr>
        </p:nvSpPr>
        <p:spPr>
          <a:xfrm>
            <a:off x="1141413" y="971739"/>
            <a:ext cx="9905998" cy="1508911"/>
          </a:xfrm>
        </p:spPr>
        <p:txBody>
          <a:bodyPr/>
          <a:lstStyle/>
          <a:p>
            <a:r>
              <a:rPr lang="fr-FR" dirty="0"/>
              <a:t>Effectuer des choix à l'aide de l'opérateur CASE</a:t>
            </a:r>
          </a:p>
        </p:txBody>
      </p:sp>
      <p:sp>
        <p:nvSpPr>
          <p:cNvPr id="3" name="Espace réservé du contenu 2">
            <a:extLst>
              <a:ext uri="{FF2B5EF4-FFF2-40B4-BE49-F238E27FC236}">
                <a16:creationId xmlns:a16="http://schemas.microsoft.com/office/drawing/2014/main" id="{1EDBDE32-B576-5700-8DCB-BA78FDE3B01D}"/>
              </a:ext>
            </a:extLst>
          </p:cNvPr>
          <p:cNvSpPr>
            <a:spLocks noGrp="1"/>
          </p:cNvSpPr>
          <p:nvPr>
            <p:ph idx="1"/>
          </p:nvPr>
        </p:nvSpPr>
        <p:spPr>
          <a:xfrm>
            <a:off x="1141413" y="2118510"/>
            <a:ext cx="9905998" cy="1629625"/>
          </a:xfrm>
        </p:spPr>
        <p:txBody>
          <a:bodyPr/>
          <a:lstStyle/>
          <a:p>
            <a:r>
              <a:rPr lang="fr-FR" dirty="0"/>
              <a:t>LA clause « CASE WHEN » en SQL est une expression conditionnelle puissante utilisée pour effectuer des évaluations conditionnelles et retourner différentes valeurs en fonction de certaines conditions. Elle permet de réaliser des opérations logiques et de contrôle de flux dans les résultats d'une requête SQL.</a:t>
            </a:r>
          </a:p>
        </p:txBody>
      </p:sp>
      <p:pic>
        <p:nvPicPr>
          <p:cNvPr id="8" name="Image 7">
            <a:extLst>
              <a:ext uri="{FF2B5EF4-FFF2-40B4-BE49-F238E27FC236}">
                <a16:creationId xmlns:a16="http://schemas.microsoft.com/office/drawing/2014/main" id="{CEBDCDEB-3278-22D5-7D5A-0BF41613CAB9}"/>
              </a:ext>
            </a:extLst>
          </p:cNvPr>
          <p:cNvPicPr>
            <a:picLocks noChangeAspect="1"/>
          </p:cNvPicPr>
          <p:nvPr/>
        </p:nvPicPr>
        <p:blipFill>
          <a:blip r:embed="rId2"/>
          <a:stretch>
            <a:fillRect/>
          </a:stretch>
        </p:blipFill>
        <p:spPr>
          <a:xfrm>
            <a:off x="2963832" y="3838670"/>
            <a:ext cx="6735115" cy="2810267"/>
          </a:xfrm>
          <a:prstGeom prst="rect">
            <a:avLst/>
          </a:prstGeom>
        </p:spPr>
      </p:pic>
    </p:spTree>
    <p:extLst>
      <p:ext uri="{BB962C8B-B14F-4D97-AF65-F5344CB8AC3E}">
        <p14:creationId xmlns:p14="http://schemas.microsoft.com/office/powerpoint/2010/main" val="20148789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7989AC-C42C-E15E-98EF-57ABAE4CBB2E}"/>
              </a:ext>
            </a:extLst>
          </p:cNvPr>
          <p:cNvSpPr>
            <a:spLocks noGrp="1"/>
          </p:cNvSpPr>
          <p:nvPr>
            <p:ph type="title"/>
          </p:nvPr>
        </p:nvSpPr>
        <p:spPr>
          <a:xfrm>
            <a:off x="1141413" y="609600"/>
            <a:ext cx="9905998" cy="740229"/>
          </a:xfrm>
        </p:spPr>
        <p:txBody>
          <a:bodyPr/>
          <a:lstStyle/>
          <a:p>
            <a:r>
              <a:rPr lang="fr-FR" dirty="0"/>
              <a:t>Exercice</a:t>
            </a:r>
          </a:p>
        </p:txBody>
      </p:sp>
      <p:sp>
        <p:nvSpPr>
          <p:cNvPr id="3" name="Espace réservé du contenu 2">
            <a:extLst>
              <a:ext uri="{FF2B5EF4-FFF2-40B4-BE49-F238E27FC236}">
                <a16:creationId xmlns:a16="http://schemas.microsoft.com/office/drawing/2014/main" id="{CD70FA5F-FFA1-E900-D7AD-A8F5E9E80317}"/>
              </a:ext>
            </a:extLst>
          </p:cNvPr>
          <p:cNvSpPr>
            <a:spLocks noGrp="1"/>
          </p:cNvSpPr>
          <p:nvPr>
            <p:ph idx="1"/>
          </p:nvPr>
        </p:nvSpPr>
        <p:spPr>
          <a:xfrm>
            <a:off x="1063036" y="1349829"/>
            <a:ext cx="9905998" cy="668384"/>
          </a:xfrm>
        </p:spPr>
        <p:txBody>
          <a:bodyPr>
            <a:normAutofit fontScale="92500" lnSpcReduction="10000"/>
          </a:bodyPr>
          <a:lstStyle/>
          <a:p>
            <a:r>
              <a:rPr lang="fr-FR" dirty="0"/>
              <a:t>Générer la requête affichant la liste des commandes par service en regroupant les services « Grossiste » et « Détaillant » dans un groupe « B2B»</a:t>
            </a:r>
          </a:p>
        </p:txBody>
      </p:sp>
      <p:pic>
        <p:nvPicPr>
          <p:cNvPr id="6" name="Image 5" descr="Une image contenant texte, diagramme, capture d’écran, Plan&#10;&#10;Description générée automatiquement">
            <a:extLst>
              <a:ext uri="{FF2B5EF4-FFF2-40B4-BE49-F238E27FC236}">
                <a16:creationId xmlns:a16="http://schemas.microsoft.com/office/drawing/2014/main" id="{2A038004-D673-E262-3B2D-64669E500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7351" y="2062078"/>
            <a:ext cx="8751683" cy="4795922"/>
          </a:xfrm>
          <a:prstGeom prst="rect">
            <a:avLst/>
          </a:prstGeom>
        </p:spPr>
      </p:pic>
    </p:spTree>
    <p:extLst>
      <p:ext uri="{BB962C8B-B14F-4D97-AF65-F5344CB8AC3E}">
        <p14:creationId xmlns:p14="http://schemas.microsoft.com/office/powerpoint/2010/main" val="22577649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A00C98-CE6D-6412-A76B-F8D5143DDFC7}"/>
              </a:ext>
            </a:extLst>
          </p:cNvPr>
          <p:cNvSpPr>
            <a:spLocks noGrp="1"/>
          </p:cNvSpPr>
          <p:nvPr>
            <p:ph type="title"/>
          </p:nvPr>
        </p:nvSpPr>
        <p:spPr/>
        <p:txBody>
          <a:bodyPr/>
          <a:lstStyle/>
          <a:p>
            <a:r>
              <a:rPr lang="fr-FR" dirty="0"/>
              <a:t>Correction</a:t>
            </a:r>
          </a:p>
        </p:txBody>
      </p:sp>
      <p:pic>
        <p:nvPicPr>
          <p:cNvPr id="5" name="Espace réservé du contenu 4">
            <a:extLst>
              <a:ext uri="{FF2B5EF4-FFF2-40B4-BE49-F238E27FC236}">
                <a16:creationId xmlns:a16="http://schemas.microsoft.com/office/drawing/2014/main" id="{B21AE3DC-5246-3EAA-6E66-DF37C7ACB56F}"/>
              </a:ext>
            </a:extLst>
          </p:cNvPr>
          <p:cNvPicPr>
            <a:picLocks noGrp="1" noChangeAspect="1"/>
          </p:cNvPicPr>
          <p:nvPr>
            <p:ph idx="1"/>
          </p:nvPr>
        </p:nvPicPr>
        <p:blipFill>
          <a:blip r:embed="rId2"/>
          <a:stretch>
            <a:fillRect/>
          </a:stretch>
        </p:blipFill>
        <p:spPr>
          <a:xfrm>
            <a:off x="1141413" y="3033183"/>
            <a:ext cx="9906000" cy="2391833"/>
          </a:xfrm>
        </p:spPr>
      </p:pic>
    </p:spTree>
    <p:extLst>
      <p:ext uri="{BB962C8B-B14F-4D97-AF65-F5344CB8AC3E}">
        <p14:creationId xmlns:p14="http://schemas.microsoft.com/office/powerpoint/2010/main" val="6385060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6499B6-375D-F42A-C158-9234D76710A6}"/>
              </a:ext>
            </a:extLst>
          </p:cNvPr>
          <p:cNvSpPr>
            <a:spLocks noGrp="1"/>
          </p:cNvSpPr>
          <p:nvPr>
            <p:ph type="title"/>
          </p:nvPr>
        </p:nvSpPr>
        <p:spPr/>
        <p:txBody>
          <a:bodyPr/>
          <a:lstStyle/>
          <a:p>
            <a:r>
              <a:rPr lang="fr-FR" dirty="0"/>
              <a:t>Trier les données avec une clause ORDER BY.</a:t>
            </a:r>
          </a:p>
        </p:txBody>
      </p:sp>
      <p:sp>
        <p:nvSpPr>
          <p:cNvPr id="3" name="Espace réservé du contenu 2">
            <a:extLst>
              <a:ext uri="{FF2B5EF4-FFF2-40B4-BE49-F238E27FC236}">
                <a16:creationId xmlns:a16="http://schemas.microsoft.com/office/drawing/2014/main" id="{9C82AE91-3933-BBA1-D5AB-063F52555149}"/>
              </a:ext>
            </a:extLst>
          </p:cNvPr>
          <p:cNvSpPr>
            <a:spLocks noGrp="1"/>
          </p:cNvSpPr>
          <p:nvPr>
            <p:ph idx="1"/>
          </p:nvPr>
        </p:nvSpPr>
        <p:spPr>
          <a:xfrm>
            <a:off x="1141413" y="2160006"/>
            <a:ext cx="9905998" cy="1551915"/>
          </a:xfrm>
        </p:spPr>
        <p:txBody>
          <a:bodyPr/>
          <a:lstStyle/>
          <a:p>
            <a:r>
              <a:rPr lang="fr-FR" dirty="0"/>
              <a:t>La clause « ORDER BY » en SQL est utilisée pour trier les résultats d'une requête en fonction des valeurs d'une ou plusieurs colonnes. Elle permet de spécifier l'ordre de tri, qu'il soit croissant (ascendant) ou décroissant (descendant), afin d'organiser les données selon des critères spécifiques.</a:t>
            </a:r>
          </a:p>
        </p:txBody>
      </p:sp>
      <p:pic>
        <p:nvPicPr>
          <p:cNvPr id="5" name="Image 4">
            <a:extLst>
              <a:ext uri="{FF2B5EF4-FFF2-40B4-BE49-F238E27FC236}">
                <a16:creationId xmlns:a16="http://schemas.microsoft.com/office/drawing/2014/main" id="{204FB964-6029-E252-B034-122FA459CC6A}"/>
              </a:ext>
            </a:extLst>
          </p:cNvPr>
          <p:cNvPicPr>
            <a:picLocks noChangeAspect="1"/>
          </p:cNvPicPr>
          <p:nvPr/>
        </p:nvPicPr>
        <p:blipFill>
          <a:blip r:embed="rId2"/>
          <a:stretch>
            <a:fillRect/>
          </a:stretch>
        </p:blipFill>
        <p:spPr>
          <a:xfrm>
            <a:off x="881544" y="4343401"/>
            <a:ext cx="10428911" cy="1224481"/>
          </a:xfrm>
          <a:prstGeom prst="rect">
            <a:avLst/>
          </a:prstGeom>
        </p:spPr>
      </p:pic>
    </p:spTree>
    <p:extLst>
      <p:ext uri="{BB962C8B-B14F-4D97-AF65-F5344CB8AC3E}">
        <p14:creationId xmlns:p14="http://schemas.microsoft.com/office/powerpoint/2010/main" val="8584369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7989AC-C42C-E15E-98EF-57ABAE4CBB2E}"/>
              </a:ext>
            </a:extLst>
          </p:cNvPr>
          <p:cNvSpPr>
            <a:spLocks noGrp="1"/>
          </p:cNvSpPr>
          <p:nvPr>
            <p:ph type="title"/>
          </p:nvPr>
        </p:nvSpPr>
        <p:spPr>
          <a:xfrm>
            <a:off x="1141413" y="609600"/>
            <a:ext cx="9905998" cy="740229"/>
          </a:xfrm>
        </p:spPr>
        <p:txBody>
          <a:bodyPr/>
          <a:lstStyle/>
          <a:p>
            <a:r>
              <a:rPr lang="fr-FR" dirty="0"/>
              <a:t>Exercice</a:t>
            </a:r>
          </a:p>
        </p:txBody>
      </p:sp>
      <p:sp>
        <p:nvSpPr>
          <p:cNvPr id="3" name="Espace réservé du contenu 2">
            <a:extLst>
              <a:ext uri="{FF2B5EF4-FFF2-40B4-BE49-F238E27FC236}">
                <a16:creationId xmlns:a16="http://schemas.microsoft.com/office/drawing/2014/main" id="{CD70FA5F-FFA1-E900-D7AD-A8F5E9E80317}"/>
              </a:ext>
            </a:extLst>
          </p:cNvPr>
          <p:cNvSpPr>
            <a:spLocks noGrp="1"/>
          </p:cNvSpPr>
          <p:nvPr>
            <p:ph idx="1"/>
          </p:nvPr>
        </p:nvSpPr>
        <p:spPr>
          <a:xfrm>
            <a:off x="1063036" y="1349829"/>
            <a:ext cx="9905998" cy="668384"/>
          </a:xfrm>
        </p:spPr>
        <p:txBody>
          <a:bodyPr>
            <a:normAutofit/>
          </a:bodyPr>
          <a:lstStyle/>
          <a:p>
            <a:r>
              <a:rPr lang="fr-FR" dirty="0"/>
              <a:t>Générer la requête affichant la liste </a:t>
            </a:r>
            <a:r>
              <a:rPr lang="fr-FR" dirty="0" err="1"/>
              <a:t>liste</a:t>
            </a:r>
            <a:r>
              <a:rPr lang="fr-FR" dirty="0"/>
              <a:t> des clients par Quantité décroissante</a:t>
            </a:r>
          </a:p>
        </p:txBody>
      </p:sp>
      <p:pic>
        <p:nvPicPr>
          <p:cNvPr id="4" name="Image 3">
            <a:extLst>
              <a:ext uri="{FF2B5EF4-FFF2-40B4-BE49-F238E27FC236}">
                <a16:creationId xmlns:a16="http://schemas.microsoft.com/office/drawing/2014/main" id="{D29E9FEF-519A-B2A3-9ECD-BF67A803C32D}"/>
              </a:ext>
            </a:extLst>
          </p:cNvPr>
          <p:cNvPicPr>
            <a:picLocks noChangeAspect="1"/>
          </p:cNvPicPr>
          <p:nvPr/>
        </p:nvPicPr>
        <p:blipFill>
          <a:blip r:embed="rId2"/>
          <a:stretch>
            <a:fillRect/>
          </a:stretch>
        </p:blipFill>
        <p:spPr>
          <a:xfrm>
            <a:off x="2261937" y="2359052"/>
            <a:ext cx="8270223" cy="4288794"/>
          </a:xfrm>
          <a:prstGeom prst="rect">
            <a:avLst/>
          </a:prstGeom>
        </p:spPr>
      </p:pic>
    </p:spTree>
    <p:extLst>
      <p:ext uri="{BB962C8B-B14F-4D97-AF65-F5344CB8AC3E}">
        <p14:creationId xmlns:p14="http://schemas.microsoft.com/office/powerpoint/2010/main" val="40596972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AC2486-81C2-37E3-9EE0-D2E26CCB4850}"/>
              </a:ext>
            </a:extLst>
          </p:cNvPr>
          <p:cNvSpPr>
            <a:spLocks noGrp="1"/>
          </p:cNvSpPr>
          <p:nvPr>
            <p:ph type="title"/>
          </p:nvPr>
        </p:nvSpPr>
        <p:spPr/>
        <p:txBody>
          <a:bodyPr/>
          <a:lstStyle/>
          <a:p>
            <a:r>
              <a:rPr lang="fr-FR" dirty="0"/>
              <a:t>Correction</a:t>
            </a:r>
          </a:p>
        </p:txBody>
      </p:sp>
      <p:pic>
        <p:nvPicPr>
          <p:cNvPr id="5" name="Espace réservé du contenu 4">
            <a:extLst>
              <a:ext uri="{FF2B5EF4-FFF2-40B4-BE49-F238E27FC236}">
                <a16:creationId xmlns:a16="http://schemas.microsoft.com/office/drawing/2014/main" id="{85C9061B-7BA9-4C61-2A28-590393614525}"/>
              </a:ext>
            </a:extLst>
          </p:cNvPr>
          <p:cNvPicPr>
            <a:picLocks noGrp="1" noChangeAspect="1"/>
          </p:cNvPicPr>
          <p:nvPr>
            <p:ph idx="1"/>
          </p:nvPr>
        </p:nvPicPr>
        <p:blipFill>
          <a:blip r:embed="rId2"/>
          <a:stretch>
            <a:fillRect/>
          </a:stretch>
        </p:blipFill>
        <p:spPr>
          <a:xfrm>
            <a:off x="1141413" y="3421510"/>
            <a:ext cx="9906000" cy="1615179"/>
          </a:xfrm>
        </p:spPr>
      </p:pic>
    </p:spTree>
    <p:extLst>
      <p:ext uri="{BB962C8B-B14F-4D97-AF65-F5344CB8AC3E}">
        <p14:creationId xmlns:p14="http://schemas.microsoft.com/office/powerpoint/2010/main" val="7488028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0097AB-5B98-2510-7655-701F01D15851}"/>
              </a:ext>
            </a:extLst>
          </p:cNvPr>
          <p:cNvSpPr>
            <a:spLocks noGrp="1"/>
          </p:cNvSpPr>
          <p:nvPr>
            <p:ph type="title"/>
          </p:nvPr>
        </p:nvSpPr>
        <p:spPr/>
        <p:txBody>
          <a:bodyPr/>
          <a:lstStyle/>
          <a:p>
            <a:r>
              <a:rPr lang="fr-FR" dirty="0"/>
              <a:t>ATELIER : REQUETES personnalisées</a:t>
            </a:r>
          </a:p>
        </p:txBody>
      </p:sp>
      <p:sp>
        <p:nvSpPr>
          <p:cNvPr id="3" name="Espace réservé du contenu 2">
            <a:extLst>
              <a:ext uri="{FF2B5EF4-FFF2-40B4-BE49-F238E27FC236}">
                <a16:creationId xmlns:a16="http://schemas.microsoft.com/office/drawing/2014/main" id="{D00183D0-4B32-7DCD-3651-6780DD01307A}"/>
              </a:ext>
            </a:extLst>
          </p:cNvPr>
          <p:cNvSpPr>
            <a:spLocks noGrp="1"/>
          </p:cNvSpPr>
          <p:nvPr>
            <p:ph idx="1"/>
          </p:nvPr>
        </p:nvSpPr>
        <p:spPr/>
        <p:txBody>
          <a:bodyPr/>
          <a:lstStyle/>
          <a:p>
            <a:r>
              <a:rPr lang="fr-FR" dirty="0"/>
              <a:t>Et vous ? quelles sont les requêtes sur votre modèle de données</a:t>
            </a:r>
          </a:p>
        </p:txBody>
      </p:sp>
    </p:spTree>
    <p:extLst>
      <p:ext uri="{BB962C8B-B14F-4D97-AF65-F5344CB8AC3E}">
        <p14:creationId xmlns:p14="http://schemas.microsoft.com/office/powerpoint/2010/main" val="4358576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llage">
  <a:themeElements>
    <a:clrScheme name="Maillage">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aillag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illage">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Override1.xml><?xml version="1.0" encoding="utf-8"?>
<a:themeOverride xmlns:a="http://schemas.openxmlformats.org/drawingml/2006/main">
  <a:clrScheme name="Maillage">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themeOverride>
</file>

<file path=ppt/theme/themeOverride2.xml><?xml version="1.0" encoding="utf-8"?>
<a:themeOverride xmlns:a="http://schemas.openxmlformats.org/drawingml/2006/main">
  <a:clrScheme name="Maillage">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themeOverride>
</file>

<file path=ppt/theme/themeOverride3.xml><?xml version="1.0" encoding="utf-8"?>
<a:themeOverride xmlns:a="http://schemas.openxmlformats.org/drawingml/2006/main">
  <a:clrScheme name="Maillage">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themeOverride>
</file>

<file path=docProps/app.xml><?xml version="1.0" encoding="utf-8"?>
<Properties xmlns="http://schemas.openxmlformats.org/officeDocument/2006/extended-properties" xmlns:vt="http://schemas.openxmlformats.org/officeDocument/2006/docPropsVTypes">
  <Template/>
  <TotalTime>0</TotalTime>
  <Words>2809</Words>
  <Application>Microsoft Office PowerPoint</Application>
  <PresentationFormat>Grand écran</PresentationFormat>
  <Paragraphs>227</Paragraphs>
  <Slides>99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99</vt:i4>
      </vt:variant>
    </vt:vector>
  </HeadingPairs>
  <TitlesOfParts>
    <vt:vector size="105" baseType="lpstr">
      <vt:lpstr>Arial</vt:lpstr>
      <vt:lpstr>Avenir LT Std 65 Medium</vt:lpstr>
      <vt:lpstr>Avenir LT Std 95 Black</vt:lpstr>
      <vt:lpstr>Calibri</vt:lpstr>
      <vt:lpstr>Century Gothic</vt:lpstr>
      <vt:lpstr>Maillage</vt:lpstr>
      <vt:lpstr>Introduction aux bases de données et au langage SQL </vt:lpstr>
      <vt:lpstr>Emargement</vt:lpstr>
      <vt:lpstr>Saisir et exploiter les données d’entreprises pour améliorer les process</vt:lpstr>
      <vt:lpstr>Présentation PowerPoint</vt:lpstr>
      <vt:lpstr>Définition : Base de données, Serveur de base de données, SGBD/R</vt:lpstr>
      <vt:lpstr>Base de données (BD)</vt:lpstr>
      <vt:lpstr>Serveur de base de données</vt:lpstr>
      <vt:lpstr>Système de Gestion de Base de Données Relationnelle (SGBD/R)</vt:lpstr>
      <vt:lpstr>Le Modèle Relationnel</vt:lpstr>
      <vt:lpstr>Tables, Lignes, Colonnes et Types de Données:</vt:lpstr>
      <vt:lpstr>Clé Primaire et Unicité</vt:lpstr>
      <vt:lpstr>Liaisons entre Tables et Intégrité Référentielle</vt:lpstr>
      <vt:lpstr>Atelier : Analyse d’un exemple</vt:lpstr>
      <vt:lpstr>Atelier 2 : Créer un modèle de données</vt:lpstr>
      <vt:lpstr>Atelier 3</vt:lpstr>
      <vt:lpstr>Extraire les données</vt:lpstr>
      <vt:lpstr>Qu'est-ce qu'une requête d'extraction ?</vt:lpstr>
      <vt:lpstr>SELECT et FROM, les 2 ordres de base</vt:lpstr>
      <vt:lpstr>Exercice</vt:lpstr>
      <vt:lpstr>Correction</vt:lpstr>
      <vt:lpstr>Filtrer les données avec la clause WHERE.</vt:lpstr>
      <vt:lpstr>Exercice</vt:lpstr>
      <vt:lpstr>Correction</vt:lpstr>
      <vt:lpstr>Requêtes à plusieurs tables, Les jointures d’égalité en SQL1</vt:lpstr>
      <vt:lpstr>Exercice</vt:lpstr>
      <vt:lpstr>correction</vt:lpstr>
      <vt:lpstr>Requêtes à plusieurs tables, Les jointures d’égalité en SQL2</vt:lpstr>
      <vt:lpstr>Exercice</vt:lpstr>
      <vt:lpstr>correction</vt:lpstr>
      <vt:lpstr>Clause where et filtres multiples avec  and et or</vt:lpstr>
      <vt:lpstr>Exercice</vt:lpstr>
      <vt:lpstr>Correction</vt:lpstr>
      <vt:lpstr>Retourner des lignes sans doublon (DISTINCT)</vt:lpstr>
      <vt:lpstr>Exercice</vt:lpstr>
      <vt:lpstr>correction</vt:lpstr>
      <vt:lpstr>Exercice</vt:lpstr>
      <vt:lpstr>correction</vt:lpstr>
      <vt:lpstr>Exercice</vt:lpstr>
      <vt:lpstr>Correction</vt:lpstr>
      <vt:lpstr>L’Opérateurs de restriction BETWEEN</vt:lpstr>
      <vt:lpstr>Exercice</vt:lpstr>
      <vt:lpstr>Correction</vt:lpstr>
      <vt:lpstr>L’Opérateur de restriction IN</vt:lpstr>
      <vt:lpstr>Exercice</vt:lpstr>
      <vt:lpstr>Correction</vt:lpstr>
      <vt:lpstr>L’Opérateurs de restriction LIKE</vt:lpstr>
      <vt:lpstr>Exercice</vt:lpstr>
      <vt:lpstr>Correction</vt:lpstr>
      <vt:lpstr>Opérateurs numériques.</vt:lpstr>
      <vt:lpstr>Exercice</vt:lpstr>
      <vt:lpstr>CORRECTION</vt:lpstr>
      <vt:lpstr>ATELIER : REQUETES personnalisées</vt:lpstr>
      <vt:lpstr>Interroger les données de plusieurs tables</vt:lpstr>
      <vt:lpstr>Les jointures EXTERNEs en SQL-2</vt:lpstr>
      <vt:lpstr>En SQL 1</vt:lpstr>
      <vt:lpstr>LEFT JOIN (Jointure externe gauche)</vt:lpstr>
      <vt:lpstr>Exercice</vt:lpstr>
      <vt:lpstr>Correction</vt:lpstr>
      <vt:lpstr>RIGHT JOIN (Jointure externe DROITE)</vt:lpstr>
      <vt:lpstr>Exercice</vt:lpstr>
      <vt:lpstr>Correction</vt:lpstr>
      <vt:lpstr>Exercice</vt:lpstr>
      <vt:lpstr>Correction</vt:lpstr>
      <vt:lpstr>FULL JOIN (Jointure externe complète)</vt:lpstr>
      <vt:lpstr>Exercice</vt:lpstr>
      <vt:lpstr>correction</vt:lpstr>
      <vt:lpstr>Afficher tous les clients avec ou sans commandes en 2018</vt:lpstr>
      <vt:lpstr>Opérateur ensembliste UNION</vt:lpstr>
      <vt:lpstr>Exercice</vt:lpstr>
      <vt:lpstr>Correction</vt:lpstr>
      <vt:lpstr>Opérateur ensembliste INTERSECT</vt:lpstr>
      <vt:lpstr>Exercice</vt:lpstr>
      <vt:lpstr>CORRECTION</vt:lpstr>
      <vt:lpstr>Opérateur ensembliste EXCEPT</vt:lpstr>
      <vt:lpstr>Exercice</vt:lpstr>
      <vt:lpstr>Correction</vt:lpstr>
      <vt:lpstr>Exercice</vt:lpstr>
      <vt:lpstr>Correction</vt:lpstr>
      <vt:lpstr>ATELIER : REQUETES personnalisées</vt:lpstr>
      <vt:lpstr>Ordonnancement et statistiques</vt:lpstr>
      <vt:lpstr>Les fonctions d’agrégation</vt:lpstr>
      <vt:lpstr>Exercice</vt:lpstr>
      <vt:lpstr>Correction</vt:lpstr>
      <vt:lpstr>L’agrégation de données</vt:lpstr>
      <vt:lpstr>Exercice</vt:lpstr>
      <vt:lpstr>Correction</vt:lpstr>
      <vt:lpstr>Filtrer les valeurs agrégées avec HAVING</vt:lpstr>
      <vt:lpstr>Exercice</vt:lpstr>
      <vt:lpstr>correction</vt:lpstr>
      <vt:lpstr>ATELIER : REQUETES personnalisées</vt:lpstr>
      <vt:lpstr>Présenter les données</vt:lpstr>
      <vt:lpstr>Conversion de types de données</vt:lpstr>
      <vt:lpstr>Effectuer des choix à l'aide de l'opérateur CASE</vt:lpstr>
      <vt:lpstr>Exercice</vt:lpstr>
      <vt:lpstr>Correction</vt:lpstr>
      <vt:lpstr>Trier les données avec une clause ORDER BY.</vt:lpstr>
      <vt:lpstr>Exercice</vt:lpstr>
      <vt:lpstr>Correction</vt:lpstr>
      <vt:lpstr>ATELIER : REQUETES personnalisées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Crystal Reports</dc:title>
  <dc:creator>Nicolas CARRERE</dc:creator>
  <cp:lastModifiedBy>Nicolas CARRERE</cp:lastModifiedBy>
  <cp:revision>14</cp:revision>
  <dcterms:created xsi:type="dcterms:W3CDTF">2023-12-01T08:29:40Z</dcterms:created>
  <dcterms:modified xsi:type="dcterms:W3CDTF">2024-02-08T15:36:51Z</dcterms:modified>
</cp:coreProperties>
</file>