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Lst>
  <p:sldIdLst>
    <p:sldId id="256" r:id="rId6"/>
    <p:sldId id="438" r:id="rId7"/>
    <p:sldId id="450" r:id="rId8"/>
    <p:sldId id="257" r:id="rId9"/>
    <p:sldId id="258" r:id="rId10"/>
    <p:sldId id="259" r:id="rId11"/>
    <p:sldId id="284" r:id="rId12"/>
    <p:sldId id="260" r:id="rId13"/>
    <p:sldId id="285" r:id="rId14"/>
    <p:sldId id="286" r:id="rId15"/>
    <p:sldId id="287" r:id="rId16"/>
    <p:sldId id="288" r:id="rId17"/>
    <p:sldId id="289" r:id="rId18"/>
    <p:sldId id="266" r:id="rId19"/>
    <p:sldId id="267" r:id="rId20"/>
    <p:sldId id="265" r:id="rId21"/>
    <p:sldId id="261" r:id="rId22"/>
    <p:sldId id="264" r:id="rId23"/>
    <p:sldId id="262" r:id="rId24"/>
    <p:sldId id="263"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90" r:id="rId42"/>
    <p:sldId id="291" r:id="rId43"/>
    <p:sldId id="292" r:id="rId44"/>
    <p:sldId id="296" r:id="rId45"/>
    <p:sldId id="297" r:id="rId46"/>
    <p:sldId id="300" r:id="rId47"/>
    <p:sldId id="302" r:id="rId48"/>
    <p:sldId id="303" r:id="rId49"/>
    <p:sldId id="459" r:id="rId50"/>
    <p:sldId id="304" r:id="rId51"/>
    <p:sldId id="305" r:id="rId52"/>
    <p:sldId id="307" r:id="rId53"/>
    <p:sldId id="308" r:id="rId54"/>
    <p:sldId id="306" r:id="rId55"/>
    <p:sldId id="309" r:id="rId56"/>
    <p:sldId id="310" r:id="rId57"/>
    <p:sldId id="311" r:id="rId58"/>
    <p:sldId id="312" r:id="rId59"/>
    <p:sldId id="313" r:id="rId60"/>
    <p:sldId id="314" r:id="rId61"/>
    <p:sldId id="315" r:id="rId62"/>
    <p:sldId id="319" r:id="rId63"/>
    <p:sldId id="321" r:id="rId64"/>
    <p:sldId id="320" r:id="rId65"/>
    <p:sldId id="316" r:id="rId66"/>
    <p:sldId id="317" r:id="rId67"/>
    <p:sldId id="318" r:id="rId68"/>
    <p:sldId id="458"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460" r:id="rId85"/>
    <p:sldId id="461" r:id="rId86"/>
    <p:sldId id="462" r:id="rId87"/>
    <p:sldId id="463" r:id="rId8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44DA016-6635-421E-BFA9-E423564E5573}">
          <p14:sldIdLst>
            <p14:sldId id="256"/>
            <p14:sldId id="438"/>
            <p14:sldId id="450"/>
          </p14:sldIdLst>
        </p14:section>
        <p14:section name="Rappels" id="{59B94590-0404-4CEA-9939-73D559935E84}">
          <p14:sldIdLst>
            <p14:sldId id="257"/>
            <p14:sldId id="258"/>
            <p14:sldId id="259"/>
            <p14:sldId id="284"/>
            <p14:sldId id="260"/>
            <p14:sldId id="285"/>
            <p14:sldId id="286"/>
            <p14:sldId id="287"/>
            <p14:sldId id="288"/>
            <p14:sldId id="289"/>
            <p14:sldId id="266"/>
            <p14:sldId id="267"/>
            <p14:sldId id="265"/>
            <p14:sldId id="261"/>
            <p14:sldId id="264"/>
            <p14:sldId id="262"/>
            <p14:sldId id="263"/>
          </p14:sldIdLst>
        </p14:section>
        <p14:section name="Jointures avancées" id="{B9459F52-32CA-4B8F-A459-AEA3ECE49542}">
          <p14:sldIdLst>
            <p14:sldId id="268"/>
            <p14:sldId id="269"/>
            <p14:sldId id="270"/>
            <p14:sldId id="271"/>
            <p14:sldId id="272"/>
            <p14:sldId id="273"/>
            <p14:sldId id="274"/>
            <p14:sldId id="275"/>
            <p14:sldId id="276"/>
            <p14:sldId id="277"/>
            <p14:sldId id="278"/>
            <p14:sldId id="279"/>
            <p14:sldId id="280"/>
            <p14:sldId id="281"/>
            <p14:sldId id="282"/>
            <p14:sldId id="283"/>
            <p14:sldId id="290"/>
            <p14:sldId id="291"/>
            <p14:sldId id="292"/>
            <p14:sldId id="296"/>
            <p14:sldId id="297"/>
            <p14:sldId id="300"/>
            <p14:sldId id="302"/>
            <p14:sldId id="303"/>
            <p14:sldId id="459"/>
          </p14:sldIdLst>
        </p14:section>
        <p14:section name="Les fonctions de conversion" id="{E0DCB737-EC47-4493-994C-652112B53AD0}">
          <p14:sldIdLst>
            <p14:sldId id="304"/>
            <p14:sldId id="305"/>
            <p14:sldId id="307"/>
            <p14:sldId id="308"/>
            <p14:sldId id="306"/>
            <p14:sldId id="309"/>
            <p14:sldId id="310"/>
          </p14:sldIdLst>
        </p14:section>
        <p14:section name="Manipulation de chaînes" id="{F9BB6E94-BDC8-48E0-BA26-1E9DFB961B71}">
          <p14:sldIdLst>
            <p14:sldId id="311"/>
            <p14:sldId id="312"/>
            <p14:sldId id="313"/>
            <p14:sldId id="314"/>
            <p14:sldId id="315"/>
            <p14:sldId id="319"/>
            <p14:sldId id="321"/>
            <p14:sldId id="320"/>
          </p14:sldIdLst>
        </p14:section>
        <p14:section name="Manipulation des dates" id="{9EF4445B-8FA9-49C0-812D-EA50EECAEFEB}">
          <p14:sldIdLst>
            <p14:sldId id="316"/>
            <p14:sldId id="317"/>
            <p14:sldId id="318"/>
            <p14:sldId id="458"/>
          </p14:sldIdLst>
        </p14:section>
        <p14:section name="Les vues" id="{88E29EA1-26E6-494F-AA68-9768F61F272E}">
          <p14:sldIdLst>
            <p14:sldId id="322"/>
            <p14:sldId id="323"/>
            <p14:sldId id="324"/>
            <p14:sldId id="325"/>
            <p14:sldId id="326"/>
          </p14:sldIdLst>
        </p14:section>
        <p14:section name="Les index" id="{3AF90637-040C-4E0B-B52B-76909C070933}">
          <p14:sldIdLst>
            <p14:sldId id="327"/>
            <p14:sldId id="328"/>
            <p14:sldId id="329"/>
            <p14:sldId id="330"/>
            <p14:sldId id="331"/>
            <p14:sldId id="332"/>
          </p14:sldIdLst>
        </p14:section>
        <p14:section name="Factorisation des sous-requêtes" id="{909AC6D6-6616-4FB0-A741-713405507BF7}">
          <p14:sldIdLst>
            <p14:sldId id="333"/>
            <p14:sldId id="334"/>
            <p14:sldId id="335"/>
            <p14:sldId id="336"/>
            <p14:sldId id="460"/>
            <p14:sldId id="461"/>
            <p14:sldId id="462"/>
            <p14:sldId id="4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varScale="1">
        <p:scale>
          <a:sx n="91" d="100"/>
          <a:sy n="91" d="100"/>
        </p:scale>
        <p:origin x="3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viewProps" Target="view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CARRERE" userId="69fffeb2-d65e-4acb-b3d7-1471ab5d75fc" providerId="ADAL" clId="{C645128C-17B3-45E8-991F-4D843996DC95}"/>
    <pc:docChg chg="delSld modSection">
      <pc:chgData name="Nicolas CARRERE" userId="69fffeb2-d65e-4acb-b3d7-1471ab5d75fc" providerId="ADAL" clId="{C645128C-17B3-45E8-991F-4D843996DC95}" dt="2024-03-15T07:44:42.456" v="5" actId="47"/>
      <pc:docMkLst>
        <pc:docMk/>
      </pc:docMkLst>
      <pc:sldChg chg="del">
        <pc:chgData name="Nicolas CARRERE" userId="69fffeb2-d65e-4acb-b3d7-1471ab5d75fc" providerId="ADAL" clId="{C645128C-17B3-45E8-991F-4D843996DC95}" dt="2024-03-15T07:44:33.566" v="4" actId="47"/>
        <pc:sldMkLst>
          <pc:docMk/>
          <pc:sldMk cId="2845920402" sldId="293"/>
        </pc:sldMkLst>
      </pc:sldChg>
      <pc:sldChg chg="del">
        <pc:chgData name="Nicolas CARRERE" userId="69fffeb2-d65e-4acb-b3d7-1471ab5d75fc" providerId="ADAL" clId="{C645128C-17B3-45E8-991F-4D843996DC95}" dt="2024-03-15T07:44:33.566" v="4" actId="47"/>
        <pc:sldMkLst>
          <pc:docMk/>
          <pc:sldMk cId="869312581" sldId="298"/>
        </pc:sldMkLst>
      </pc:sldChg>
      <pc:sldChg chg="del">
        <pc:chgData name="Nicolas CARRERE" userId="69fffeb2-d65e-4acb-b3d7-1471ab5d75fc" providerId="ADAL" clId="{C645128C-17B3-45E8-991F-4D843996DC95}" dt="2024-03-15T07:44:33.566" v="4" actId="47"/>
        <pc:sldMkLst>
          <pc:docMk/>
          <pc:sldMk cId="120894587" sldId="299"/>
        </pc:sldMkLst>
      </pc:sldChg>
      <pc:sldChg chg="del">
        <pc:chgData name="Nicolas CARRERE" userId="69fffeb2-d65e-4acb-b3d7-1471ab5d75fc" providerId="ADAL" clId="{C645128C-17B3-45E8-991F-4D843996DC95}" dt="2024-03-15T07:44:00.018" v="0" actId="47"/>
        <pc:sldMkLst>
          <pc:docMk/>
          <pc:sldMk cId="1588361089" sldId="337"/>
        </pc:sldMkLst>
      </pc:sldChg>
      <pc:sldChg chg="del">
        <pc:chgData name="Nicolas CARRERE" userId="69fffeb2-d65e-4acb-b3d7-1471ab5d75fc" providerId="ADAL" clId="{C645128C-17B3-45E8-991F-4D843996DC95}" dt="2024-03-15T07:44:13.788" v="1" actId="47"/>
        <pc:sldMkLst>
          <pc:docMk/>
          <pc:sldMk cId="75673346" sldId="338"/>
        </pc:sldMkLst>
      </pc:sldChg>
      <pc:sldChg chg="del">
        <pc:chgData name="Nicolas CARRERE" userId="69fffeb2-d65e-4acb-b3d7-1471ab5d75fc" providerId="ADAL" clId="{C645128C-17B3-45E8-991F-4D843996DC95}" dt="2024-03-15T07:44:20.095" v="2" actId="47"/>
        <pc:sldMkLst>
          <pc:docMk/>
          <pc:sldMk cId="1813173269" sldId="339"/>
        </pc:sldMkLst>
      </pc:sldChg>
      <pc:sldChg chg="del">
        <pc:chgData name="Nicolas CARRERE" userId="69fffeb2-d65e-4acb-b3d7-1471ab5d75fc" providerId="ADAL" clId="{C645128C-17B3-45E8-991F-4D843996DC95}" dt="2024-03-15T07:44:20.095" v="2" actId="47"/>
        <pc:sldMkLst>
          <pc:docMk/>
          <pc:sldMk cId="2962942769" sldId="340"/>
        </pc:sldMkLst>
      </pc:sldChg>
      <pc:sldChg chg="del">
        <pc:chgData name="Nicolas CARRERE" userId="69fffeb2-d65e-4acb-b3d7-1471ab5d75fc" providerId="ADAL" clId="{C645128C-17B3-45E8-991F-4D843996DC95}" dt="2024-03-15T07:44:13.788" v="1" actId="47"/>
        <pc:sldMkLst>
          <pc:docMk/>
          <pc:sldMk cId="171911603" sldId="451"/>
        </pc:sldMkLst>
      </pc:sldChg>
      <pc:sldChg chg="del">
        <pc:chgData name="Nicolas CARRERE" userId="69fffeb2-d65e-4acb-b3d7-1471ab5d75fc" providerId="ADAL" clId="{C645128C-17B3-45E8-991F-4D843996DC95}" dt="2024-03-15T07:44:13.788" v="1" actId="47"/>
        <pc:sldMkLst>
          <pc:docMk/>
          <pc:sldMk cId="3256557094" sldId="452"/>
        </pc:sldMkLst>
      </pc:sldChg>
      <pc:sldChg chg="del">
        <pc:chgData name="Nicolas CARRERE" userId="69fffeb2-d65e-4acb-b3d7-1471ab5d75fc" providerId="ADAL" clId="{C645128C-17B3-45E8-991F-4D843996DC95}" dt="2024-03-15T07:44:20.095" v="2" actId="47"/>
        <pc:sldMkLst>
          <pc:docMk/>
          <pc:sldMk cId="1107223255" sldId="453"/>
        </pc:sldMkLst>
      </pc:sldChg>
      <pc:sldChg chg="del">
        <pc:chgData name="Nicolas CARRERE" userId="69fffeb2-d65e-4acb-b3d7-1471ab5d75fc" providerId="ADAL" clId="{C645128C-17B3-45E8-991F-4D843996DC95}" dt="2024-03-15T07:44:26.860" v="3" actId="47"/>
        <pc:sldMkLst>
          <pc:docMk/>
          <pc:sldMk cId="2138458567" sldId="454"/>
        </pc:sldMkLst>
      </pc:sldChg>
      <pc:sldChg chg="del">
        <pc:chgData name="Nicolas CARRERE" userId="69fffeb2-d65e-4acb-b3d7-1471ab5d75fc" providerId="ADAL" clId="{C645128C-17B3-45E8-991F-4D843996DC95}" dt="2024-03-15T07:44:26.860" v="3" actId="47"/>
        <pc:sldMkLst>
          <pc:docMk/>
          <pc:sldMk cId="1103165700" sldId="455"/>
        </pc:sldMkLst>
      </pc:sldChg>
      <pc:sldChg chg="del">
        <pc:chgData name="Nicolas CARRERE" userId="69fffeb2-d65e-4acb-b3d7-1471ab5d75fc" providerId="ADAL" clId="{C645128C-17B3-45E8-991F-4D843996DC95}" dt="2024-03-15T07:44:26.860" v="3" actId="47"/>
        <pc:sldMkLst>
          <pc:docMk/>
          <pc:sldMk cId="3661328327" sldId="456"/>
        </pc:sldMkLst>
      </pc:sldChg>
      <pc:sldChg chg="del">
        <pc:chgData name="Nicolas CARRERE" userId="69fffeb2-d65e-4acb-b3d7-1471ab5d75fc" providerId="ADAL" clId="{C645128C-17B3-45E8-991F-4D843996DC95}" dt="2024-03-15T07:44:42.456" v="5" actId="47"/>
        <pc:sldMkLst>
          <pc:docMk/>
          <pc:sldMk cId="1574286787" sldId="45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3363C3-6E9C-4144-8249-1C49FBCFDE9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659F0B9-20A4-4A90-86A5-98A2D3199DE8}">
      <dgm:prSet/>
      <dgm:spPr/>
      <dgm:t>
        <a:bodyPr/>
        <a:lstStyle/>
        <a:p>
          <a:r>
            <a:rPr lang="fr-FR"/>
            <a:t>Missions</a:t>
          </a:r>
          <a:endParaRPr lang="en-US"/>
        </a:p>
      </dgm:t>
    </dgm:pt>
    <dgm:pt modelId="{21E4FC52-D1F7-44DA-B475-98BEF7FCE5C6}" type="parTrans" cxnId="{1E9B1F60-2B12-47E3-9B8F-BCEAF2586071}">
      <dgm:prSet/>
      <dgm:spPr/>
      <dgm:t>
        <a:bodyPr/>
        <a:lstStyle/>
        <a:p>
          <a:endParaRPr lang="en-US"/>
        </a:p>
      </dgm:t>
    </dgm:pt>
    <dgm:pt modelId="{470FBED2-1C36-4397-8FDE-EB8D858C4DEF}" type="sibTrans" cxnId="{1E9B1F60-2B12-47E3-9B8F-BCEAF2586071}">
      <dgm:prSet/>
      <dgm:spPr/>
      <dgm:t>
        <a:bodyPr/>
        <a:lstStyle/>
        <a:p>
          <a:endParaRPr lang="en-US"/>
        </a:p>
      </dgm:t>
    </dgm:pt>
    <dgm:pt modelId="{1AFDC938-F8ED-4DAA-A5D8-FE5C6E902670}">
      <dgm:prSet/>
      <dgm:spPr/>
      <dgm:t>
        <a:bodyPr/>
        <a:lstStyle/>
        <a:p>
          <a:r>
            <a:rPr lang="fr-FR"/>
            <a:t>Expérience sur la thématique de la formation</a:t>
          </a:r>
          <a:endParaRPr lang="en-US"/>
        </a:p>
      </dgm:t>
    </dgm:pt>
    <dgm:pt modelId="{FFDAE4CD-DA82-46D6-92CE-52B586EC3431}" type="parTrans" cxnId="{2837DF61-DE07-498F-84A9-5C45C076B14E}">
      <dgm:prSet/>
      <dgm:spPr/>
      <dgm:t>
        <a:bodyPr/>
        <a:lstStyle/>
        <a:p>
          <a:endParaRPr lang="en-US"/>
        </a:p>
      </dgm:t>
    </dgm:pt>
    <dgm:pt modelId="{B3A5A8B0-A370-4453-AB1F-243F825C2A0F}" type="sibTrans" cxnId="{2837DF61-DE07-498F-84A9-5C45C076B14E}">
      <dgm:prSet/>
      <dgm:spPr/>
      <dgm:t>
        <a:bodyPr/>
        <a:lstStyle/>
        <a:p>
          <a:endParaRPr lang="en-US"/>
        </a:p>
      </dgm:t>
    </dgm:pt>
    <dgm:pt modelId="{98586DD9-A997-4BC5-A34B-3BFDD5F422D9}">
      <dgm:prSet/>
      <dgm:spPr/>
      <dgm:t>
        <a:bodyPr/>
        <a:lstStyle/>
        <a:p>
          <a:r>
            <a:rPr lang="fr-FR"/>
            <a:t>Comment exploiterez-vous les éléments appris pendant la formation</a:t>
          </a:r>
          <a:endParaRPr lang="en-US" dirty="0"/>
        </a:p>
      </dgm:t>
    </dgm:pt>
    <dgm:pt modelId="{C9859980-BA47-4E18-9D74-51501D5091B6}" type="parTrans" cxnId="{EB3CD435-F67E-4B93-8C97-2B55628FE9F2}">
      <dgm:prSet/>
      <dgm:spPr/>
      <dgm:t>
        <a:bodyPr/>
        <a:lstStyle/>
        <a:p>
          <a:endParaRPr lang="en-US"/>
        </a:p>
      </dgm:t>
    </dgm:pt>
    <dgm:pt modelId="{238C17F1-6FDD-4676-B836-0E46AB943405}" type="sibTrans" cxnId="{EB3CD435-F67E-4B93-8C97-2B55628FE9F2}">
      <dgm:prSet/>
      <dgm:spPr/>
      <dgm:t>
        <a:bodyPr/>
        <a:lstStyle/>
        <a:p>
          <a:endParaRPr lang="en-US"/>
        </a:p>
      </dgm:t>
    </dgm:pt>
    <dgm:pt modelId="{243132E4-71D2-4B2E-9DBD-2A2D421B0CE2}">
      <dgm:prSet/>
      <dgm:spPr/>
      <dgm:t>
        <a:bodyPr/>
        <a:lstStyle/>
        <a:p>
          <a:r>
            <a:rPr lang="fr-FR"/>
            <a:t>Attentes particulières pour cette formation </a:t>
          </a:r>
          <a:endParaRPr lang="en-US"/>
        </a:p>
      </dgm:t>
    </dgm:pt>
    <dgm:pt modelId="{4F641180-B0E6-4162-AC53-24262664F9BF}" type="parTrans" cxnId="{3BEA6243-9C8D-4505-A6CE-950BE3371BAC}">
      <dgm:prSet/>
      <dgm:spPr/>
      <dgm:t>
        <a:bodyPr/>
        <a:lstStyle/>
        <a:p>
          <a:endParaRPr lang="en-US"/>
        </a:p>
      </dgm:t>
    </dgm:pt>
    <dgm:pt modelId="{7983FDEA-974D-46AB-8162-824774BF4D09}" type="sibTrans" cxnId="{3BEA6243-9C8D-4505-A6CE-950BE3371BAC}">
      <dgm:prSet/>
      <dgm:spPr/>
      <dgm:t>
        <a:bodyPr/>
        <a:lstStyle/>
        <a:p>
          <a:endParaRPr lang="en-US"/>
        </a:p>
      </dgm:t>
    </dgm:pt>
    <dgm:pt modelId="{619FDB18-CC3A-41D4-95D9-F439FFF75101}" type="pres">
      <dgm:prSet presAssocID="{A13363C3-6E9C-4144-8249-1C49FBCFDE95}" presName="vert0" presStyleCnt="0">
        <dgm:presLayoutVars>
          <dgm:dir/>
          <dgm:animOne val="branch"/>
          <dgm:animLvl val="lvl"/>
        </dgm:presLayoutVars>
      </dgm:prSet>
      <dgm:spPr/>
    </dgm:pt>
    <dgm:pt modelId="{7D7272CA-108B-41E3-A565-97ED1112A969}" type="pres">
      <dgm:prSet presAssocID="{6659F0B9-20A4-4A90-86A5-98A2D3199DE8}" presName="thickLine" presStyleLbl="alignNode1" presStyleIdx="0" presStyleCnt="4"/>
      <dgm:spPr/>
    </dgm:pt>
    <dgm:pt modelId="{552EE297-EE74-4045-8F2B-FBB6A03A1499}" type="pres">
      <dgm:prSet presAssocID="{6659F0B9-20A4-4A90-86A5-98A2D3199DE8}" presName="horz1" presStyleCnt="0"/>
      <dgm:spPr/>
    </dgm:pt>
    <dgm:pt modelId="{C1D14EA4-9760-42A5-9B31-7911BAA57840}" type="pres">
      <dgm:prSet presAssocID="{6659F0B9-20A4-4A90-86A5-98A2D3199DE8}" presName="tx1" presStyleLbl="revTx" presStyleIdx="0" presStyleCnt="4"/>
      <dgm:spPr/>
    </dgm:pt>
    <dgm:pt modelId="{0FDF1171-2405-46AA-815F-0806AA0DF6B2}" type="pres">
      <dgm:prSet presAssocID="{6659F0B9-20A4-4A90-86A5-98A2D3199DE8}" presName="vert1" presStyleCnt="0"/>
      <dgm:spPr/>
    </dgm:pt>
    <dgm:pt modelId="{A67E69C0-54E9-49D8-9575-CF4A3F0ADF0D}" type="pres">
      <dgm:prSet presAssocID="{1AFDC938-F8ED-4DAA-A5D8-FE5C6E902670}" presName="thickLine" presStyleLbl="alignNode1" presStyleIdx="1" presStyleCnt="4"/>
      <dgm:spPr/>
    </dgm:pt>
    <dgm:pt modelId="{C4C05CD4-60ED-4737-A853-476F7A989957}" type="pres">
      <dgm:prSet presAssocID="{1AFDC938-F8ED-4DAA-A5D8-FE5C6E902670}" presName="horz1" presStyleCnt="0"/>
      <dgm:spPr/>
    </dgm:pt>
    <dgm:pt modelId="{855B9A96-147E-4B5A-95D3-59B0DEAB7195}" type="pres">
      <dgm:prSet presAssocID="{1AFDC938-F8ED-4DAA-A5D8-FE5C6E902670}" presName="tx1" presStyleLbl="revTx" presStyleIdx="1" presStyleCnt="4"/>
      <dgm:spPr/>
    </dgm:pt>
    <dgm:pt modelId="{518D357A-5DD5-4A02-BB30-BCAA670C6958}" type="pres">
      <dgm:prSet presAssocID="{1AFDC938-F8ED-4DAA-A5D8-FE5C6E902670}" presName="vert1" presStyleCnt="0"/>
      <dgm:spPr/>
    </dgm:pt>
    <dgm:pt modelId="{9F4C4A3C-56AD-43AB-805B-63F652A2DD9D}" type="pres">
      <dgm:prSet presAssocID="{98586DD9-A997-4BC5-A34B-3BFDD5F422D9}" presName="thickLine" presStyleLbl="alignNode1" presStyleIdx="2" presStyleCnt="4"/>
      <dgm:spPr/>
    </dgm:pt>
    <dgm:pt modelId="{94F61715-63B1-4570-B39C-9497BB4B65FB}" type="pres">
      <dgm:prSet presAssocID="{98586DD9-A997-4BC5-A34B-3BFDD5F422D9}" presName="horz1" presStyleCnt="0"/>
      <dgm:spPr/>
    </dgm:pt>
    <dgm:pt modelId="{4DFD4F1A-2694-4C99-9EC2-BF0E79C9195B}" type="pres">
      <dgm:prSet presAssocID="{98586DD9-A997-4BC5-A34B-3BFDD5F422D9}" presName="tx1" presStyleLbl="revTx" presStyleIdx="2" presStyleCnt="4"/>
      <dgm:spPr/>
    </dgm:pt>
    <dgm:pt modelId="{08537522-2C30-4C06-B5A2-E238962827B5}" type="pres">
      <dgm:prSet presAssocID="{98586DD9-A997-4BC5-A34B-3BFDD5F422D9}" presName="vert1" presStyleCnt="0"/>
      <dgm:spPr/>
    </dgm:pt>
    <dgm:pt modelId="{05869E83-9C36-4790-B53C-C61CFAACBECF}" type="pres">
      <dgm:prSet presAssocID="{243132E4-71D2-4B2E-9DBD-2A2D421B0CE2}" presName="thickLine" presStyleLbl="alignNode1" presStyleIdx="3" presStyleCnt="4"/>
      <dgm:spPr/>
    </dgm:pt>
    <dgm:pt modelId="{D744A35D-D7C9-4F13-8DB9-051D91B0E891}" type="pres">
      <dgm:prSet presAssocID="{243132E4-71D2-4B2E-9DBD-2A2D421B0CE2}" presName="horz1" presStyleCnt="0"/>
      <dgm:spPr/>
    </dgm:pt>
    <dgm:pt modelId="{047978DE-4C78-4187-9C12-7745B3942541}" type="pres">
      <dgm:prSet presAssocID="{243132E4-71D2-4B2E-9DBD-2A2D421B0CE2}" presName="tx1" presStyleLbl="revTx" presStyleIdx="3" presStyleCnt="4"/>
      <dgm:spPr/>
    </dgm:pt>
    <dgm:pt modelId="{E01D57AD-FCA9-4BFC-8487-7C4CB02F63EF}" type="pres">
      <dgm:prSet presAssocID="{243132E4-71D2-4B2E-9DBD-2A2D421B0CE2}" presName="vert1" presStyleCnt="0"/>
      <dgm:spPr/>
    </dgm:pt>
  </dgm:ptLst>
  <dgm:cxnLst>
    <dgm:cxn modelId="{B6DDE70E-8719-49F7-A189-FF10887EF626}" type="presOf" srcId="{1AFDC938-F8ED-4DAA-A5D8-FE5C6E902670}" destId="{855B9A96-147E-4B5A-95D3-59B0DEAB7195}" srcOrd="0" destOrd="0" presId="urn:microsoft.com/office/officeart/2008/layout/LinedList"/>
    <dgm:cxn modelId="{EB3CD435-F67E-4B93-8C97-2B55628FE9F2}" srcId="{A13363C3-6E9C-4144-8249-1C49FBCFDE95}" destId="{98586DD9-A997-4BC5-A34B-3BFDD5F422D9}" srcOrd="2" destOrd="0" parTransId="{C9859980-BA47-4E18-9D74-51501D5091B6}" sibTransId="{238C17F1-6FDD-4676-B836-0E46AB943405}"/>
    <dgm:cxn modelId="{1E9B1F60-2B12-47E3-9B8F-BCEAF2586071}" srcId="{A13363C3-6E9C-4144-8249-1C49FBCFDE95}" destId="{6659F0B9-20A4-4A90-86A5-98A2D3199DE8}" srcOrd="0" destOrd="0" parTransId="{21E4FC52-D1F7-44DA-B475-98BEF7FCE5C6}" sibTransId="{470FBED2-1C36-4397-8FDE-EB8D858C4DEF}"/>
    <dgm:cxn modelId="{2837DF61-DE07-498F-84A9-5C45C076B14E}" srcId="{A13363C3-6E9C-4144-8249-1C49FBCFDE95}" destId="{1AFDC938-F8ED-4DAA-A5D8-FE5C6E902670}" srcOrd="1" destOrd="0" parTransId="{FFDAE4CD-DA82-46D6-92CE-52B586EC3431}" sibTransId="{B3A5A8B0-A370-4453-AB1F-243F825C2A0F}"/>
    <dgm:cxn modelId="{3BEA6243-9C8D-4505-A6CE-950BE3371BAC}" srcId="{A13363C3-6E9C-4144-8249-1C49FBCFDE95}" destId="{243132E4-71D2-4B2E-9DBD-2A2D421B0CE2}" srcOrd="3" destOrd="0" parTransId="{4F641180-B0E6-4162-AC53-24262664F9BF}" sibTransId="{7983FDEA-974D-46AB-8162-824774BF4D09}"/>
    <dgm:cxn modelId="{0AFB8C70-2318-4B50-9FD5-437DFA316DEE}" type="presOf" srcId="{243132E4-71D2-4B2E-9DBD-2A2D421B0CE2}" destId="{047978DE-4C78-4187-9C12-7745B3942541}" srcOrd="0" destOrd="0" presId="urn:microsoft.com/office/officeart/2008/layout/LinedList"/>
    <dgm:cxn modelId="{3F874573-6FD1-442C-B2E9-196A36F5E2C0}" type="presOf" srcId="{98586DD9-A997-4BC5-A34B-3BFDD5F422D9}" destId="{4DFD4F1A-2694-4C99-9EC2-BF0E79C9195B}" srcOrd="0" destOrd="0" presId="urn:microsoft.com/office/officeart/2008/layout/LinedList"/>
    <dgm:cxn modelId="{D7C118D4-5CEF-49E2-BCC6-E66938B888B7}" type="presOf" srcId="{A13363C3-6E9C-4144-8249-1C49FBCFDE95}" destId="{619FDB18-CC3A-41D4-95D9-F439FFF75101}" srcOrd="0" destOrd="0" presId="urn:microsoft.com/office/officeart/2008/layout/LinedList"/>
    <dgm:cxn modelId="{1D853FE5-3539-448B-A037-89F0708153A3}" type="presOf" srcId="{6659F0B9-20A4-4A90-86A5-98A2D3199DE8}" destId="{C1D14EA4-9760-42A5-9B31-7911BAA57840}" srcOrd="0" destOrd="0" presId="urn:microsoft.com/office/officeart/2008/layout/LinedList"/>
    <dgm:cxn modelId="{F18575C6-3249-4F6C-B467-52781CF0153D}" type="presParOf" srcId="{619FDB18-CC3A-41D4-95D9-F439FFF75101}" destId="{7D7272CA-108B-41E3-A565-97ED1112A969}" srcOrd="0" destOrd="0" presId="urn:microsoft.com/office/officeart/2008/layout/LinedList"/>
    <dgm:cxn modelId="{59183FF7-B970-49F5-B3BC-5002D79C4281}" type="presParOf" srcId="{619FDB18-CC3A-41D4-95D9-F439FFF75101}" destId="{552EE297-EE74-4045-8F2B-FBB6A03A1499}" srcOrd="1" destOrd="0" presId="urn:microsoft.com/office/officeart/2008/layout/LinedList"/>
    <dgm:cxn modelId="{229BE838-074D-4725-B474-623CFA15BC0A}" type="presParOf" srcId="{552EE297-EE74-4045-8F2B-FBB6A03A1499}" destId="{C1D14EA4-9760-42A5-9B31-7911BAA57840}" srcOrd="0" destOrd="0" presId="urn:microsoft.com/office/officeart/2008/layout/LinedList"/>
    <dgm:cxn modelId="{6EA31B34-6251-481B-A23C-24798443B5DB}" type="presParOf" srcId="{552EE297-EE74-4045-8F2B-FBB6A03A1499}" destId="{0FDF1171-2405-46AA-815F-0806AA0DF6B2}" srcOrd="1" destOrd="0" presId="urn:microsoft.com/office/officeart/2008/layout/LinedList"/>
    <dgm:cxn modelId="{E811F93E-B9F4-464C-8BFD-34D60A792115}" type="presParOf" srcId="{619FDB18-CC3A-41D4-95D9-F439FFF75101}" destId="{A67E69C0-54E9-49D8-9575-CF4A3F0ADF0D}" srcOrd="2" destOrd="0" presId="urn:microsoft.com/office/officeart/2008/layout/LinedList"/>
    <dgm:cxn modelId="{6D216927-2DF2-4265-858B-D0CBAE10D815}" type="presParOf" srcId="{619FDB18-CC3A-41D4-95D9-F439FFF75101}" destId="{C4C05CD4-60ED-4737-A853-476F7A989957}" srcOrd="3" destOrd="0" presId="urn:microsoft.com/office/officeart/2008/layout/LinedList"/>
    <dgm:cxn modelId="{FFA3F238-8BEE-4A1C-BDEE-AEF1D5E0E522}" type="presParOf" srcId="{C4C05CD4-60ED-4737-A853-476F7A989957}" destId="{855B9A96-147E-4B5A-95D3-59B0DEAB7195}" srcOrd="0" destOrd="0" presId="urn:microsoft.com/office/officeart/2008/layout/LinedList"/>
    <dgm:cxn modelId="{335D71AB-F272-4201-A37E-36A35EFAA746}" type="presParOf" srcId="{C4C05CD4-60ED-4737-A853-476F7A989957}" destId="{518D357A-5DD5-4A02-BB30-BCAA670C6958}" srcOrd="1" destOrd="0" presId="urn:microsoft.com/office/officeart/2008/layout/LinedList"/>
    <dgm:cxn modelId="{26D3D727-511D-4706-BE7A-84F9F786B8C4}" type="presParOf" srcId="{619FDB18-CC3A-41D4-95D9-F439FFF75101}" destId="{9F4C4A3C-56AD-43AB-805B-63F652A2DD9D}" srcOrd="4" destOrd="0" presId="urn:microsoft.com/office/officeart/2008/layout/LinedList"/>
    <dgm:cxn modelId="{8FE45082-0314-4AE7-8BCD-60274EC3A80B}" type="presParOf" srcId="{619FDB18-CC3A-41D4-95D9-F439FFF75101}" destId="{94F61715-63B1-4570-B39C-9497BB4B65FB}" srcOrd="5" destOrd="0" presId="urn:microsoft.com/office/officeart/2008/layout/LinedList"/>
    <dgm:cxn modelId="{D9F6431A-07E3-40EA-BDC5-ED45F4349D7F}" type="presParOf" srcId="{94F61715-63B1-4570-B39C-9497BB4B65FB}" destId="{4DFD4F1A-2694-4C99-9EC2-BF0E79C9195B}" srcOrd="0" destOrd="0" presId="urn:microsoft.com/office/officeart/2008/layout/LinedList"/>
    <dgm:cxn modelId="{C44F4D83-6B62-4809-AA03-22783B0D330C}" type="presParOf" srcId="{94F61715-63B1-4570-B39C-9497BB4B65FB}" destId="{08537522-2C30-4C06-B5A2-E238962827B5}" srcOrd="1" destOrd="0" presId="urn:microsoft.com/office/officeart/2008/layout/LinedList"/>
    <dgm:cxn modelId="{2D4EEC39-2126-4410-B5CA-02D751B8CB89}" type="presParOf" srcId="{619FDB18-CC3A-41D4-95D9-F439FFF75101}" destId="{05869E83-9C36-4790-B53C-C61CFAACBECF}" srcOrd="6" destOrd="0" presId="urn:microsoft.com/office/officeart/2008/layout/LinedList"/>
    <dgm:cxn modelId="{4194F54A-CCDF-4DB0-A63D-174454EFE0D6}" type="presParOf" srcId="{619FDB18-CC3A-41D4-95D9-F439FFF75101}" destId="{D744A35D-D7C9-4F13-8DB9-051D91B0E891}" srcOrd="7" destOrd="0" presId="urn:microsoft.com/office/officeart/2008/layout/LinedList"/>
    <dgm:cxn modelId="{1F4D0C8B-F6A6-4B58-9F42-E6E4D3ACB385}" type="presParOf" srcId="{D744A35D-D7C9-4F13-8DB9-051D91B0E891}" destId="{047978DE-4C78-4187-9C12-7745B3942541}" srcOrd="0" destOrd="0" presId="urn:microsoft.com/office/officeart/2008/layout/LinedList"/>
    <dgm:cxn modelId="{D60F5C53-CB57-4028-AFFB-73F415EFD1BB}" type="presParOf" srcId="{D744A35D-D7C9-4F13-8DB9-051D91B0E891}" destId="{E01D57AD-FCA9-4BFC-8487-7C4CB02F63E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272CA-108B-41E3-A565-97ED1112A969}">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D14EA4-9760-42A5-9B31-7911BAA57840}">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fr-FR" sz="3400" kern="1200"/>
            <a:t>Missions</a:t>
          </a:r>
          <a:endParaRPr lang="en-US" sz="3400" kern="1200"/>
        </a:p>
      </dsp:txBody>
      <dsp:txXfrm>
        <a:off x="0" y="0"/>
        <a:ext cx="6900512" cy="1384035"/>
      </dsp:txXfrm>
    </dsp:sp>
    <dsp:sp modelId="{A67E69C0-54E9-49D8-9575-CF4A3F0ADF0D}">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5B9A96-147E-4B5A-95D3-59B0DEAB7195}">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fr-FR" sz="3400" kern="1200"/>
            <a:t>Expérience sur la thématique de la formation</a:t>
          </a:r>
          <a:endParaRPr lang="en-US" sz="3400" kern="1200"/>
        </a:p>
      </dsp:txBody>
      <dsp:txXfrm>
        <a:off x="0" y="1384035"/>
        <a:ext cx="6900512" cy="1384035"/>
      </dsp:txXfrm>
    </dsp:sp>
    <dsp:sp modelId="{9F4C4A3C-56AD-43AB-805B-63F652A2DD9D}">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D4F1A-2694-4C99-9EC2-BF0E79C9195B}">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fr-FR" sz="3400" kern="1200"/>
            <a:t>Comment exploiterez-vous les éléments appris pendant la formation</a:t>
          </a:r>
          <a:endParaRPr lang="en-US" sz="3400" kern="1200" dirty="0"/>
        </a:p>
      </dsp:txBody>
      <dsp:txXfrm>
        <a:off x="0" y="2768070"/>
        <a:ext cx="6900512" cy="1384035"/>
      </dsp:txXfrm>
    </dsp:sp>
    <dsp:sp modelId="{05869E83-9C36-4790-B53C-C61CFAACBECF}">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7978DE-4C78-4187-9C12-7745B3942541}">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fr-FR" sz="3400" kern="1200"/>
            <a:t>Attentes particulières pour cette formation </a:t>
          </a:r>
          <a:endParaRPr lang="en-US" sz="3400" kern="1200"/>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r-FR"/>
              <a:t>Modifiez le style du titre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C038834-516E-4093-970E-22473DF6312B}" type="datetimeFigureOut">
              <a:rPr lang="fr-FR" smtClean="0"/>
              <a:t>15/03/2024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3351654-6680-4919-A5BE-69120125BC0F}" type="slidenum">
              <a:rPr lang="fr-FR" smtClean="0"/>
              <a:t>‹N°›</a:t>
            </a:fld>
            <a:endParaRPr lang="fr-FR"/>
          </a:p>
        </p:txBody>
      </p:sp>
    </p:spTree>
    <p:extLst>
      <p:ext uri="{BB962C8B-B14F-4D97-AF65-F5344CB8AC3E}">
        <p14:creationId xmlns:p14="http://schemas.microsoft.com/office/powerpoint/2010/main" val="34221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C038834-516E-4093-970E-22473DF6312B}" type="datetimeFigureOut">
              <a:rPr lang="fr-FR" smtClean="0"/>
              <a:t>15/03/2024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3351654-6680-4919-A5BE-69120125BC0F}" type="slidenum">
              <a:rPr lang="fr-FR" smtClean="0"/>
              <a:t>‹N°›</a:t>
            </a:fld>
            <a:endParaRPr lang="fr-FR"/>
          </a:p>
        </p:txBody>
      </p:sp>
    </p:spTree>
    <p:extLst>
      <p:ext uri="{BB962C8B-B14F-4D97-AF65-F5344CB8AC3E}">
        <p14:creationId xmlns:p14="http://schemas.microsoft.com/office/powerpoint/2010/main" val="96182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C038834-516E-4093-970E-22473DF6312B}" type="datetimeFigureOut">
              <a:rPr lang="fr-FR" smtClean="0"/>
              <a:t>15/03/2024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3351654-6680-4919-A5BE-69120125BC0F}" type="slidenum">
              <a:rPr lang="fr-FR" smtClean="0"/>
              <a:t>‹N°›</a:t>
            </a:fld>
            <a:endParaRPr lang="fr-FR"/>
          </a:p>
        </p:txBody>
      </p:sp>
    </p:spTree>
    <p:extLst>
      <p:ext uri="{BB962C8B-B14F-4D97-AF65-F5344CB8AC3E}">
        <p14:creationId xmlns:p14="http://schemas.microsoft.com/office/powerpoint/2010/main" val="2271677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CC038834-516E-4093-970E-22473DF6312B}" type="datetimeFigureOut">
              <a:rPr lang="fr-FR" smtClean="0"/>
              <a:t>15/03/2024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3351654-6680-4919-A5BE-69120125BC0F}" type="slidenum">
              <a:rPr lang="fr-FR" smtClean="0"/>
              <a:t>‹N°›</a:t>
            </a:fld>
            <a:endParaRPr lang="fr-FR"/>
          </a:p>
        </p:txBody>
      </p:sp>
    </p:spTree>
    <p:extLst>
      <p:ext uri="{BB962C8B-B14F-4D97-AF65-F5344CB8AC3E}">
        <p14:creationId xmlns:p14="http://schemas.microsoft.com/office/powerpoint/2010/main" val="3669228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CC038834-516E-4093-970E-22473DF6312B}" type="datetimeFigureOut">
              <a:rPr lang="fr-FR" smtClean="0"/>
              <a:t>15/03/2024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3351654-6680-4919-A5BE-69120125BC0F}" type="slidenum">
              <a:rPr lang="fr-FR" smtClean="0"/>
              <a:t>‹N°›</a:t>
            </a:fld>
            <a:endParaRPr lang="fr-FR"/>
          </a:p>
        </p:txBody>
      </p:sp>
    </p:spTree>
    <p:extLst>
      <p:ext uri="{BB962C8B-B14F-4D97-AF65-F5344CB8AC3E}">
        <p14:creationId xmlns:p14="http://schemas.microsoft.com/office/powerpoint/2010/main" val="659870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r-FR"/>
              <a:t>Modifiez le style du titre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C038834-516E-4093-970E-22473DF6312B}" type="datetimeFigureOut">
              <a:rPr lang="fr-FR" smtClean="0"/>
              <a:t>15/03/2024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3351654-6680-4919-A5BE-69120125BC0F}" type="slidenum">
              <a:rPr lang="fr-FR" smtClean="0"/>
              <a:t>‹N°›</a:t>
            </a:fld>
            <a:endParaRPr lang="fr-FR"/>
          </a:p>
        </p:txBody>
      </p:sp>
    </p:spTree>
    <p:extLst>
      <p:ext uri="{BB962C8B-B14F-4D97-AF65-F5344CB8AC3E}">
        <p14:creationId xmlns:p14="http://schemas.microsoft.com/office/powerpoint/2010/main" val="247455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C038834-516E-4093-970E-22473DF6312B}" type="datetimeFigureOut">
              <a:rPr lang="fr-FR" smtClean="0"/>
              <a:t>15/03/2024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3351654-6680-4919-A5BE-69120125BC0F}" type="slidenum">
              <a:rPr lang="fr-FR" smtClean="0"/>
              <a:t>‹N°›</a:t>
            </a:fld>
            <a:endParaRPr lang="fr-FR"/>
          </a:p>
        </p:txBody>
      </p:sp>
    </p:spTree>
    <p:extLst>
      <p:ext uri="{BB962C8B-B14F-4D97-AF65-F5344CB8AC3E}">
        <p14:creationId xmlns:p14="http://schemas.microsoft.com/office/powerpoint/2010/main" val="1935836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C038834-516E-4093-970E-22473DF6312B}" type="datetimeFigureOut">
              <a:rPr lang="fr-FR" smtClean="0"/>
              <a:t>15/03/2024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3351654-6680-4919-A5BE-69120125BC0F}" type="slidenum">
              <a:rPr lang="fr-FR" smtClean="0"/>
              <a:t>‹N°›</a:t>
            </a:fld>
            <a:endParaRPr lang="fr-FR"/>
          </a:p>
        </p:txBody>
      </p:sp>
    </p:spTree>
    <p:extLst>
      <p:ext uri="{BB962C8B-B14F-4D97-AF65-F5344CB8AC3E}">
        <p14:creationId xmlns:p14="http://schemas.microsoft.com/office/powerpoint/2010/main" val="1991267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C038834-516E-4093-970E-22473DF6312B}" type="datetimeFigureOut">
              <a:rPr lang="fr-FR" smtClean="0"/>
              <a:t>15/03/2024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3351654-6680-4919-A5BE-69120125BC0F}" type="slidenum">
              <a:rPr lang="fr-FR" smtClean="0"/>
              <a:t>‹N°›</a:t>
            </a:fld>
            <a:endParaRPr lang="fr-FR"/>
          </a:p>
        </p:txBody>
      </p:sp>
    </p:spTree>
    <p:extLst>
      <p:ext uri="{BB962C8B-B14F-4D97-AF65-F5344CB8AC3E}">
        <p14:creationId xmlns:p14="http://schemas.microsoft.com/office/powerpoint/2010/main" val="1591725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DF57C9-BD69-457B-B89E-3C0349838F7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6A012CE-3C0C-4230-9AC0-21286C4281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85C6DF0-AA66-4A61-BFA5-69DBF782242D}"/>
              </a:ext>
            </a:extLst>
          </p:cNvPr>
          <p:cNvSpPr>
            <a:spLocks noGrp="1"/>
          </p:cNvSpPr>
          <p:nvPr>
            <p:ph type="dt" sz="half" idx="10"/>
          </p:nvPr>
        </p:nvSpPr>
        <p:spPr/>
        <p:txBody>
          <a:bodyPr/>
          <a:lstStyle/>
          <a:p>
            <a:fld id="{7985DCF6-D3FC-4332-94DD-CC003AA6CDCC}" type="datetimeFigureOut">
              <a:rPr lang="fr-FR" smtClean="0"/>
              <a:t>15/03/2024</a:t>
            </a:fld>
            <a:endParaRPr lang="fr-FR"/>
          </a:p>
        </p:txBody>
      </p:sp>
      <p:sp>
        <p:nvSpPr>
          <p:cNvPr id="5" name="Espace réservé du pied de page 4">
            <a:extLst>
              <a:ext uri="{FF2B5EF4-FFF2-40B4-BE49-F238E27FC236}">
                <a16:creationId xmlns:a16="http://schemas.microsoft.com/office/drawing/2014/main" id="{19F9F786-F27E-4461-8741-265C8053766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A5C5F7A-ED02-45DF-96AB-D6B526D73A75}"/>
              </a:ext>
            </a:extLst>
          </p:cNvPr>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2081862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D18BCE-3CDC-4FCB-9C30-46BA9D43EBB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0076D83-F2AA-43DA-9D61-5928FCADAB8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298788-A37C-47F9-8F9F-CD03C6B6A493}"/>
              </a:ext>
            </a:extLst>
          </p:cNvPr>
          <p:cNvSpPr>
            <a:spLocks noGrp="1"/>
          </p:cNvSpPr>
          <p:nvPr>
            <p:ph type="dt" sz="half" idx="10"/>
          </p:nvPr>
        </p:nvSpPr>
        <p:spPr/>
        <p:txBody>
          <a:bodyPr/>
          <a:lstStyle/>
          <a:p>
            <a:fld id="{7985DCF6-D3FC-4332-94DD-CC003AA6CDCC}" type="datetimeFigureOut">
              <a:rPr lang="fr-FR" smtClean="0"/>
              <a:t>15/03/2024</a:t>
            </a:fld>
            <a:endParaRPr lang="fr-FR"/>
          </a:p>
        </p:txBody>
      </p:sp>
      <p:sp>
        <p:nvSpPr>
          <p:cNvPr id="5" name="Espace réservé du pied de page 4">
            <a:extLst>
              <a:ext uri="{FF2B5EF4-FFF2-40B4-BE49-F238E27FC236}">
                <a16:creationId xmlns:a16="http://schemas.microsoft.com/office/drawing/2014/main" id="{B6E44157-3177-44BD-8221-6CE96091B0C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339F82-C48B-49FD-835F-226CCC17AFE3}"/>
              </a:ext>
            </a:extLst>
          </p:cNvPr>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406445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C038834-516E-4093-970E-22473DF6312B}" type="datetimeFigureOut">
              <a:rPr lang="fr-FR" smtClean="0"/>
              <a:t>15/03/2024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3351654-6680-4919-A5BE-69120125BC0F}" type="slidenum">
              <a:rPr lang="fr-FR" smtClean="0"/>
              <a:t>‹N°›</a:t>
            </a:fld>
            <a:endParaRPr lang="fr-FR"/>
          </a:p>
        </p:txBody>
      </p:sp>
    </p:spTree>
    <p:extLst>
      <p:ext uri="{BB962C8B-B14F-4D97-AF65-F5344CB8AC3E}">
        <p14:creationId xmlns:p14="http://schemas.microsoft.com/office/powerpoint/2010/main" val="252356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B8844B-E2DE-433D-B24F-C2B5C04EFC2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4E8E2EF-4B9A-4448-BFBC-E4F424E706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D542A3-2C45-469B-9E9B-52622FD33490}"/>
              </a:ext>
            </a:extLst>
          </p:cNvPr>
          <p:cNvSpPr>
            <a:spLocks noGrp="1"/>
          </p:cNvSpPr>
          <p:nvPr>
            <p:ph type="dt" sz="half" idx="10"/>
          </p:nvPr>
        </p:nvSpPr>
        <p:spPr/>
        <p:txBody>
          <a:bodyPr/>
          <a:lstStyle/>
          <a:p>
            <a:fld id="{7985DCF6-D3FC-4332-94DD-CC003AA6CDCC}" type="datetimeFigureOut">
              <a:rPr lang="fr-FR" smtClean="0"/>
              <a:t>15/03/2024</a:t>
            </a:fld>
            <a:endParaRPr lang="fr-FR"/>
          </a:p>
        </p:txBody>
      </p:sp>
      <p:sp>
        <p:nvSpPr>
          <p:cNvPr id="5" name="Espace réservé du pied de page 4">
            <a:extLst>
              <a:ext uri="{FF2B5EF4-FFF2-40B4-BE49-F238E27FC236}">
                <a16:creationId xmlns:a16="http://schemas.microsoft.com/office/drawing/2014/main" id="{5628DE2D-2867-480D-B447-7C5FC7E958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1D6C507-B631-4E53-8BA7-D8BA14A5B216}"/>
              </a:ext>
            </a:extLst>
          </p:cNvPr>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2002227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F2F022-DC2D-4D0F-8127-7D45400D609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F688858-6ED9-48F6-BCDC-6732882F939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B08371F-6C7D-4CCE-926E-D832A09ECCF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898B6EE-FE65-4ABE-B036-F9A5FC6ECEE1}"/>
              </a:ext>
            </a:extLst>
          </p:cNvPr>
          <p:cNvSpPr>
            <a:spLocks noGrp="1"/>
          </p:cNvSpPr>
          <p:nvPr>
            <p:ph type="dt" sz="half" idx="10"/>
          </p:nvPr>
        </p:nvSpPr>
        <p:spPr/>
        <p:txBody>
          <a:bodyPr/>
          <a:lstStyle/>
          <a:p>
            <a:fld id="{7985DCF6-D3FC-4332-94DD-CC003AA6CDCC}" type="datetimeFigureOut">
              <a:rPr lang="fr-FR" smtClean="0"/>
              <a:t>15/03/2024</a:t>
            </a:fld>
            <a:endParaRPr lang="fr-FR"/>
          </a:p>
        </p:txBody>
      </p:sp>
      <p:sp>
        <p:nvSpPr>
          <p:cNvPr id="6" name="Espace réservé du pied de page 5">
            <a:extLst>
              <a:ext uri="{FF2B5EF4-FFF2-40B4-BE49-F238E27FC236}">
                <a16:creationId xmlns:a16="http://schemas.microsoft.com/office/drawing/2014/main" id="{436B0BF1-D10B-46E2-9E92-58AA7C72029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006A968-43FC-4287-8539-89ACCE38856A}"/>
              </a:ext>
            </a:extLst>
          </p:cNvPr>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511814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26CD82-84A2-4667-9553-17F19CA2F02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BB49BC5-3110-448E-9955-F553014146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E63002F-2525-47C4-91B3-A29CA9A2DDD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12FA812-AEA9-402C-9385-5D253EB351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F394294-5689-427F-ACFC-3EAD6F45782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856BE07-4E90-483F-A02D-31D118115106}"/>
              </a:ext>
            </a:extLst>
          </p:cNvPr>
          <p:cNvSpPr>
            <a:spLocks noGrp="1"/>
          </p:cNvSpPr>
          <p:nvPr>
            <p:ph type="dt" sz="half" idx="10"/>
          </p:nvPr>
        </p:nvSpPr>
        <p:spPr/>
        <p:txBody>
          <a:bodyPr/>
          <a:lstStyle/>
          <a:p>
            <a:fld id="{7985DCF6-D3FC-4332-94DD-CC003AA6CDCC}" type="datetimeFigureOut">
              <a:rPr lang="fr-FR" smtClean="0"/>
              <a:t>15/03/2024</a:t>
            </a:fld>
            <a:endParaRPr lang="fr-FR"/>
          </a:p>
        </p:txBody>
      </p:sp>
      <p:sp>
        <p:nvSpPr>
          <p:cNvPr id="8" name="Espace réservé du pied de page 7">
            <a:extLst>
              <a:ext uri="{FF2B5EF4-FFF2-40B4-BE49-F238E27FC236}">
                <a16:creationId xmlns:a16="http://schemas.microsoft.com/office/drawing/2014/main" id="{2705CFF6-CAD5-4484-BE17-F5338C072AE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528BA7E-575E-45ED-8C8F-D4C0720988CB}"/>
              </a:ext>
            </a:extLst>
          </p:cNvPr>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1275715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04BAE7-ADD9-4A52-A91C-1E158EC62F5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36D949F-D1BF-4310-AF7C-F918396FF2DF}"/>
              </a:ext>
            </a:extLst>
          </p:cNvPr>
          <p:cNvSpPr>
            <a:spLocks noGrp="1"/>
          </p:cNvSpPr>
          <p:nvPr>
            <p:ph type="dt" sz="half" idx="10"/>
          </p:nvPr>
        </p:nvSpPr>
        <p:spPr/>
        <p:txBody>
          <a:bodyPr/>
          <a:lstStyle/>
          <a:p>
            <a:fld id="{7985DCF6-D3FC-4332-94DD-CC003AA6CDCC}" type="datetimeFigureOut">
              <a:rPr lang="fr-FR" smtClean="0"/>
              <a:t>15/03/2024</a:t>
            </a:fld>
            <a:endParaRPr lang="fr-FR"/>
          </a:p>
        </p:txBody>
      </p:sp>
      <p:sp>
        <p:nvSpPr>
          <p:cNvPr id="4" name="Espace réservé du pied de page 3">
            <a:extLst>
              <a:ext uri="{FF2B5EF4-FFF2-40B4-BE49-F238E27FC236}">
                <a16:creationId xmlns:a16="http://schemas.microsoft.com/office/drawing/2014/main" id="{FACFD87B-AE08-4425-8D22-E1A6C7C1AD7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51CDA32-8623-47EE-AA72-22A6B7A93DBC}"/>
              </a:ext>
            </a:extLst>
          </p:cNvPr>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146141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B0FD34D-0905-4966-8FC7-A5EC65C33C6B}"/>
              </a:ext>
            </a:extLst>
          </p:cNvPr>
          <p:cNvSpPr>
            <a:spLocks noGrp="1"/>
          </p:cNvSpPr>
          <p:nvPr>
            <p:ph type="dt" sz="half" idx="10"/>
          </p:nvPr>
        </p:nvSpPr>
        <p:spPr/>
        <p:txBody>
          <a:bodyPr/>
          <a:lstStyle/>
          <a:p>
            <a:fld id="{7985DCF6-D3FC-4332-94DD-CC003AA6CDCC}" type="datetimeFigureOut">
              <a:rPr lang="fr-FR" smtClean="0"/>
              <a:t>15/03/2024</a:t>
            </a:fld>
            <a:endParaRPr lang="fr-FR"/>
          </a:p>
        </p:txBody>
      </p:sp>
      <p:sp>
        <p:nvSpPr>
          <p:cNvPr id="3" name="Espace réservé du pied de page 2">
            <a:extLst>
              <a:ext uri="{FF2B5EF4-FFF2-40B4-BE49-F238E27FC236}">
                <a16:creationId xmlns:a16="http://schemas.microsoft.com/office/drawing/2014/main" id="{099F5D2A-173A-403C-8187-C028F4911ED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318A4EF-98D2-429F-A6AB-20D267BDC633}"/>
              </a:ext>
            </a:extLst>
          </p:cNvPr>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1001443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EF1B8-4C6A-4E55-9DF6-E889B7767B6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7417610-E3ED-4F39-BA20-AAD1496450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9A9AACF-A08F-476D-906F-1F2253472E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256FD58-C4A0-4223-A13A-D767C7D7CD50}"/>
              </a:ext>
            </a:extLst>
          </p:cNvPr>
          <p:cNvSpPr>
            <a:spLocks noGrp="1"/>
          </p:cNvSpPr>
          <p:nvPr>
            <p:ph type="dt" sz="half" idx="10"/>
          </p:nvPr>
        </p:nvSpPr>
        <p:spPr/>
        <p:txBody>
          <a:bodyPr/>
          <a:lstStyle/>
          <a:p>
            <a:fld id="{7985DCF6-D3FC-4332-94DD-CC003AA6CDCC}" type="datetimeFigureOut">
              <a:rPr lang="fr-FR" smtClean="0"/>
              <a:t>15/03/2024</a:t>
            </a:fld>
            <a:endParaRPr lang="fr-FR"/>
          </a:p>
        </p:txBody>
      </p:sp>
      <p:sp>
        <p:nvSpPr>
          <p:cNvPr id="6" name="Espace réservé du pied de page 5">
            <a:extLst>
              <a:ext uri="{FF2B5EF4-FFF2-40B4-BE49-F238E27FC236}">
                <a16:creationId xmlns:a16="http://schemas.microsoft.com/office/drawing/2014/main" id="{44666EDA-5B7D-4466-BB80-C852C2D5457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DDAEF5C-5EC3-4BFD-BA6C-2A548DCCA940}"/>
              </a:ext>
            </a:extLst>
          </p:cNvPr>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3226715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8A2ADD-C1BB-4E80-94C5-FC95833F4E7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BB458C9-9DDB-4E04-95F2-01380C9A9E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5474EE7-1174-41D9-98A7-283BC4DCB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C47A380-4452-41FD-8EFC-70A8568B72A3}"/>
              </a:ext>
            </a:extLst>
          </p:cNvPr>
          <p:cNvSpPr>
            <a:spLocks noGrp="1"/>
          </p:cNvSpPr>
          <p:nvPr>
            <p:ph type="dt" sz="half" idx="10"/>
          </p:nvPr>
        </p:nvSpPr>
        <p:spPr/>
        <p:txBody>
          <a:bodyPr/>
          <a:lstStyle/>
          <a:p>
            <a:fld id="{7985DCF6-D3FC-4332-94DD-CC003AA6CDCC}" type="datetimeFigureOut">
              <a:rPr lang="fr-FR" smtClean="0"/>
              <a:t>15/03/2024</a:t>
            </a:fld>
            <a:endParaRPr lang="fr-FR"/>
          </a:p>
        </p:txBody>
      </p:sp>
      <p:sp>
        <p:nvSpPr>
          <p:cNvPr id="6" name="Espace réservé du pied de page 5">
            <a:extLst>
              <a:ext uri="{FF2B5EF4-FFF2-40B4-BE49-F238E27FC236}">
                <a16:creationId xmlns:a16="http://schemas.microsoft.com/office/drawing/2014/main" id="{5194231F-E75D-44EE-BC08-9F0896EC5F5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891F9F7-F7FE-4F22-88A9-F30B66351F7F}"/>
              </a:ext>
            </a:extLst>
          </p:cNvPr>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274580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E992D9-A56D-4E5B-A39F-97D70D67E90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E47EBB9-44D7-4B13-86B0-5095D8A5845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B45F728-4890-45EF-8C3B-6E1135F1FBC2}"/>
              </a:ext>
            </a:extLst>
          </p:cNvPr>
          <p:cNvSpPr>
            <a:spLocks noGrp="1"/>
          </p:cNvSpPr>
          <p:nvPr>
            <p:ph type="dt" sz="half" idx="10"/>
          </p:nvPr>
        </p:nvSpPr>
        <p:spPr/>
        <p:txBody>
          <a:bodyPr/>
          <a:lstStyle/>
          <a:p>
            <a:fld id="{7985DCF6-D3FC-4332-94DD-CC003AA6CDCC}" type="datetimeFigureOut">
              <a:rPr lang="fr-FR" smtClean="0"/>
              <a:t>15/03/2024</a:t>
            </a:fld>
            <a:endParaRPr lang="fr-FR"/>
          </a:p>
        </p:txBody>
      </p:sp>
      <p:sp>
        <p:nvSpPr>
          <p:cNvPr id="5" name="Espace réservé du pied de page 4">
            <a:extLst>
              <a:ext uri="{FF2B5EF4-FFF2-40B4-BE49-F238E27FC236}">
                <a16:creationId xmlns:a16="http://schemas.microsoft.com/office/drawing/2014/main" id="{F161F424-B943-4BCF-8B4A-F8B5DD2D644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E4CDE0B-D0D8-44BE-A90E-14D71F850C63}"/>
              </a:ext>
            </a:extLst>
          </p:cNvPr>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34927662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F0C3D43-E9B3-425C-8EDD-4A9830F40F3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7FD4101-7A98-4573-BA8A-1CDB14D3ED9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AF6FEF-4273-4EEC-A3A7-7C103C83D188}"/>
              </a:ext>
            </a:extLst>
          </p:cNvPr>
          <p:cNvSpPr>
            <a:spLocks noGrp="1"/>
          </p:cNvSpPr>
          <p:nvPr>
            <p:ph type="dt" sz="half" idx="10"/>
          </p:nvPr>
        </p:nvSpPr>
        <p:spPr/>
        <p:txBody>
          <a:bodyPr/>
          <a:lstStyle/>
          <a:p>
            <a:fld id="{7985DCF6-D3FC-4332-94DD-CC003AA6CDCC}" type="datetimeFigureOut">
              <a:rPr lang="fr-FR" smtClean="0"/>
              <a:t>15/03/2024</a:t>
            </a:fld>
            <a:endParaRPr lang="fr-FR"/>
          </a:p>
        </p:txBody>
      </p:sp>
      <p:sp>
        <p:nvSpPr>
          <p:cNvPr id="5" name="Espace réservé du pied de page 4">
            <a:extLst>
              <a:ext uri="{FF2B5EF4-FFF2-40B4-BE49-F238E27FC236}">
                <a16:creationId xmlns:a16="http://schemas.microsoft.com/office/drawing/2014/main" id="{D4051EEF-F329-46E4-814E-809EC7CA437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D9AD4D-B10A-4DA2-A538-DB6E3DE9D26D}"/>
              </a:ext>
            </a:extLst>
          </p:cNvPr>
          <p:cNvSpPr>
            <a:spLocks noGrp="1"/>
          </p:cNvSpPr>
          <p:nvPr>
            <p:ph type="sldNum" sz="quarter" idx="12"/>
          </p:nvPr>
        </p:nvSpPr>
        <p:spPr/>
        <p:txBody>
          <a:bodyPr/>
          <a:lstStyle/>
          <a:p>
            <a:fld id="{88C88B33-3F32-4D26-A6BB-6C5E75EDE2A2}" type="slidenum">
              <a:rPr lang="fr-FR" smtClean="0"/>
              <a:t>‹N°›</a:t>
            </a:fld>
            <a:endParaRPr lang="fr-FR"/>
          </a:p>
        </p:txBody>
      </p:sp>
    </p:spTree>
    <p:extLst>
      <p:ext uri="{BB962C8B-B14F-4D97-AF65-F5344CB8AC3E}">
        <p14:creationId xmlns:p14="http://schemas.microsoft.com/office/powerpoint/2010/main" val="2847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r-FR"/>
              <a:t>Modifiez le style du titre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C038834-516E-4093-970E-22473DF6312B}" type="datetimeFigureOut">
              <a:rPr lang="fr-FR" smtClean="0"/>
              <a:t>15/03/2024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3351654-6680-4919-A5BE-69120125BC0F}" type="slidenum">
              <a:rPr lang="fr-FR" smtClean="0"/>
              <a:t>‹N°›</a:t>
            </a:fld>
            <a:endParaRPr lang="fr-FR"/>
          </a:p>
        </p:txBody>
      </p:sp>
    </p:spTree>
    <p:extLst>
      <p:ext uri="{BB962C8B-B14F-4D97-AF65-F5344CB8AC3E}">
        <p14:creationId xmlns:p14="http://schemas.microsoft.com/office/powerpoint/2010/main" val="266061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C038834-516E-4093-970E-22473DF6312B}" type="datetimeFigureOut">
              <a:rPr lang="fr-FR" smtClean="0"/>
              <a:t>15/03/2024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3351654-6680-4919-A5BE-69120125BC0F}" type="slidenum">
              <a:rPr lang="fr-FR" smtClean="0"/>
              <a:t>‹N°›</a:t>
            </a:fld>
            <a:endParaRPr lang="fr-FR"/>
          </a:p>
        </p:txBody>
      </p:sp>
    </p:spTree>
    <p:extLst>
      <p:ext uri="{BB962C8B-B14F-4D97-AF65-F5344CB8AC3E}">
        <p14:creationId xmlns:p14="http://schemas.microsoft.com/office/powerpoint/2010/main" val="2171164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C038834-516E-4093-970E-22473DF6312B}" type="datetimeFigureOut">
              <a:rPr lang="fr-FR" smtClean="0"/>
              <a:t>15/03/2024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3351654-6680-4919-A5BE-69120125BC0F}" type="slidenum">
              <a:rPr lang="fr-FR" smtClean="0"/>
              <a:t>‹N°›</a:t>
            </a:fld>
            <a:endParaRPr lang="fr-FR"/>
          </a:p>
        </p:txBody>
      </p:sp>
    </p:spTree>
    <p:extLst>
      <p:ext uri="{BB962C8B-B14F-4D97-AF65-F5344CB8AC3E}">
        <p14:creationId xmlns:p14="http://schemas.microsoft.com/office/powerpoint/2010/main" val="593748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C038834-516E-4093-970E-22473DF6312B}" type="datetimeFigureOut">
              <a:rPr lang="fr-FR" smtClean="0"/>
              <a:t>15/03/2024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3351654-6680-4919-A5BE-69120125BC0F}" type="slidenum">
              <a:rPr lang="fr-FR" smtClean="0"/>
              <a:t>‹N°›</a:t>
            </a:fld>
            <a:endParaRPr lang="fr-FR"/>
          </a:p>
        </p:txBody>
      </p:sp>
    </p:spTree>
    <p:extLst>
      <p:ext uri="{BB962C8B-B14F-4D97-AF65-F5344CB8AC3E}">
        <p14:creationId xmlns:p14="http://schemas.microsoft.com/office/powerpoint/2010/main" val="259579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38834-516E-4093-970E-22473DF6312B}" type="datetimeFigureOut">
              <a:rPr lang="fr-FR" smtClean="0"/>
              <a:t>15/03/2024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3351654-6680-4919-A5BE-69120125BC0F}" type="slidenum">
              <a:rPr lang="fr-FR" smtClean="0"/>
              <a:t>‹N°›</a:t>
            </a:fld>
            <a:endParaRPr lang="fr-FR"/>
          </a:p>
        </p:txBody>
      </p:sp>
    </p:spTree>
    <p:extLst>
      <p:ext uri="{BB962C8B-B14F-4D97-AF65-F5344CB8AC3E}">
        <p14:creationId xmlns:p14="http://schemas.microsoft.com/office/powerpoint/2010/main" val="347885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C038834-516E-4093-970E-22473DF6312B}" type="datetimeFigureOut">
              <a:rPr lang="fr-FR" smtClean="0"/>
              <a:t>15/03/2024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3351654-6680-4919-A5BE-69120125BC0F}" type="slidenum">
              <a:rPr lang="fr-FR" smtClean="0"/>
              <a:t>‹N°›</a:t>
            </a:fld>
            <a:endParaRPr lang="fr-FR"/>
          </a:p>
        </p:txBody>
      </p:sp>
    </p:spTree>
    <p:extLst>
      <p:ext uri="{BB962C8B-B14F-4D97-AF65-F5344CB8AC3E}">
        <p14:creationId xmlns:p14="http://schemas.microsoft.com/office/powerpoint/2010/main" val="363806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6399212" y="5883275"/>
            <a:ext cx="914400" cy="365125"/>
          </a:xfrm>
        </p:spPr>
        <p:txBody>
          <a:bodyPr/>
          <a:lstStyle/>
          <a:p>
            <a:fld id="{CC038834-516E-4093-970E-22473DF6312B}" type="datetimeFigureOut">
              <a:rPr lang="fr-FR" smtClean="0"/>
              <a:t>15/03/2024</a:t>
            </a:fld>
            <a:endParaRPr lang="fr-FR"/>
          </a:p>
        </p:txBody>
      </p:sp>
      <p:sp>
        <p:nvSpPr>
          <p:cNvPr id="6" name="Footer Placeholder 5"/>
          <p:cNvSpPr>
            <a:spLocks noGrp="1"/>
          </p:cNvSpPr>
          <p:nvPr>
            <p:ph type="ftr" sz="quarter" idx="11"/>
          </p:nvPr>
        </p:nvSpPr>
        <p:spPr>
          <a:xfrm>
            <a:off x="1141412" y="5883275"/>
            <a:ext cx="5105400" cy="365125"/>
          </a:xfrm>
        </p:spPr>
        <p:txBody>
          <a:bodyPr/>
          <a:lstStyle/>
          <a:p>
            <a:endParaRPr lang="fr-FR"/>
          </a:p>
        </p:txBody>
      </p:sp>
      <p:sp>
        <p:nvSpPr>
          <p:cNvPr id="7" name="Slide Number Placeholder 6"/>
          <p:cNvSpPr>
            <a:spLocks noGrp="1"/>
          </p:cNvSpPr>
          <p:nvPr>
            <p:ph type="sldNum" sz="quarter" idx="12"/>
          </p:nvPr>
        </p:nvSpPr>
        <p:spPr>
          <a:xfrm>
            <a:off x="10742612" y="5883275"/>
            <a:ext cx="322567" cy="365125"/>
          </a:xfrm>
        </p:spPr>
        <p:txBody>
          <a:bodyPr/>
          <a:lstStyle/>
          <a:p>
            <a:fld id="{03351654-6680-4919-A5BE-69120125BC0F}" type="slidenum">
              <a:rPr lang="fr-FR" smtClean="0"/>
              <a:t>‹N°›</a:t>
            </a:fld>
            <a:endParaRPr lang="fr-FR"/>
          </a:p>
        </p:txBody>
      </p:sp>
    </p:spTree>
    <p:extLst>
      <p:ext uri="{BB962C8B-B14F-4D97-AF65-F5344CB8AC3E}">
        <p14:creationId xmlns:p14="http://schemas.microsoft.com/office/powerpoint/2010/main" val="223889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CC038834-516E-4093-970E-22473DF6312B}" type="datetimeFigureOut">
              <a:rPr lang="fr-FR" smtClean="0"/>
              <a:t>15/03/2024</a:t>
            </a:fld>
            <a:endParaRPr lang="fr-FR"/>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fr-F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3351654-6680-4919-A5BE-69120125BC0F}" type="slidenum">
              <a:rPr lang="fr-FR" smtClean="0"/>
              <a:t>‹N°›</a:t>
            </a:fld>
            <a:endParaRPr lang="fr-FR"/>
          </a:p>
        </p:txBody>
      </p:sp>
      <p:pic>
        <p:nvPicPr>
          <p:cNvPr id="8" name="Image 7" descr="Une image contenant texte, Police, logo, Graphique&#10;&#10;Description générée automatiquement">
            <a:extLst>
              <a:ext uri="{FF2B5EF4-FFF2-40B4-BE49-F238E27FC236}">
                <a16:creationId xmlns:a16="http://schemas.microsoft.com/office/drawing/2014/main" id="{3D2ADF11-A81F-A537-F585-1C2405CF8345}"/>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437812" y="58939"/>
            <a:ext cx="1596872" cy="560589"/>
          </a:xfrm>
          <a:prstGeom prst="rect">
            <a:avLst/>
          </a:prstGeom>
        </p:spPr>
      </p:pic>
    </p:spTree>
    <p:extLst>
      <p:ext uri="{BB962C8B-B14F-4D97-AF65-F5344CB8AC3E}">
        <p14:creationId xmlns:p14="http://schemas.microsoft.com/office/powerpoint/2010/main" val="35957551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E6BA4A-81F5-4F4C-95C3-1C4F6833FB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1C0528C-8241-4595-8535-560F7FD9C6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B8D6D19-747B-4884-A15D-AE118EEC2C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5DCF6-D3FC-4332-94DD-CC003AA6CDCC}" type="datetimeFigureOut">
              <a:rPr lang="fr-FR" smtClean="0"/>
              <a:t>15/03/2024</a:t>
            </a:fld>
            <a:endParaRPr lang="fr-FR"/>
          </a:p>
        </p:txBody>
      </p:sp>
      <p:sp>
        <p:nvSpPr>
          <p:cNvPr id="5" name="Espace réservé du pied de page 4">
            <a:extLst>
              <a:ext uri="{FF2B5EF4-FFF2-40B4-BE49-F238E27FC236}">
                <a16:creationId xmlns:a16="http://schemas.microsoft.com/office/drawing/2014/main" id="{8C6A8321-32C2-48D1-BD01-527BC31626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165BDA4-39DA-4D7F-861D-04FD53841D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88B33-3F32-4D26-A6BB-6C5E75EDE2A2}" type="slidenum">
              <a:rPr lang="fr-FR" smtClean="0"/>
              <a:t>‹N°›</a:t>
            </a:fld>
            <a:endParaRPr lang="fr-FR"/>
          </a:p>
        </p:txBody>
      </p:sp>
    </p:spTree>
    <p:extLst>
      <p:ext uri="{BB962C8B-B14F-4D97-AF65-F5344CB8AC3E}">
        <p14:creationId xmlns:p14="http://schemas.microsoft.com/office/powerpoint/2010/main" val="34881218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docs.oracle.com/en/database/oracle/oracle-database/19/sqlrf/TO_CHAR-number.html#GUID-00DA076D-2468-41AB-A3AC-CC78DBA0D9CB" TargetMode="External"/><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ocs.oracle.com/en/database/oracle/oracle-database/19/sqlrf/TO_CHAR-number.html#GUID-00DA076D-2468-41AB-A3AC-CC78DBA0D9CB" TargetMode="Externa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ocs.oracle.com/en/database/oracle/oracle-database/19/sqlrf/TO_CHAR-number.html#GUID-00DA076D-2468-41AB-A3AC-CC78DBA0D9CB" TargetMode="Externa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docs.oracle.com/en/database/oracle/oracle-database/19/sqlrf/TO_DATE.html#GUID-D226FA7C-F7AD-41A0-BB1D-BD8EF9440118" TargetMode="Externa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 Id="rId4" Type="http://schemas.openxmlformats.org/officeDocument/2006/relationships/hyperlink" Target="https://docs.oracle.com/en/database/oracle/oracle-database/19/sqlrf/CAST.html#GUID-5A70235E-1209-4281-8521-B94497AAEF75"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docs.oracle.com/en/database/oracle/oracle-database/19/sqlrf/CONVERT.html#GUID-C8BA0657-61C8-4964-A4CB-9292390853F6" TargetMode="External"/><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 Id="rId4" Type="http://schemas.openxmlformats.org/officeDocument/2006/relationships/hyperlink" Target="https://docs.oracle.com/en/database/oracle/oracle-database/19/sqlrf/UPPER.html#GUID-0518FB26-7FE5-43B9-AB31-9352F9F6029C"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docs.oracle.com/en/database/oracle/oracle-database/19/sqlrf/UPPER.html#GUID-0518FB26-7FE5-43B9-AB31-9352F9F6029C" TargetMode="External"/><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docs.oracle.com/en/database/oracle/oracle-database/19/sqlrf/TRIM.html#GUID-00D5C77C-19B1-4894-828F-066746235B03" TargetMode="External"/><Relationship Id="rId1" Type="http://schemas.openxmlformats.org/officeDocument/2006/relationships/slideLayout" Target="../slideLayouts/slideLayout4.xml"/><Relationship Id="rId4" Type="http://schemas.openxmlformats.org/officeDocument/2006/relationships/image" Target="../media/image67.png"/></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docs.oracle.com/en/database/oracle/oracle-database/19/sqlrf/TRIM.html#GUID-00D5C77C-19B1-4894-828F-066746235B03" TargetMode="External"/><Relationship Id="rId1" Type="http://schemas.openxmlformats.org/officeDocument/2006/relationships/slideLayout" Target="../slideLayouts/slideLayout4.xml"/><Relationship Id="rId4" Type="http://schemas.openxmlformats.org/officeDocument/2006/relationships/image" Target="../media/image69.png"/></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docs.oracle.com/en/database/oracle/oracle-database/19/sqlrf/TRIM.html#GUID-00D5C77C-19B1-4894-828F-066746235B03" TargetMode="External"/><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docs.oracle.com/en/database/oracle/oracle-database/19/sqlrf/REGEXP_REPLACE.html#GUID-EA80A33C-441A-4692-A959-273B5A224490" TargetMode="External"/><Relationship Id="rId1" Type="http://schemas.openxmlformats.org/officeDocument/2006/relationships/slideLayout" Target="../slideLayouts/slideLayout4.xml"/><Relationship Id="rId5" Type="http://schemas.openxmlformats.org/officeDocument/2006/relationships/image" Target="../media/image74.png"/><Relationship Id="rId4" Type="http://schemas.openxmlformats.org/officeDocument/2006/relationships/image" Target="../media/image73.png"/></Relationships>
</file>

<file path=ppt/slides/_rels/slide5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docs.oracle.com/en/database/oracle/oracle-database/19/sqlrf/REGEXP_REPLACE.html#GUID-EA80A33C-441A-4692-A959-273B5A224490" TargetMode="External"/><Relationship Id="rId1" Type="http://schemas.openxmlformats.org/officeDocument/2006/relationships/slideLayout" Target="../slideLayouts/slideLayout4.xml"/><Relationship Id="rId5" Type="http://schemas.openxmlformats.org/officeDocument/2006/relationships/image" Target="../media/image76.png"/><Relationship Id="rId4" Type="http://schemas.openxmlformats.org/officeDocument/2006/relationships/image" Target="../media/image7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xml"/><Relationship Id="rId5" Type="http://schemas.openxmlformats.org/officeDocument/2006/relationships/hyperlink" Target="https://docs.oracle.com/en/database/oracle/oracle-database/19/sqlrf/REGEXP_SUBSTR.html#GUID-2903904D-455F-4839-A8B2-1731EF4BD099" TargetMode="External"/><Relationship Id="rId4" Type="http://schemas.openxmlformats.org/officeDocument/2006/relationships/image" Target="../media/image7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s://docs.oracle.com/en/database/oracle/oracle-database/19/sqlrf/EXTRACT-datetime.html#GUID-36E52BF8-945D-437D-9A3C-6860CABD210E" TargetMode="External"/><Relationship Id="rId1" Type="http://schemas.openxmlformats.org/officeDocument/2006/relationships/slideLayout" Target="../slideLayouts/slideLayout4.xml"/><Relationship Id="rId4" Type="http://schemas.openxmlformats.org/officeDocument/2006/relationships/image" Target="../media/image81.png"/></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s://docs.oracle.com/en/database/oracle/oracle-database/19/sqlrf/ADD_MONTHS.html#GUID-B8C74443-DF32-4B7C-857F-28D557381543" TargetMode="External"/><Relationship Id="rId1" Type="http://schemas.openxmlformats.org/officeDocument/2006/relationships/slideLayout" Target="../slideLayouts/slideLayout4.xml"/><Relationship Id="rId4" Type="http://schemas.openxmlformats.org/officeDocument/2006/relationships/image" Target="../media/image83.png"/></Relationships>
</file>

<file path=ppt/slides/_rels/slide6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https://docs.oracle.com/en/database/oracle/oracle-database/19/sqlrf/CREATE-VIEW.html#GUID-61D2D2B4-DACC-4C7C-89EB-7E50D9594D30" TargetMode="External"/><Relationship Id="rId2" Type="http://schemas.openxmlformats.org/officeDocument/2006/relationships/image" Target="../media/image86.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6AAC7C-EB75-F796-EC1C-2000AE765C7C}"/>
              </a:ext>
            </a:extLst>
          </p:cNvPr>
          <p:cNvSpPr>
            <a:spLocks noGrp="1"/>
          </p:cNvSpPr>
          <p:nvPr>
            <p:ph type="ctrTitle"/>
          </p:nvPr>
        </p:nvSpPr>
        <p:spPr/>
        <p:txBody>
          <a:bodyPr/>
          <a:lstStyle/>
          <a:p>
            <a:r>
              <a:rPr lang="fr-FR" dirty="0"/>
              <a:t>SQL Expert</a:t>
            </a:r>
          </a:p>
        </p:txBody>
      </p:sp>
      <p:sp>
        <p:nvSpPr>
          <p:cNvPr id="3" name="Sous-titre 2">
            <a:extLst>
              <a:ext uri="{FF2B5EF4-FFF2-40B4-BE49-F238E27FC236}">
                <a16:creationId xmlns:a16="http://schemas.microsoft.com/office/drawing/2014/main" id="{34020C67-AB04-804C-FE25-B1B6A92B0529}"/>
              </a:ext>
            </a:extLst>
          </p:cNvPr>
          <p:cNvSpPr>
            <a:spLocks noGrp="1"/>
          </p:cNvSpPr>
          <p:nvPr>
            <p:ph type="subTitle" idx="1"/>
          </p:nvPr>
        </p:nvSpPr>
        <p:spPr/>
        <p:txBody>
          <a:bodyPr/>
          <a:lstStyle/>
          <a:p>
            <a:r>
              <a:rPr lang="fr-FR" dirty="0"/>
              <a:t>Spécifique Oracle</a:t>
            </a:r>
          </a:p>
        </p:txBody>
      </p:sp>
    </p:spTree>
    <p:extLst>
      <p:ext uri="{BB962C8B-B14F-4D97-AF65-F5344CB8AC3E}">
        <p14:creationId xmlns:p14="http://schemas.microsoft.com/office/powerpoint/2010/main" val="2774077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2AD62E-0870-8AA7-F7DD-51879F195337}"/>
              </a:ext>
            </a:extLst>
          </p:cNvPr>
          <p:cNvSpPr>
            <a:spLocks noGrp="1"/>
          </p:cNvSpPr>
          <p:nvPr>
            <p:ph type="title"/>
          </p:nvPr>
        </p:nvSpPr>
        <p:spPr/>
        <p:txBody>
          <a:bodyPr/>
          <a:lstStyle/>
          <a:p>
            <a:r>
              <a:rPr lang="fr-FR" dirty="0"/>
              <a:t>Calculer la moyenne d’une colonne</a:t>
            </a:r>
          </a:p>
        </p:txBody>
      </p:sp>
      <p:pic>
        <p:nvPicPr>
          <p:cNvPr id="7" name="Espace réservé du contenu 6">
            <a:extLst>
              <a:ext uri="{FF2B5EF4-FFF2-40B4-BE49-F238E27FC236}">
                <a16:creationId xmlns:a16="http://schemas.microsoft.com/office/drawing/2014/main" id="{E0DE9CCB-2E06-F5EA-E2D5-780828ACF70E}"/>
              </a:ext>
            </a:extLst>
          </p:cNvPr>
          <p:cNvPicPr>
            <a:picLocks noGrp="1" noChangeAspect="1"/>
          </p:cNvPicPr>
          <p:nvPr>
            <p:ph sz="half" idx="2"/>
          </p:nvPr>
        </p:nvPicPr>
        <p:blipFill>
          <a:blip r:embed="rId2"/>
          <a:stretch>
            <a:fillRect/>
          </a:stretch>
        </p:blipFill>
        <p:spPr>
          <a:xfrm>
            <a:off x="7425159" y="3666476"/>
            <a:ext cx="3630252" cy="1043175"/>
          </a:xfrm>
        </p:spPr>
      </p:pic>
      <p:sp>
        <p:nvSpPr>
          <p:cNvPr id="5" name="Rectangle 1">
            <a:extLst>
              <a:ext uri="{FF2B5EF4-FFF2-40B4-BE49-F238E27FC236}">
                <a16:creationId xmlns:a16="http://schemas.microsoft.com/office/drawing/2014/main" id="{66CEA244-A813-3B89-7D8A-759D1B6C2156}"/>
              </a:ext>
            </a:extLst>
          </p:cNvPr>
          <p:cNvSpPr>
            <a:spLocks noGrp="1" noChangeArrowheads="1"/>
          </p:cNvSpPr>
          <p:nvPr>
            <p:ph sz="half" idx="1"/>
          </p:nvPr>
        </p:nvSpPr>
        <p:spPr bwMode="auto">
          <a:xfrm>
            <a:off x="1141412" y="2810250"/>
            <a:ext cx="4807104" cy="2837700"/>
          </a:xfrm>
          <a:prstGeom prst="rect">
            <a:avLst/>
          </a:prstGeom>
        </p:spPr>
        <p:txBody>
          <a:bodyPr vert="horz" lIns="91440" tIns="45720" rIns="91440" bIns="45720" rtlCol="0" anchor="ctr">
            <a:normAutofit/>
          </a:bodyPr>
          <a:lstStyle/>
          <a:p>
            <a:endParaRPr lang="fr-FR" altLang="fr-FR" dirty="0"/>
          </a:p>
          <a:p>
            <a:r>
              <a:rPr lang="fr-FR" altLang="fr-FR" dirty="0"/>
              <a:t> Syntaxe : AVG(colonne)</a:t>
            </a:r>
          </a:p>
          <a:p>
            <a:r>
              <a:rPr lang="fr-FR" altLang="fr-FR" dirty="0"/>
              <a:t> Objectif : Calculer la moyenne de toutes les valeurs non nulles d'une colonne numérique.</a:t>
            </a:r>
          </a:p>
          <a:p>
            <a:r>
              <a:rPr lang="fr-FR" altLang="fr-FR" dirty="0"/>
              <a:t>Exemple : Déterminer la note moyenne d'une classe d'étudiants.</a:t>
            </a:r>
          </a:p>
          <a:p>
            <a:endParaRPr lang="fr-FR" altLang="fr-FR" dirty="0"/>
          </a:p>
        </p:txBody>
      </p:sp>
    </p:spTree>
    <p:extLst>
      <p:ext uri="{BB962C8B-B14F-4D97-AF65-F5344CB8AC3E}">
        <p14:creationId xmlns:p14="http://schemas.microsoft.com/office/powerpoint/2010/main" val="2980758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2AD62E-0870-8AA7-F7DD-51879F195337}"/>
              </a:ext>
            </a:extLst>
          </p:cNvPr>
          <p:cNvSpPr>
            <a:spLocks noGrp="1"/>
          </p:cNvSpPr>
          <p:nvPr>
            <p:ph type="title"/>
          </p:nvPr>
        </p:nvSpPr>
        <p:spPr/>
        <p:txBody>
          <a:bodyPr/>
          <a:lstStyle/>
          <a:p>
            <a:r>
              <a:rPr lang="fr-FR" dirty="0"/>
              <a:t>Calculer le MIN ou le MAX d’une colonne</a:t>
            </a:r>
          </a:p>
        </p:txBody>
      </p:sp>
      <p:sp>
        <p:nvSpPr>
          <p:cNvPr id="5" name="Rectangle 1">
            <a:extLst>
              <a:ext uri="{FF2B5EF4-FFF2-40B4-BE49-F238E27FC236}">
                <a16:creationId xmlns:a16="http://schemas.microsoft.com/office/drawing/2014/main" id="{66CEA244-A813-3B89-7D8A-759D1B6C2156}"/>
              </a:ext>
            </a:extLst>
          </p:cNvPr>
          <p:cNvSpPr>
            <a:spLocks noGrp="1" noChangeArrowheads="1"/>
          </p:cNvSpPr>
          <p:nvPr>
            <p:ph sz="half" idx="1"/>
          </p:nvPr>
        </p:nvSpPr>
        <p:spPr bwMode="auto">
          <a:xfrm>
            <a:off x="1141412" y="2671752"/>
            <a:ext cx="4807104" cy="3114699"/>
          </a:xfrm>
          <a:prstGeom prst="rect">
            <a:avLst/>
          </a:prstGeom>
        </p:spPr>
        <p:txBody>
          <a:bodyPr vert="horz" lIns="91440" tIns="45720" rIns="91440" bIns="45720" rtlCol="0" anchor="ctr">
            <a:normAutofit/>
          </a:bodyPr>
          <a:lstStyle/>
          <a:p>
            <a:endParaRPr lang="fr-FR" altLang="fr-FR" dirty="0"/>
          </a:p>
          <a:p>
            <a:r>
              <a:rPr lang="fr-FR" altLang="fr-FR" dirty="0"/>
              <a:t>Syntaxe : MIN(colonne) et MAX(colonne)</a:t>
            </a:r>
          </a:p>
          <a:p>
            <a:r>
              <a:rPr lang="fr-FR" altLang="fr-FR" dirty="0"/>
              <a:t>Objectif : Déterminer la valeur minimale et maximale d'une colonne numérique.</a:t>
            </a:r>
          </a:p>
          <a:p>
            <a:r>
              <a:rPr lang="fr-FR" altLang="fr-FR" dirty="0"/>
              <a:t>Exemple : Trouver le salaire le plus bas et le plus élevé.</a:t>
            </a:r>
          </a:p>
          <a:p>
            <a:endParaRPr lang="fr-FR" altLang="fr-FR" dirty="0"/>
          </a:p>
        </p:txBody>
      </p:sp>
      <p:pic>
        <p:nvPicPr>
          <p:cNvPr id="10" name="Espace réservé du contenu 9">
            <a:extLst>
              <a:ext uri="{FF2B5EF4-FFF2-40B4-BE49-F238E27FC236}">
                <a16:creationId xmlns:a16="http://schemas.microsoft.com/office/drawing/2014/main" id="{3FF5CE13-A090-5FD0-7C40-7BB3D3C0E8BC}"/>
              </a:ext>
            </a:extLst>
          </p:cNvPr>
          <p:cNvPicPr>
            <a:picLocks noGrp="1" noChangeAspect="1"/>
          </p:cNvPicPr>
          <p:nvPr>
            <p:ph sz="half" idx="2"/>
          </p:nvPr>
        </p:nvPicPr>
        <p:blipFill>
          <a:blip r:embed="rId2"/>
          <a:stretch>
            <a:fillRect/>
          </a:stretch>
        </p:blipFill>
        <p:spPr>
          <a:xfrm>
            <a:off x="6123174" y="4005231"/>
            <a:ext cx="5837826" cy="920730"/>
          </a:xfrm>
        </p:spPr>
      </p:pic>
    </p:spTree>
    <p:extLst>
      <p:ext uri="{BB962C8B-B14F-4D97-AF65-F5344CB8AC3E}">
        <p14:creationId xmlns:p14="http://schemas.microsoft.com/office/powerpoint/2010/main" val="2109504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DDD125-CB36-D045-C34C-98EA34BED487}"/>
              </a:ext>
            </a:extLst>
          </p:cNvPr>
          <p:cNvSpPr>
            <a:spLocks noGrp="1"/>
          </p:cNvSpPr>
          <p:nvPr>
            <p:ph type="title"/>
          </p:nvPr>
        </p:nvSpPr>
        <p:spPr/>
        <p:txBody>
          <a:bodyPr/>
          <a:lstStyle/>
          <a:p>
            <a:r>
              <a:rPr lang="fr-FR" dirty="0"/>
              <a:t>Calculer le nombre de valeur d’une colonne</a:t>
            </a:r>
          </a:p>
        </p:txBody>
      </p:sp>
      <p:sp>
        <p:nvSpPr>
          <p:cNvPr id="3" name="Espace réservé du contenu 2">
            <a:extLst>
              <a:ext uri="{FF2B5EF4-FFF2-40B4-BE49-F238E27FC236}">
                <a16:creationId xmlns:a16="http://schemas.microsoft.com/office/drawing/2014/main" id="{71EBFA0C-7ADB-BFCE-4340-8FA644670373}"/>
              </a:ext>
            </a:extLst>
          </p:cNvPr>
          <p:cNvSpPr>
            <a:spLocks noGrp="1"/>
          </p:cNvSpPr>
          <p:nvPr>
            <p:ph sz="half" idx="1"/>
          </p:nvPr>
        </p:nvSpPr>
        <p:spPr/>
        <p:txBody>
          <a:bodyPr/>
          <a:lstStyle/>
          <a:p>
            <a:endParaRPr lang="fr-FR" dirty="0"/>
          </a:p>
          <a:p>
            <a:r>
              <a:rPr lang="fr-FR" dirty="0"/>
              <a:t>Syntaxe : COUNT(colonne)</a:t>
            </a:r>
          </a:p>
          <a:p>
            <a:r>
              <a:rPr lang="fr-FR" dirty="0"/>
              <a:t>Objectif : Compter le nombre d'enregistrements dans une table ou le nombre de valeurs non nulles dans une colonne.</a:t>
            </a:r>
          </a:p>
          <a:p>
            <a:r>
              <a:rPr lang="fr-FR" dirty="0"/>
              <a:t>Exemple : Déterminer le nombre de produits vendus dans une base de données.</a:t>
            </a:r>
          </a:p>
          <a:p>
            <a:endParaRPr lang="fr-FR" dirty="0"/>
          </a:p>
        </p:txBody>
      </p:sp>
      <p:pic>
        <p:nvPicPr>
          <p:cNvPr id="6" name="Espace réservé du contenu 5">
            <a:extLst>
              <a:ext uri="{FF2B5EF4-FFF2-40B4-BE49-F238E27FC236}">
                <a16:creationId xmlns:a16="http://schemas.microsoft.com/office/drawing/2014/main" id="{F3A5EDAF-A9DC-9C3B-821E-44B577D883CD}"/>
              </a:ext>
            </a:extLst>
          </p:cNvPr>
          <p:cNvPicPr>
            <a:picLocks noGrp="1" noChangeAspect="1"/>
          </p:cNvPicPr>
          <p:nvPr>
            <p:ph sz="half" idx="2"/>
          </p:nvPr>
        </p:nvPicPr>
        <p:blipFill>
          <a:blip r:embed="rId2"/>
          <a:stretch>
            <a:fillRect/>
          </a:stretch>
        </p:blipFill>
        <p:spPr>
          <a:xfrm>
            <a:off x="6233232" y="3646811"/>
            <a:ext cx="5022818" cy="1082503"/>
          </a:xfrm>
        </p:spPr>
      </p:pic>
    </p:spTree>
    <p:extLst>
      <p:ext uri="{BB962C8B-B14F-4D97-AF65-F5344CB8AC3E}">
        <p14:creationId xmlns:p14="http://schemas.microsoft.com/office/powerpoint/2010/main" val="187418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DDD125-CB36-D045-C34C-98EA34BED487}"/>
              </a:ext>
            </a:extLst>
          </p:cNvPr>
          <p:cNvSpPr>
            <a:spLocks noGrp="1"/>
          </p:cNvSpPr>
          <p:nvPr>
            <p:ph type="title"/>
          </p:nvPr>
        </p:nvSpPr>
        <p:spPr/>
        <p:txBody>
          <a:bodyPr/>
          <a:lstStyle/>
          <a:p>
            <a:r>
              <a:rPr lang="fr-FR" dirty="0"/>
              <a:t>Calculer le nombre dédoublonné de valeur d’une colonne</a:t>
            </a:r>
          </a:p>
        </p:txBody>
      </p:sp>
      <p:sp>
        <p:nvSpPr>
          <p:cNvPr id="3" name="Espace réservé du contenu 2">
            <a:extLst>
              <a:ext uri="{FF2B5EF4-FFF2-40B4-BE49-F238E27FC236}">
                <a16:creationId xmlns:a16="http://schemas.microsoft.com/office/drawing/2014/main" id="{71EBFA0C-7ADB-BFCE-4340-8FA644670373}"/>
              </a:ext>
            </a:extLst>
          </p:cNvPr>
          <p:cNvSpPr>
            <a:spLocks noGrp="1"/>
          </p:cNvSpPr>
          <p:nvPr>
            <p:ph sz="half" idx="1"/>
          </p:nvPr>
        </p:nvSpPr>
        <p:spPr/>
        <p:txBody>
          <a:bodyPr/>
          <a:lstStyle/>
          <a:p>
            <a:endParaRPr lang="fr-FR" dirty="0"/>
          </a:p>
          <a:p>
            <a:r>
              <a:rPr lang="fr-FR" dirty="0"/>
              <a:t>Syntaxe : COUNT(DISTINCT colonne)</a:t>
            </a:r>
          </a:p>
          <a:p>
            <a:r>
              <a:rPr lang="fr-FR" dirty="0"/>
              <a:t>Objectif : Compter le nombre de valeurs dans une colonne, 1 valeur répétée ne doit être comptée qu’une seule fois.</a:t>
            </a:r>
          </a:p>
          <a:p>
            <a:r>
              <a:rPr lang="fr-FR" dirty="0"/>
              <a:t>Exemple : Déterminer le nombre de produits vendus dans une base de données.</a:t>
            </a:r>
          </a:p>
          <a:p>
            <a:endParaRPr lang="fr-FR" dirty="0"/>
          </a:p>
        </p:txBody>
      </p:sp>
      <p:pic>
        <p:nvPicPr>
          <p:cNvPr id="8" name="Espace réservé du contenu 7">
            <a:extLst>
              <a:ext uri="{FF2B5EF4-FFF2-40B4-BE49-F238E27FC236}">
                <a16:creationId xmlns:a16="http://schemas.microsoft.com/office/drawing/2014/main" id="{5C8C1696-66BB-F986-5F94-7F25D54CFB8C}"/>
              </a:ext>
            </a:extLst>
          </p:cNvPr>
          <p:cNvPicPr>
            <a:picLocks noGrp="1" noChangeAspect="1"/>
          </p:cNvPicPr>
          <p:nvPr>
            <p:ph sz="half" idx="2"/>
          </p:nvPr>
        </p:nvPicPr>
        <p:blipFill>
          <a:blip r:embed="rId2"/>
          <a:stretch>
            <a:fillRect/>
          </a:stretch>
        </p:blipFill>
        <p:spPr>
          <a:xfrm>
            <a:off x="6375098" y="4014757"/>
            <a:ext cx="5142251" cy="744056"/>
          </a:xfrm>
        </p:spPr>
      </p:pic>
    </p:spTree>
    <p:extLst>
      <p:ext uri="{BB962C8B-B14F-4D97-AF65-F5344CB8AC3E}">
        <p14:creationId xmlns:p14="http://schemas.microsoft.com/office/powerpoint/2010/main" val="4042607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90A55B-A0F8-06D5-03CD-2DBF0C77188D}"/>
              </a:ext>
            </a:extLst>
          </p:cNvPr>
          <p:cNvSpPr>
            <a:spLocks noGrp="1"/>
          </p:cNvSpPr>
          <p:nvPr>
            <p:ph type="title"/>
          </p:nvPr>
        </p:nvSpPr>
        <p:spPr/>
        <p:txBody>
          <a:bodyPr/>
          <a:lstStyle/>
          <a:p>
            <a:r>
              <a:rPr lang="fr-FR" dirty="0"/>
              <a:t>Instruction GROUP BY</a:t>
            </a:r>
          </a:p>
        </p:txBody>
      </p:sp>
      <p:pic>
        <p:nvPicPr>
          <p:cNvPr id="6" name="Espace réservé du contenu 5">
            <a:extLst>
              <a:ext uri="{FF2B5EF4-FFF2-40B4-BE49-F238E27FC236}">
                <a16:creationId xmlns:a16="http://schemas.microsoft.com/office/drawing/2014/main" id="{6505F439-9C53-0193-0054-801A74A75A2F}"/>
              </a:ext>
            </a:extLst>
          </p:cNvPr>
          <p:cNvPicPr>
            <a:picLocks noGrp="1" noChangeAspect="1"/>
          </p:cNvPicPr>
          <p:nvPr>
            <p:ph sz="half" idx="1"/>
          </p:nvPr>
        </p:nvPicPr>
        <p:blipFill>
          <a:blip r:embed="rId2"/>
          <a:stretch>
            <a:fillRect/>
          </a:stretch>
        </p:blipFill>
        <p:spPr>
          <a:xfrm>
            <a:off x="1141413" y="3909679"/>
            <a:ext cx="4876800" cy="638842"/>
          </a:xfrm>
        </p:spPr>
      </p:pic>
      <p:pic>
        <p:nvPicPr>
          <p:cNvPr id="8" name="Espace réservé du contenu 7">
            <a:extLst>
              <a:ext uri="{FF2B5EF4-FFF2-40B4-BE49-F238E27FC236}">
                <a16:creationId xmlns:a16="http://schemas.microsoft.com/office/drawing/2014/main" id="{518D3652-DE12-B023-7E39-D36A384ECFCE}"/>
              </a:ext>
            </a:extLst>
          </p:cNvPr>
          <p:cNvPicPr>
            <a:picLocks noGrp="1" noChangeAspect="1"/>
          </p:cNvPicPr>
          <p:nvPr>
            <p:ph sz="half" idx="2"/>
          </p:nvPr>
        </p:nvPicPr>
        <p:blipFill>
          <a:blip r:embed="rId3"/>
          <a:stretch>
            <a:fillRect/>
          </a:stretch>
        </p:blipFill>
        <p:spPr>
          <a:xfrm>
            <a:off x="7332485" y="3871862"/>
            <a:ext cx="2553056" cy="714475"/>
          </a:xfrm>
        </p:spPr>
      </p:pic>
    </p:spTree>
    <p:extLst>
      <p:ext uri="{BB962C8B-B14F-4D97-AF65-F5344CB8AC3E}">
        <p14:creationId xmlns:p14="http://schemas.microsoft.com/office/powerpoint/2010/main" val="3520280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6BA31A-05E5-19AE-B713-163D28A78B03}"/>
              </a:ext>
            </a:extLst>
          </p:cNvPr>
          <p:cNvSpPr>
            <a:spLocks noGrp="1"/>
          </p:cNvSpPr>
          <p:nvPr>
            <p:ph type="title"/>
          </p:nvPr>
        </p:nvSpPr>
        <p:spPr/>
        <p:txBody>
          <a:bodyPr/>
          <a:lstStyle/>
          <a:p>
            <a:r>
              <a:rPr lang="fr-FR" dirty="0"/>
              <a:t>Instruction HAVING</a:t>
            </a:r>
          </a:p>
        </p:txBody>
      </p:sp>
      <p:pic>
        <p:nvPicPr>
          <p:cNvPr id="6" name="Espace réservé du contenu 5">
            <a:extLst>
              <a:ext uri="{FF2B5EF4-FFF2-40B4-BE49-F238E27FC236}">
                <a16:creationId xmlns:a16="http://schemas.microsoft.com/office/drawing/2014/main" id="{A9418A69-A466-4DDD-3754-10ADC121C706}"/>
              </a:ext>
            </a:extLst>
          </p:cNvPr>
          <p:cNvPicPr>
            <a:picLocks noGrp="1" noChangeAspect="1"/>
          </p:cNvPicPr>
          <p:nvPr>
            <p:ph sz="half" idx="1"/>
          </p:nvPr>
        </p:nvPicPr>
        <p:blipFill>
          <a:blip r:embed="rId2"/>
          <a:stretch>
            <a:fillRect/>
          </a:stretch>
        </p:blipFill>
        <p:spPr>
          <a:xfrm>
            <a:off x="1141413" y="3807323"/>
            <a:ext cx="4876800" cy="843554"/>
          </a:xfrm>
        </p:spPr>
      </p:pic>
      <p:pic>
        <p:nvPicPr>
          <p:cNvPr id="8" name="Espace réservé du contenu 7">
            <a:extLst>
              <a:ext uri="{FF2B5EF4-FFF2-40B4-BE49-F238E27FC236}">
                <a16:creationId xmlns:a16="http://schemas.microsoft.com/office/drawing/2014/main" id="{DCDC2AF8-FAB1-755F-3D57-AD49B9550385}"/>
              </a:ext>
            </a:extLst>
          </p:cNvPr>
          <p:cNvPicPr>
            <a:picLocks noGrp="1" noChangeAspect="1"/>
          </p:cNvPicPr>
          <p:nvPr>
            <p:ph sz="half" idx="2"/>
          </p:nvPr>
        </p:nvPicPr>
        <p:blipFill>
          <a:blip r:embed="rId3"/>
          <a:stretch>
            <a:fillRect/>
          </a:stretch>
        </p:blipFill>
        <p:spPr>
          <a:xfrm>
            <a:off x="7137195" y="3748020"/>
            <a:ext cx="2943636" cy="962159"/>
          </a:xfrm>
        </p:spPr>
      </p:pic>
      <p:sp>
        <p:nvSpPr>
          <p:cNvPr id="3" name="ZoneTexte 2">
            <a:extLst>
              <a:ext uri="{FF2B5EF4-FFF2-40B4-BE49-F238E27FC236}">
                <a16:creationId xmlns:a16="http://schemas.microsoft.com/office/drawing/2014/main" id="{CE115B84-5DDB-615D-A953-B6314875F2BB}"/>
              </a:ext>
            </a:extLst>
          </p:cNvPr>
          <p:cNvSpPr txBox="1"/>
          <p:nvPr/>
        </p:nvSpPr>
        <p:spPr>
          <a:xfrm>
            <a:off x="3783435" y="5142451"/>
            <a:ext cx="6907660" cy="369332"/>
          </a:xfrm>
          <a:prstGeom prst="rect">
            <a:avLst/>
          </a:prstGeom>
          <a:noFill/>
        </p:spPr>
        <p:txBody>
          <a:bodyPr wrap="none" rtlCol="0">
            <a:spAutoFit/>
          </a:bodyPr>
          <a:lstStyle/>
          <a:p>
            <a:r>
              <a:rPr lang="fr-FR" dirty="0"/>
              <a:t>Afficher les ORDER_STATUS dont le nombre de vente est &gt; 10</a:t>
            </a:r>
          </a:p>
        </p:txBody>
      </p:sp>
    </p:spTree>
    <p:extLst>
      <p:ext uri="{BB962C8B-B14F-4D97-AF65-F5344CB8AC3E}">
        <p14:creationId xmlns:p14="http://schemas.microsoft.com/office/powerpoint/2010/main" val="637573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0D2513-F8BB-AFFF-A7F7-B7EB457D59B5}"/>
              </a:ext>
            </a:extLst>
          </p:cNvPr>
          <p:cNvSpPr>
            <a:spLocks noGrp="1"/>
          </p:cNvSpPr>
          <p:nvPr>
            <p:ph type="title"/>
          </p:nvPr>
        </p:nvSpPr>
        <p:spPr/>
        <p:txBody>
          <a:bodyPr/>
          <a:lstStyle/>
          <a:p>
            <a:r>
              <a:rPr lang="fr-FR" dirty="0"/>
              <a:t>Instruction ORDER BY</a:t>
            </a:r>
          </a:p>
        </p:txBody>
      </p:sp>
      <p:pic>
        <p:nvPicPr>
          <p:cNvPr id="8" name="Espace réservé du contenu 7">
            <a:extLst>
              <a:ext uri="{FF2B5EF4-FFF2-40B4-BE49-F238E27FC236}">
                <a16:creationId xmlns:a16="http://schemas.microsoft.com/office/drawing/2014/main" id="{05F843B5-A892-625C-7D40-056D63E1CE04}"/>
              </a:ext>
            </a:extLst>
          </p:cNvPr>
          <p:cNvPicPr>
            <a:picLocks noGrp="1" noChangeAspect="1"/>
          </p:cNvPicPr>
          <p:nvPr>
            <p:ph sz="half" idx="1"/>
          </p:nvPr>
        </p:nvPicPr>
        <p:blipFill>
          <a:blip r:embed="rId2"/>
          <a:stretch>
            <a:fillRect/>
          </a:stretch>
        </p:blipFill>
        <p:spPr>
          <a:xfrm>
            <a:off x="1141413" y="3880757"/>
            <a:ext cx="4876800" cy="696685"/>
          </a:xfrm>
        </p:spPr>
      </p:pic>
      <p:pic>
        <p:nvPicPr>
          <p:cNvPr id="10" name="Espace réservé du contenu 9">
            <a:extLst>
              <a:ext uri="{FF2B5EF4-FFF2-40B4-BE49-F238E27FC236}">
                <a16:creationId xmlns:a16="http://schemas.microsoft.com/office/drawing/2014/main" id="{F344718E-569B-C363-B40B-DE7ED08E60E5}"/>
              </a:ext>
            </a:extLst>
          </p:cNvPr>
          <p:cNvPicPr>
            <a:picLocks noGrp="1" noChangeAspect="1"/>
          </p:cNvPicPr>
          <p:nvPr>
            <p:ph sz="half" idx="2"/>
          </p:nvPr>
        </p:nvPicPr>
        <p:blipFill>
          <a:blip r:embed="rId3"/>
          <a:stretch>
            <a:fillRect/>
          </a:stretch>
        </p:blipFill>
        <p:spPr>
          <a:xfrm>
            <a:off x="7203879" y="3890915"/>
            <a:ext cx="2810267" cy="676369"/>
          </a:xfrm>
        </p:spPr>
      </p:pic>
      <p:sp>
        <p:nvSpPr>
          <p:cNvPr id="3" name="ZoneTexte 2">
            <a:extLst>
              <a:ext uri="{FF2B5EF4-FFF2-40B4-BE49-F238E27FC236}">
                <a16:creationId xmlns:a16="http://schemas.microsoft.com/office/drawing/2014/main" id="{69F3DDF3-A3B0-9834-F86C-7522E2ADBE20}"/>
              </a:ext>
            </a:extLst>
          </p:cNvPr>
          <p:cNvSpPr txBox="1"/>
          <p:nvPr/>
        </p:nvSpPr>
        <p:spPr>
          <a:xfrm>
            <a:off x="7642371" y="1132514"/>
            <a:ext cx="1346844" cy="1754326"/>
          </a:xfrm>
          <a:prstGeom prst="rect">
            <a:avLst/>
          </a:prstGeom>
          <a:noFill/>
        </p:spPr>
        <p:txBody>
          <a:bodyPr wrap="none" rtlCol="0">
            <a:spAutoFit/>
          </a:bodyPr>
          <a:lstStyle/>
          <a:p>
            <a:r>
              <a:rPr lang="fr-FR" dirty="0"/>
              <a:t>SELECT</a:t>
            </a:r>
          </a:p>
          <a:p>
            <a:r>
              <a:rPr lang="fr-FR" dirty="0"/>
              <a:t>FROM</a:t>
            </a:r>
          </a:p>
          <a:p>
            <a:r>
              <a:rPr lang="fr-FR" dirty="0"/>
              <a:t>WHERE</a:t>
            </a:r>
          </a:p>
          <a:p>
            <a:r>
              <a:rPr lang="fr-FR" dirty="0"/>
              <a:t>GROUP BY</a:t>
            </a:r>
          </a:p>
          <a:p>
            <a:r>
              <a:rPr lang="fr-FR" dirty="0"/>
              <a:t>HAVING</a:t>
            </a:r>
          </a:p>
          <a:p>
            <a:r>
              <a:rPr lang="fr-FR" dirty="0"/>
              <a:t>ORDER BY</a:t>
            </a:r>
          </a:p>
        </p:txBody>
      </p:sp>
    </p:spTree>
    <p:extLst>
      <p:ext uri="{BB962C8B-B14F-4D97-AF65-F5344CB8AC3E}">
        <p14:creationId xmlns:p14="http://schemas.microsoft.com/office/powerpoint/2010/main" val="389086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43BB18-075B-CBDE-1013-4F6A7AD6B3A5}"/>
              </a:ext>
            </a:extLst>
          </p:cNvPr>
          <p:cNvSpPr>
            <a:spLocks noGrp="1"/>
          </p:cNvSpPr>
          <p:nvPr>
            <p:ph type="title"/>
          </p:nvPr>
        </p:nvSpPr>
        <p:spPr/>
        <p:txBody>
          <a:bodyPr/>
          <a:lstStyle/>
          <a:p>
            <a:r>
              <a:rPr lang="fr-FR" dirty="0"/>
              <a:t>Instruction INSERT</a:t>
            </a:r>
          </a:p>
        </p:txBody>
      </p:sp>
      <p:pic>
        <p:nvPicPr>
          <p:cNvPr id="10" name="Espace réservé du contenu 9">
            <a:extLst>
              <a:ext uri="{FF2B5EF4-FFF2-40B4-BE49-F238E27FC236}">
                <a16:creationId xmlns:a16="http://schemas.microsoft.com/office/drawing/2014/main" id="{87D50AB8-FA43-560D-051A-64C69F1EE45B}"/>
              </a:ext>
            </a:extLst>
          </p:cNvPr>
          <p:cNvPicPr>
            <a:picLocks noGrp="1" noChangeAspect="1"/>
          </p:cNvPicPr>
          <p:nvPr>
            <p:ph sz="half" idx="1"/>
          </p:nvPr>
        </p:nvPicPr>
        <p:blipFill>
          <a:blip r:embed="rId2"/>
          <a:stretch>
            <a:fillRect/>
          </a:stretch>
        </p:blipFill>
        <p:spPr>
          <a:xfrm>
            <a:off x="1141413" y="3908624"/>
            <a:ext cx="4876800" cy="640951"/>
          </a:xfrm>
        </p:spPr>
      </p:pic>
      <p:pic>
        <p:nvPicPr>
          <p:cNvPr id="14" name="Espace réservé du contenu 13">
            <a:extLst>
              <a:ext uri="{FF2B5EF4-FFF2-40B4-BE49-F238E27FC236}">
                <a16:creationId xmlns:a16="http://schemas.microsoft.com/office/drawing/2014/main" id="{8D1FCF4C-BF05-981F-376E-EEB9B54FF665}"/>
              </a:ext>
            </a:extLst>
          </p:cNvPr>
          <p:cNvPicPr>
            <a:picLocks noGrp="1" noChangeAspect="1"/>
          </p:cNvPicPr>
          <p:nvPr>
            <p:ph sz="half" idx="2"/>
          </p:nvPr>
        </p:nvPicPr>
        <p:blipFill>
          <a:blip r:embed="rId3"/>
          <a:stretch>
            <a:fillRect/>
          </a:stretch>
        </p:blipFill>
        <p:spPr>
          <a:xfrm>
            <a:off x="6170613" y="3967375"/>
            <a:ext cx="4876800" cy="523449"/>
          </a:xfrm>
        </p:spPr>
      </p:pic>
    </p:spTree>
    <p:extLst>
      <p:ext uri="{BB962C8B-B14F-4D97-AF65-F5344CB8AC3E}">
        <p14:creationId xmlns:p14="http://schemas.microsoft.com/office/powerpoint/2010/main" val="1816856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E40201-84B5-45AC-B57A-4248F65D8E83}"/>
              </a:ext>
            </a:extLst>
          </p:cNvPr>
          <p:cNvSpPr>
            <a:spLocks noGrp="1"/>
          </p:cNvSpPr>
          <p:nvPr>
            <p:ph type="title"/>
          </p:nvPr>
        </p:nvSpPr>
        <p:spPr/>
        <p:txBody>
          <a:bodyPr/>
          <a:lstStyle/>
          <a:p>
            <a:r>
              <a:rPr lang="fr-FR" dirty="0"/>
              <a:t>Instruction INSERT</a:t>
            </a:r>
          </a:p>
        </p:txBody>
      </p:sp>
      <p:pic>
        <p:nvPicPr>
          <p:cNvPr id="6" name="Espace réservé du contenu 5">
            <a:extLst>
              <a:ext uri="{FF2B5EF4-FFF2-40B4-BE49-F238E27FC236}">
                <a16:creationId xmlns:a16="http://schemas.microsoft.com/office/drawing/2014/main" id="{BC446B24-5A39-411F-AB28-56DC89C3A801}"/>
              </a:ext>
            </a:extLst>
          </p:cNvPr>
          <p:cNvPicPr>
            <a:picLocks noGrp="1" noChangeAspect="1"/>
          </p:cNvPicPr>
          <p:nvPr>
            <p:ph sz="half" idx="1"/>
          </p:nvPr>
        </p:nvPicPr>
        <p:blipFill>
          <a:blip r:embed="rId2"/>
          <a:stretch>
            <a:fillRect/>
          </a:stretch>
        </p:blipFill>
        <p:spPr>
          <a:xfrm>
            <a:off x="1141413" y="3777374"/>
            <a:ext cx="4876800" cy="903452"/>
          </a:xfrm>
        </p:spPr>
      </p:pic>
      <p:pic>
        <p:nvPicPr>
          <p:cNvPr id="8" name="Espace réservé du contenu 7">
            <a:extLst>
              <a:ext uri="{FF2B5EF4-FFF2-40B4-BE49-F238E27FC236}">
                <a16:creationId xmlns:a16="http://schemas.microsoft.com/office/drawing/2014/main" id="{5B886CD0-DD80-D187-D525-C3BC4820D8B1}"/>
              </a:ext>
            </a:extLst>
          </p:cNvPr>
          <p:cNvPicPr>
            <a:picLocks noGrp="1" noChangeAspect="1"/>
          </p:cNvPicPr>
          <p:nvPr>
            <p:ph sz="half" idx="2"/>
          </p:nvPr>
        </p:nvPicPr>
        <p:blipFill>
          <a:blip r:embed="rId3"/>
          <a:stretch>
            <a:fillRect/>
          </a:stretch>
        </p:blipFill>
        <p:spPr>
          <a:xfrm>
            <a:off x="6170613" y="3865775"/>
            <a:ext cx="4876800" cy="726650"/>
          </a:xfrm>
        </p:spPr>
      </p:pic>
    </p:spTree>
    <p:extLst>
      <p:ext uri="{BB962C8B-B14F-4D97-AF65-F5344CB8AC3E}">
        <p14:creationId xmlns:p14="http://schemas.microsoft.com/office/powerpoint/2010/main" val="3395417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2A0D61-F2C7-DB55-90BE-93F5447082AF}"/>
              </a:ext>
            </a:extLst>
          </p:cNvPr>
          <p:cNvSpPr>
            <a:spLocks noGrp="1"/>
          </p:cNvSpPr>
          <p:nvPr>
            <p:ph type="title"/>
          </p:nvPr>
        </p:nvSpPr>
        <p:spPr/>
        <p:txBody>
          <a:bodyPr/>
          <a:lstStyle/>
          <a:p>
            <a:r>
              <a:rPr lang="fr-FR" dirty="0"/>
              <a:t>Instruction UPDATE</a:t>
            </a:r>
          </a:p>
        </p:txBody>
      </p:sp>
      <p:pic>
        <p:nvPicPr>
          <p:cNvPr id="6" name="Espace réservé du contenu 5">
            <a:extLst>
              <a:ext uri="{FF2B5EF4-FFF2-40B4-BE49-F238E27FC236}">
                <a16:creationId xmlns:a16="http://schemas.microsoft.com/office/drawing/2014/main" id="{827C3F06-3C30-89DA-BD82-E94A568B18A9}"/>
              </a:ext>
            </a:extLst>
          </p:cNvPr>
          <p:cNvPicPr>
            <a:picLocks noGrp="1" noChangeAspect="1"/>
          </p:cNvPicPr>
          <p:nvPr>
            <p:ph sz="half" idx="1"/>
          </p:nvPr>
        </p:nvPicPr>
        <p:blipFill>
          <a:blip r:embed="rId2"/>
          <a:stretch>
            <a:fillRect/>
          </a:stretch>
        </p:blipFill>
        <p:spPr>
          <a:xfrm>
            <a:off x="1141413" y="3893584"/>
            <a:ext cx="4876800" cy="671032"/>
          </a:xfrm>
        </p:spPr>
      </p:pic>
      <p:pic>
        <p:nvPicPr>
          <p:cNvPr id="8" name="Espace réservé du contenu 7">
            <a:extLst>
              <a:ext uri="{FF2B5EF4-FFF2-40B4-BE49-F238E27FC236}">
                <a16:creationId xmlns:a16="http://schemas.microsoft.com/office/drawing/2014/main" id="{029DD641-8780-8800-F684-B038F169F903}"/>
              </a:ext>
            </a:extLst>
          </p:cNvPr>
          <p:cNvPicPr>
            <a:picLocks noGrp="1" noChangeAspect="1"/>
          </p:cNvPicPr>
          <p:nvPr>
            <p:ph sz="half" idx="2"/>
          </p:nvPr>
        </p:nvPicPr>
        <p:blipFill>
          <a:blip r:embed="rId3"/>
          <a:stretch>
            <a:fillRect/>
          </a:stretch>
        </p:blipFill>
        <p:spPr>
          <a:xfrm>
            <a:off x="7008589" y="3852810"/>
            <a:ext cx="3200847" cy="752580"/>
          </a:xfrm>
        </p:spPr>
      </p:pic>
    </p:spTree>
    <p:extLst>
      <p:ext uri="{BB962C8B-B14F-4D97-AF65-F5344CB8AC3E}">
        <p14:creationId xmlns:p14="http://schemas.microsoft.com/office/powerpoint/2010/main" val="2945239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A64CC2-FA3D-46FD-9E0C-30FB8D78B86E}"/>
              </a:ext>
            </a:extLst>
          </p:cNvPr>
          <p:cNvSpPr>
            <a:spLocks noGrp="1"/>
          </p:cNvSpPr>
          <p:nvPr>
            <p:ph type="title"/>
          </p:nvPr>
        </p:nvSpPr>
        <p:spPr>
          <a:xfrm>
            <a:off x="6940296" y="1171105"/>
            <a:ext cx="4668257" cy="1325563"/>
          </a:xfrm>
        </p:spPr>
        <p:txBody>
          <a:bodyPr>
            <a:normAutofit fontScale="90000"/>
          </a:bodyPr>
          <a:lstStyle/>
          <a:p>
            <a:r>
              <a:rPr lang="fr-FR" sz="2800" dirty="0"/>
              <a:t>Saisir et exploiter les données d’entreprises pour améliorer les process</a:t>
            </a:r>
          </a:p>
        </p:txBody>
      </p:sp>
      <p:pic>
        <p:nvPicPr>
          <p:cNvPr id="5" name="Espace réservé du contenu 4">
            <a:extLst>
              <a:ext uri="{FF2B5EF4-FFF2-40B4-BE49-F238E27FC236}">
                <a16:creationId xmlns:a16="http://schemas.microsoft.com/office/drawing/2014/main" id="{399785E0-8DE6-4BFA-B8B3-2BF25FD09F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6" name="Image 5">
            <a:extLst>
              <a:ext uri="{FF2B5EF4-FFF2-40B4-BE49-F238E27FC236}">
                <a16:creationId xmlns:a16="http://schemas.microsoft.com/office/drawing/2014/main" id="{021DDAB0-20AC-4684-A0A5-DDCD20C5C0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8" name="Image 7">
            <a:extLst>
              <a:ext uri="{FF2B5EF4-FFF2-40B4-BE49-F238E27FC236}">
                <a16:creationId xmlns:a16="http://schemas.microsoft.com/office/drawing/2014/main" id="{CD21ADCC-C7F8-4C7C-BDFE-EA9B58F6067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12" name="Content Placeholder 11">
            <a:extLst>
              <a:ext uri="{FF2B5EF4-FFF2-40B4-BE49-F238E27FC236}">
                <a16:creationId xmlns:a16="http://schemas.microsoft.com/office/drawing/2014/main" id="{30C28BD3-AFA8-4829-A17E-0CC8A0AD59E2}"/>
              </a:ext>
            </a:extLst>
          </p:cNvPr>
          <p:cNvSpPr>
            <a:spLocks noGrp="1"/>
          </p:cNvSpPr>
          <p:nvPr>
            <p:ph idx="1"/>
          </p:nvPr>
        </p:nvSpPr>
        <p:spPr>
          <a:xfrm>
            <a:off x="6940297" y="3037442"/>
            <a:ext cx="4668256" cy="3181684"/>
          </a:xfrm>
        </p:spPr>
        <p:txBody>
          <a:bodyPr anchor="t">
            <a:normAutofit fontScale="70000" lnSpcReduction="20000"/>
          </a:bodyPr>
          <a:lstStyle/>
          <a:p>
            <a:r>
              <a:rPr lang="en-US" sz="1800" dirty="0"/>
              <a:t>Conception de tableaux de bord</a:t>
            </a:r>
          </a:p>
          <a:p>
            <a:pPr lvl="1"/>
            <a:r>
              <a:rPr lang="en-US" sz="1400" dirty="0"/>
              <a:t>Excel (Power Query / Power Pivot / VBA)</a:t>
            </a:r>
          </a:p>
          <a:p>
            <a:pPr lvl="1"/>
            <a:r>
              <a:rPr lang="en-US" sz="1400" dirty="0"/>
              <a:t>Power BI</a:t>
            </a:r>
          </a:p>
          <a:p>
            <a:pPr lvl="1"/>
            <a:r>
              <a:rPr lang="en-US" sz="1400" dirty="0"/>
              <a:t>QlikView / Qlik Sense</a:t>
            </a:r>
          </a:p>
          <a:p>
            <a:pPr lvl="1"/>
            <a:endParaRPr lang="en-US" sz="1400" dirty="0"/>
          </a:p>
          <a:p>
            <a:r>
              <a:rPr lang="fr-FR" sz="1800" dirty="0"/>
              <a:t>Développement</a:t>
            </a:r>
            <a:r>
              <a:rPr lang="en-US" sz="1800" dirty="0"/>
              <a:t> </a:t>
            </a:r>
            <a:r>
              <a:rPr lang="fr-FR" sz="1800" dirty="0"/>
              <a:t>d’applications</a:t>
            </a:r>
          </a:p>
          <a:p>
            <a:pPr lvl="1"/>
            <a:r>
              <a:rPr lang="en-US" sz="1400" dirty="0"/>
              <a:t>WEB (PHP / MySQL / HTML / CSS / JS)</a:t>
            </a:r>
          </a:p>
          <a:p>
            <a:pPr lvl="1"/>
            <a:r>
              <a:rPr lang="en-US" sz="1400" dirty="0"/>
              <a:t>MS Access / SQL Server / VBA</a:t>
            </a:r>
          </a:p>
          <a:p>
            <a:pPr lvl="1"/>
            <a:r>
              <a:rPr lang="en-US" sz="1400" dirty="0"/>
              <a:t>Excel (VBA)</a:t>
            </a:r>
          </a:p>
          <a:p>
            <a:pPr lvl="1"/>
            <a:r>
              <a:rPr lang="en-US" sz="1400" dirty="0"/>
              <a:t>SQL</a:t>
            </a:r>
          </a:p>
          <a:p>
            <a:pPr lvl="1"/>
            <a:endParaRPr lang="en-US" sz="1400" dirty="0"/>
          </a:p>
          <a:p>
            <a:r>
              <a:rPr lang="en-US" sz="1800" dirty="0"/>
              <a:t>Conception de rapports </a:t>
            </a:r>
            <a:r>
              <a:rPr lang="fr-FR" sz="1800" dirty="0"/>
              <a:t>imprimables</a:t>
            </a:r>
          </a:p>
          <a:p>
            <a:pPr lvl="1"/>
            <a:r>
              <a:rPr lang="en-US" sz="1400" dirty="0"/>
              <a:t>Crystal Reports</a:t>
            </a:r>
          </a:p>
          <a:p>
            <a:pPr lvl="1"/>
            <a:endParaRPr lang="en-US" sz="1400" dirty="0"/>
          </a:p>
        </p:txBody>
      </p:sp>
    </p:spTree>
    <p:extLst>
      <p:ext uri="{BB962C8B-B14F-4D97-AF65-F5344CB8AC3E}">
        <p14:creationId xmlns:p14="http://schemas.microsoft.com/office/powerpoint/2010/main" val="2785254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2BBC81-EB98-B8F9-34BD-C852A652B388}"/>
              </a:ext>
            </a:extLst>
          </p:cNvPr>
          <p:cNvSpPr>
            <a:spLocks noGrp="1"/>
          </p:cNvSpPr>
          <p:nvPr>
            <p:ph type="title"/>
          </p:nvPr>
        </p:nvSpPr>
        <p:spPr/>
        <p:txBody>
          <a:bodyPr/>
          <a:lstStyle/>
          <a:p>
            <a:r>
              <a:rPr lang="fr-FR" dirty="0"/>
              <a:t>Instruction DELETE</a:t>
            </a:r>
          </a:p>
        </p:txBody>
      </p:sp>
      <p:pic>
        <p:nvPicPr>
          <p:cNvPr id="6" name="Espace réservé du contenu 5">
            <a:extLst>
              <a:ext uri="{FF2B5EF4-FFF2-40B4-BE49-F238E27FC236}">
                <a16:creationId xmlns:a16="http://schemas.microsoft.com/office/drawing/2014/main" id="{560F8F69-D9D5-9444-F224-A6F3E5C9105D}"/>
              </a:ext>
            </a:extLst>
          </p:cNvPr>
          <p:cNvPicPr>
            <a:picLocks noGrp="1" noChangeAspect="1"/>
          </p:cNvPicPr>
          <p:nvPr>
            <p:ph sz="half" idx="1"/>
          </p:nvPr>
        </p:nvPicPr>
        <p:blipFill>
          <a:blip r:embed="rId2"/>
          <a:stretch>
            <a:fillRect/>
          </a:stretch>
        </p:blipFill>
        <p:spPr>
          <a:xfrm>
            <a:off x="2422364" y="3976652"/>
            <a:ext cx="2314898" cy="504895"/>
          </a:xfrm>
        </p:spPr>
      </p:pic>
      <p:pic>
        <p:nvPicPr>
          <p:cNvPr id="8" name="Espace réservé du contenu 7">
            <a:extLst>
              <a:ext uri="{FF2B5EF4-FFF2-40B4-BE49-F238E27FC236}">
                <a16:creationId xmlns:a16="http://schemas.microsoft.com/office/drawing/2014/main" id="{A893E0A3-D724-DCEB-1635-4A7D92E158DD}"/>
              </a:ext>
            </a:extLst>
          </p:cNvPr>
          <p:cNvPicPr>
            <a:picLocks noGrp="1" noChangeAspect="1"/>
          </p:cNvPicPr>
          <p:nvPr>
            <p:ph sz="half" idx="2"/>
          </p:nvPr>
        </p:nvPicPr>
        <p:blipFill>
          <a:blip r:embed="rId3"/>
          <a:stretch>
            <a:fillRect/>
          </a:stretch>
        </p:blipFill>
        <p:spPr>
          <a:xfrm>
            <a:off x="7570643" y="3986178"/>
            <a:ext cx="2076740" cy="485843"/>
          </a:xfrm>
        </p:spPr>
      </p:pic>
    </p:spTree>
    <p:extLst>
      <p:ext uri="{BB962C8B-B14F-4D97-AF65-F5344CB8AC3E}">
        <p14:creationId xmlns:p14="http://schemas.microsoft.com/office/powerpoint/2010/main" val="2869342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D6AA6F-A4E6-ACB4-1AFF-EEAB244AC420}"/>
              </a:ext>
            </a:extLst>
          </p:cNvPr>
          <p:cNvSpPr>
            <a:spLocks noGrp="1"/>
          </p:cNvSpPr>
          <p:nvPr>
            <p:ph type="title"/>
          </p:nvPr>
        </p:nvSpPr>
        <p:spPr/>
        <p:txBody>
          <a:bodyPr/>
          <a:lstStyle/>
          <a:p>
            <a:r>
              <a:rPr lang="fr-FR" dirty="0"/>
              <a:t>Jointure interne (INNER JOIN)</a:t>
            </a:r>
          </a:p>
        </p:txBody>
      </p:sp>
      <p:pic>
        <p:nvPicPr>
          <p:cNvPr id="7" name="Espace réservé du contenu 6" descr="Une image contenant texte, cercle, capture d’écran, Police&#10;&#10;Description générée automatiquement">
            <a:extLst>
              <a:ext uri="{FF2B5EF4-FFF2-40B4-BE49-F238E27FC236}">
                <a16:creationId xmlns:a16="http://schemas.microsoft.com/office/drawing/2014/main" id="{60B1377E-5E25-B301-59CF-4DE37668E81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60607" y="2505600"/>
            <a:ext cx="4720408" cy="3600000"/>
          </a:xfrm>
        </p:spPr>
      </p:pic>
      <p:sp>
        <p:nvSpPr>
          <p:cNvPr id="5" name="Rectangle 1">
            <a:extLst>
              <a:ext uri="{FF2B5EF4-FFF2-40B4-BE49-F238E27FC236}">
                <a16:creationId xmlns:a16="http://schemas.microsoft.com/office/drawing/2014/main" id="{3AF9C774-095F-ED2C-85AD-6939CB78AD9F}"/>
              </a:ext>
            </a:extLst>
          </p:cNvPr>
          <p:cNvSpPr>
            <a:spLocks noGrp="1" noChangeArrowheads="1"/>
          </p:cNvSpPr>
          <p:nvPr>
            <p:ph sz="half" idx="2"/>
          </p:nvPr>
        </p:nvSpPr>
        <p:spPr bwMode="auto">
          <a:xfrm>
            <a:off x="6170612" y="2936439"/>
            <a:ext cx="4876799"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1" i="0" u="none" strike="noStrike" cap="none" normalizeH="0" baseline="0" dirty="0">
                <a:ln>
                  <a:noFill/>
                </a:ln>
                <a:solidFill>
                  <a:schemeClr val="tx1"/>
                </a:solidFill>
                <a:effectLst/>
                <a:latin typeface="Arial" panose="020B0604020202020204" pitchFamily="34" charset="0"/>
              </a:rPr>
              <a:t>Définition:</a:t>
            </a:r>
            <a:r>
              <a:rPr kumimoji="0" lang="fr-FR" altLang="fr-FR" sz="1800" b="0" i="0" u="none" strike="noStrike" cap="none" normalizeH="0" baseline="0" dirty="0">
                <a:ln>
                  <a:noFill/>
                </a:ln>
                <a:solidFill>
                  <a:schemeClr val="tx1"/>
                </a:solidFill>
                <a:effectLst/>
                <a:latin typeface="Arial" panose="020B0604020202020204" pitchFamily="34" charset="0"/>
              </a:rPr>
              <a:t> Une jointure interne est une opération SQL qui combine les enregistrements de deux tables en fonction d'une condition commune. </a:t>
            </a:r>
          </a:p>
          <a:p>
            <a:pPr marL="0" marR="0" lvl="0" indent="0" algn="l" defTabSz="914400" rtl="0" eaLnBrk="0" fontAlgn="base" latinLnBrk="0" hangingPunct="0">
              <a:lnSpc>
                <a:spcPct val="100000"/>
              </a:lnSpc>
              <a:spcBef>
                <a:spcPct val="0"/>
              </a:spcBef>
              <a:spcAft>
                <a:spcPct val="0"/>
              </a:spcAft>
              <a:buClrTx/>
              <a:buSzTx/>
              <a:buFontTx/>
              <a:buChar char="•"/>
              <a:tabLst/>
            </a:pPr>
            <a:endParaRPr lang="fr-FR" altLang="fr-FR" cap="none" dirty="0">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1" i="0" u="none" strike="noStrike" cap="none" normalizeH="0" baseline="0" dirty="0">
                <a:ln>
                  <a:noFill/>
                </a:ln>
                <a:solidFill>
                  <a:schemeClr val="tx1"/>
                </a:solidFill>
                <a:effectLst/>
                <a:latin typeface="Arial" panose="020B0604020202020204" pitchFamily="34" charset="0"/>
              </a:rPr>
              <a:t>Objectif:</a:t>
            </a:r>
            <a:r>
              <a:rPr kumimoji="0" lang="fr-FR" altLang="fr-FR" sz="1800" b="0" i="0" u="none" strike="noStrike" cap="none" normalizeH="0" baseline="0" dirty="0">
                <a:ln>
                  <a:noFill/>
                </a:ln>
                <a:solidFill>
                  <a:schemeClr val="tx1"/>
                </a:solidFill>
                <a:effectLst/>
                <a:latin typeface="Arial" panose="020B0604020202020204" pitchFamily="34" charset="0"/>
              </a:rPr>
              <a:t> Permet de sélectionner les enregistrements qui existent dans les deux tables. </a:t>
            </a:r>
          </a:p>
        </p:txBody>
      </p:sp>
    </p:spTree>
    <p:extLst>
      <p:ext uri="{BB962C8B-B14F-4D97-AF65-F5344CB8AC3E}">
        <p14:creationId xmlns:p14="http://schemas.microsoft.com/office/powerpoint/2010/main" val="4138171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D6AA6F-A4E6-ACB4-1AFF-EEAB244AC420}"/>
              </a:ext>
            </a:extLst>
          </p:cNvPr>
          <p:cNvSpPr>
            <a:spLocks noGrp="1"/>
          </p:cNvSpPr>
          <p:nvPr>
            <p:ph type="title"/>
          </p:nvPr>
        </p:nvSpPr>
        <p:spPr/>
        <p:txBody>
          <a:bodyPr/>
          <a:lstStyle/>
          <a:p>
            <a:r>
              <a:rPr lang="fr-FR" dirty="0"/>
              <a:t>Jointure interne (INNER JOIN)</a:t>
            </a:r>
          </a:p>
        </p:txBody>
      </p:sp>
      <p:pic>
        <p:nvPicPr>
          <p:cNvPr id="8" name="Espace réservé du contenu 7">
            <a:extLst>
              <a:ext uri="{FF2B5EF4-FFF2-40B4-BE49-F238E27FC236}">
                <a16:creationId xmlns:a16="http://schemas.microsoft.com/office/drawing/2014/main" id="{4E3D25A1-19EE-629F-6C74-69228CE5C9A9}"/>
              </a:ext>
            </a:extLst>
          </p:cNvPr>
          <p:cNvPicPr>
            <a:picLocks noGrp="1" noChangeAspect="1"/>
          </p:cNvPicPr>
          <p:nvPr>
            <p:ph sz="half" idx="2"/>
          </p:nvPr>
        </p:nvPicPr>
        <p:blipFill>
          <a:blip r:embed="rId2"/>
          <a:stretch>
            <a:fillRect/>
          </a:stretch>
        </p:blipFill>
        <p:spPr bwMode="auto">
          <a:xfrm>
            <a:off x="6173789" y="3675835"/>
            <a:ext cx="5036727" cy="110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contenu 3">
            <a:extLst>
              <a:ext uri="{FF2B5EF4-FFF2-40B4-BE49-F238E27FC236}">
                <a16:creationId xmlns:a16="http://schemas.microsoft.com/office/drawing/2014/main" id="{45D53633-27C2-C2CA-9C36-E9B4121E2FA3}"/>
              </a:ext>
            </a:extLst>
          </p:cNvPr>
          <p:cNvSpPr>
            <a:spLocks noGrp="1"/>
          </p:cNvSpPr>
          <p:nvPr>
            <p:ph sz="half" idx="1"/>
          </p:nvPr>
        </p:nvSpPr>
        <p:spPr/>
        <p:txBody>
          <a:bodyPr/>
          <a:lstStyle/>
          <a:p>
            <a:r>
              <a:rPr lang="fr-FR" dirty="0"/>
              <a:t>Afficher les noms des clients et les produits qu'ils ont commandés.</a:t>
            </a:r>
          </a:p>
        </p:txBody>
      </p:sp>
      <p:sp>
        <p:nvSpPr>
          <p:cNvPr id="3" name="ZoneTexte 2">
            <a:extLst>
              <a:ext uri="{FF2B5EF4-FFF2-40B4-BE49-F238E27FC236}">
                <a16:creationId xmlns:a16="http://schemas.microsoft.com/office/drawing/2014/main" id="{1EB545CF-AC44-01B6-7FED-6EF479B99521}"/>
              </a:ext>
            </a:extLst>
          </p:cNvPr>
          <p:cNvSpPr txBox="1"/>
          <p:nvPr/>
        </p:nvSpPr>
        <p:spPr>
          <a:xfrm>
            <a:off x="3866147" y="5374105"/>
            <a:ext cx="4825360" cy="830997"/>
          </a:xfrm>
          <a:prstGeom prst="rect">
            <a:avLst/>
          </a:prstGeom>
          <a:solidFill>
            <a:schemeClr val="tx1"/>
          </a:solidFill>
        </p:spPr>
        <p:txBody>
          <a:bodyPr wrap="none" rtlCol="0">
            <a:spAutoFit/>
          </a:bodyPr>
          <a:lstStyle/>
          <a:p>
            <a:r>
              <a:rPr lang="fr-FR" sz="1600" dirty="0">
                <a:solidFill>
                  <a:srgbClr val="7030A0"/>
                </a:solidFill>
              </a:rPr>
              <a:t>SELECT </a:t>
            </a:r>
            <a:r>
              <a:rPr lang="fr-FR" sz="1600" dirty="0" err="1">
                <a:solidFill>
                  <a:schemeClr val="bg1"/>
                </a:solidFill>
              </a:rPr>
              <a:t>clients.nom</a:t>
            </a:r>
            <a:r>
              <a:rPr lang="fr-FR" sz="1600" dirty="0">
                <a:solidFill>
                  <a:schemeClr val="bg1"/>
                </a:solidFill>
              </a:rPr>
              <a:t>, </a:t>
            </a:r>
            <a:r>
              <a:rPr lang="fr-FR" sz="1600" dirty="0" err="1">
                <a:solidFill>
                  <a:schemeClr val="bg1"/>
                </a:solidFill>
              </a:rPr>
              <a:t>produits.nom_produit</a:t>
            </a:r>
            <a:endParaRPr lang="fr-FR" sz="1600" dirty="0">
              <a:solidFill>
                <a:schemeClr val="bg1"/>
              </a:solidFill>
            </a:endParaRPr>
          </a:p>
          <a:p>
            <a:r>
              <a:rPr lang="fr-FR" sz="1600" dirty="0">
                <a:solidFill>
                  <a:srgbClr val="7030A0"/>
                </a:solidFill>
              </a:rPr>
              <a:t>FROM</a:t>
            </a:r>
            <a:r>
              <a:rPr lang="fr-FR" sz="1600" dirty="0">
                <a:solidFill>
                  <a:schemeClr val="bg1"/>
                </a:solidFill>
              </a:rPr>
              <a:t> clients, commandes</a:t>
            </a:r>
          </a:p>
          <a:p>
            <a:r>
              <a:rPr lang="fr-FR" sz="1600" dirty="0">
                <a:solidFill>
                  <a:srgbClr val="7030A0"/>
                </a:solidFill>
              </a:rPr>
              <a:t>WHERE</a:t>
            </a:r>
            <a:r>
              <a:rPr lang="fr-FR" sz="1600" dirty="0">
                <a:solidFill>
                  <a:schemeClr val="bg1"/>
                </a:solidFill>
              </a:rPr>
              <a:t> </a:t>
            </a:r>
            <a:r>
              <a:rPr lang="fr-FR" sz="1600" dirty="0" err="1">
                <a:solidFill>
                  <a:schemeClr val="bg1"/>
                </a:solidFill>
              </a:rPr>
              <a:t>clients.id_client</a:t>
            </a:r>
            <a:r>
              <a:rPr lang="fr-FR" sz="1600" dirty="0">
                <a:solidFill>
                  <a:schemeClr val="bg1"/>
                </a:solidFill>
              </a:rPr>
              <a:t> = </a:t>
            </a:r>
            <a:r>
              <a:rPr lang="fr-FR" sz="1600" dirty="0" err="1">
                <a:solidFill>
                  <a:schemeClr val="bg1"/>
                </a:solidFill>
              </a:rPr>
              <a:t>commandes.id_client</a:t>
            </a:r>
            <a:endParaRPr lang="fr-FR" sz="1600" dirty="0">
              <a:solidFill>
                <a:srgbClr val="7030A0"/>
              </a:solidFill>
            </a:endParaRPr>
          </a:p>
        </p:txBody>
      </p:sp>
      <p:cxnSp>
        <p:nvCxnSpPr>
          <p:cNvPr id="6" name="Connecteur droit 5">
            <a:extLst>
              <a:ext uri="{FF2B5EF4-FFF2-40B4-BE49-F238E27FC236}">
                <a16:creationId xmlns:a16="http://schemas.microsoft.com/office/drawing/2014/main" id="{D28CB8CD-709C-342F-DDEA-D9662339D6CF}"/>
              </a:ext>
            </a:extLst>
          </p:cNvPr>
          <p:cNvCxnSpPr/>
          <p:nvPr/>
        </p:nvCxnSpPr>
        <p:spPr>
          <a:xfrm>
            <a:off x="3866147" y="5374105"/>
            <a:ext cx="4825360" cy="8309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8FB481AE-41EE-994A-2A78-E5A504178DC2}"/>
              </a:ext>
            </a:extLst>
          </p:cNvPr>
          <p:cNvCxnSpPr>
            <a:cxnSpLocks/>
          </p:cNvCxnSpPr>
          <p:nvPr/>
        </p:nvCxnSpPr>
        <p:spPr>
          <a:xfrm flipV="1">
            <a:off x="3720974" y="5374105"/>
            <a:ext cx="5097101" cy="8309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853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D6AA6F-A4E6-ACB4-1AFF-EEAB244AC420}"/>
              </a:ext>
            </a:extLst>
          </p:cNvPr>
          <p:cNvSpPr>
            <a:spLocks noGrp="1"/>
          </p:cNvSpPr>
          <p:nvPr>
            <p:ph type="title"/>
          </p:nvPr>
        </p:nvSpPr>
        <p:spPr/>
        <p:txBody>
          <a:bodyPr/>
          <a:lstStyle/>
          <a:p>
            <a:r>
              <a:rPr lang="fr-FR" dirty="0"/>
              <a:t>Jointure interne (INNER JOIN)</a:t>
            </a:r>
          </a:p>
        </p:txBody>
      </p:sp>
      <p:pic>
        <p:nvPicPr>
          <p:cNvPr id="11" name="Espace réservé du contenu 10">
            <a:extLst>
              <a:ext uri="{FF2B5EF4-FFF2-40B4-BE49-F238E27FC236}">
                <a16:creationId xmlns:a16="http://schemas.microsoft.com/office/drawing/2014/main" id="{A285770C-8409-7478-97A2-85FE155D97AB}"/>
              </a:ext>
            </a:extLst>
          </p:cNvPr>
          <p:cNvPicPr>
            <a:picLocks noGrp="1" noChangeAspect="1"/>
          </p:cNvPicPr>
          <p:nvPr>
            <p:ph idx="1"/>
          </p:nvPr>
        </p:nvPicPr>
        <p:blipFill rotWithShape="1">
          <a:blip r:embed="rId2"/>
          <a:srcRect b="68130"/>
          <a:stretch/>
        </p:blipFill>
        <p:spPr>
          <a:xfrm>
            <a:off x="3415267" y="3232232"/>
            <a:ext cx="5229955" cy="324853"/>
          </a:xfrm>
        </p:spPr>
      </p:pic>
      <p:pic>
        <p:nvPicPr>
          <p:cNvPr id="13" name="Espace réservé du contenu 12">
            <a:extLst>
              <a:ext uri="{FF2B5EF4-FFF2-40B4-BE49-F238E27FC236}">
                <a16:creationId xmlns:a16="http://schemas.microsoft.com/office/drawing/2014/main" id="{E13E1D4B-84D1-7BCC-675B-F4EF0423BB44}"/>
              </a:ext>
            </a:extLst>
          </p:cNvPr>
          <p:cNvPicPr>
            <a:picLocks noGrp="1" noChangeAspect="1"/>
          </p:cNvPicPr>
          <p:nvPr>
            <p:ph sz="quarter" idx="4294967295"/>
          </p:nvPr>
        </p:nvPicPr>
        <p:blipFill>
          <a:blip r:embed="rId3"/>
          <a:stretch>
            <a:fillRect/>
          </a:stretch>
        </p:blipFill>
        <p:spPr>
          <a:xfrm>
            <a:off x="3415266" y="3625767"/>
            <a:ext cx="5859251" cy="785811"/>
          </a:xfrm>
        </p:spPr>
      </p:pic>
    </p:spTree>
    <p:extLst>
      <p:ext uri="{BB962C8B-B14F-4D97-AF65-F5344CB8AC3E}">
        <p14:creationId xmlns:p14="http://schemas.microsoft.com/office/powerpoint/2010/main" val="282720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732E15-851B-D523-DD5C-CE17B6159D32}"/>
              </a:ext>
            </a:extLst>
          </p:cNvPr>
          <p:cNvSpPr>
            <a:spLocks noGrp="1"/>
          </p:cNvSpPr>
          <p:nvPr>
            <p:ph type="title"/>
          </p:nvPr>
        </p:nvSpPr>
        <p:spPr/>
        <p:txBody>
          <a:bodyPr/>
          <a:lstStyle/>
          <a:p>
            <a:r>
              <a:rPr lang="fr-FR" dirty="0"/>
              <a:t>Jointure Gauche (LEFT JOIN)</a:t>
            </a:r>
          </a:p>
        </p:txBody>
      </p:sp>
      <p:pic>
        <p:nvPicPr>
          <p:cNvPr id="6" name="Espace réservé du contenu 6" descr="Une image contenant texte, cercle, capture d’écran, Police&#10;&#10;Description générée automatiquement">
            <a:extLst>
              <a:ext uri="{FF2B5EF4-FFF2-40B4-BE49-F238E27FC236}">
                <a16:creationId xmlns:a16="http://schemas.microsoft.com/office/drawing/2014/main" id="{6A7967E4-E473-CA47-05CA-AD46F56F266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4365" y="2429100"/>
            <a:ext cx="4720408" cy="3600000"/>
          </a:xfrm>
        </p:spPr>
      </p:pic>
      <p:sp>
        <p:nvSpPr>
          <p:cNvPr id="7" name="Rectangle 1">
            <a:extLst>
              <a:ext uri="{FF2B5EF4-FFF2-40B4-BE49-F238E27FC236}">
                <a16:creationId xmlns:a16="http://schemas.microsoft.com/office/drawing/2014/main" id="{4A5E3DA0-6D43-91E3-68D4-AE48C845F49C}"/>
              </a:ext>
            </a:extLst>
          </p:cNvPr>
          <p:cNvSpPr>
            <a:spLocks noGrp="1" noChangeArrowheads="1"/>
          </p:cNvSpPr>
          <p:nvPr>
            <p:ph sz="half" idx="2"/>
          </p:nvPr>
        </p:nvSpPr>
        <p:spPr bwMode="auto">
          <a:xfrm>
            <a:off x="6170612" y="2797940"/>
            <a:ext cx="487679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1" i="0" u="none" strike="noStrike" cap="none" normalizeH="0" baseline="0" dirty="0">
                <a:ln>
                  <a:noFill/>
                </a:ln>
                <a:solidFill>
                  <a:schemeClr val="tx1"/>
                </a:solidFill>
                <a:effectLst/>
                <a:latin typeface="Arial" panose="020B0604020202020204" pitchFamily="34" charset="0"/>
              </a:rPr>
              <a:t>Définition:</a:t>
            </a:r>
            <a:r>
              <a:rPr kumimoji="0" lang="fr-FR" altLang="fr-FR" sz="1800" b="0" i="0" u="none" strike="noStrike" cap="none" normalizeH="0" baseline="0" dirty="0">
                <a:ln>
                  <a:noFill/>
                </a:ln>
                <a:solidFill>
                  <a:schemeClr val="tx1"/>
                </a:solidFill>
                <a:effectLst/>
                <a:latin typeface="Arial" panose="020B0604020202020204" pitchFamily="34" charset="0"/>
              </a:rPr>
              <a:t> Une jointure gauche est une opération SQL qui combine les enregistrements de deux tables en fonction d'une condition commune.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1" i="0" u="none" strike="noStrike" cap="none" normalizeH="0" baseline="0" dirty="0">
                <a:ln>
                  <a:noFill/>
                </a:ln>
                <a:solidFill>
                  <a:schemeClr val="tx1"/>
                </a:solidFill>
                <a:effectLst/>
                <a:latin typeface="Arial" panose="020B0604020202020204" pitchFamily="34" charset="0"/>
              </a:rPr>
              <a:t>Objectif:</a:t>
            </a:r>
            <a:r>
              <a:rPr kumimoji="0" lang="fr-FR" altLang="fr-FR" sz="1800" b="0" i="0" u="none" strike="noStrike" cap="none" normalizeH="0" baseline="0" dirty="0">
                <a:ln>
                  <a:noFill/>
                </a:ln>
                <a:solidFill>
                  <a:schemeClr val="tx1"/>
                </a:solidFill>
                <a:effectLst/>
                <a:latin typeface="Arial" panose="020B0604020202020204" pitchFamily="34" charset="0"/>
              </a:rPr>
              <a:t> Permet de sélectionner tous les enregistrements de la table de gauche, même s'ils n'ont pas de correspondance dans la table de droite. </a:t>
            </a:r>
          </a:p>
        </p:txBody>
      </p:sp>
    </p:spTree>
    <p:extLst>
      <p:ext uri="{BB962C8B-B14F-4D97-AF65-F5344CB8AC3E}">
        <p14:creationId xmlns:p14="http://schemas.microsoft.com/office/powerpoint/2010/main" val="3053059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732E15-851B-D523-DD5C-CE17B6159D32}"/>
              </a:ext>
            </a:extLst>
          </p:cNvPr>
          <p:cNvSpPr>
            <a:spLocks noGrp="1"/>
          </p:cNvSpPr>
          <p:nvPr>
            <p:ph type="title"/>
          </p:nvPr>
        </p:nvSpPr>
        <p:spPr/>
        <p:txBody>
          <a:bodyPr/>
          <a:lstStyle/>
          <a:p>
            <a:r>
              <a:rPr lang="fr-FR" dirty="0"/>
              <a:t>Jointure Gauche (LEFT JOIN)</a:t>
            </a:r>
          </a:p>
        </p:txBody>
      </p:sp>
      <p:pic>
        <p:nvPicPr>
          <p:cNvPr id="8" name="Espace réservé du contenu 7">
            <a:extLst>
              <a:ext uri="{FF2B5EF4-FFF2-40B4-BE49-F238E27FC236}">
                <a16:creationId xmlns:a16="http://schemas.microsoft.com/office/drawing/2014/main" id="{3B7154BA-DD9A-613F-D4D0-D798C0BB4179}"/>
              </a:ext>
            </a:extLst>
          </p:cNvPr>
          <p:cNvPicPr>
            <a:picLocks noGrp="1" noChangeAspect="1"/>
          </p:cNvPicPr>
          <p:nvPr>
            <p:ph sz="half" idx="2"/>
          </p:nvPr>
        </p:nvPicPr>
        <p:blipFill>
          <a:blip r:embed="rId2"/>
          <a:stretch>
            <a:fillRect/>
          </a:stretch>
        </p:blipFill>
        <p:spPr bwMode="auto">
          <a:xfrm>
            <a:off x="6130039" y="3696929"/>
            <a:ext cx="5496107" cy="1179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contenu 3">
            <a:extLst>
              <a:ext uri="{FF2B5EF4-FFF2-40B4-BE49-F238E27FC236}">
                <a16:creationId xmlns:a16="http://schemas.microsoft.com/office/drawing/2014/main" id="{DF28D226-3E80-15B1-03E5-65BFC1C45686}"/>
              </a:ext>
            </a:extLst>
          </p:cNvPr>
          <p:cNvSpPr>
            <a:spLocks noGrp="1"/>
          </p:cNvSpPr>
          <p:nvPr>
            <p:ph sz="half" idx="1"/>
          </p:nvPr>
        </p:nvSpPr>
        <p:spPr/>
        <p:txBody>
          <a:bodyPr/>
          <a:lstStyle/>
          <a:p>
            <a:r>
              <a:rPr lang="fr-FR" dirty="0"/>
              <a:t>Afficher les noms de tous les clients et les produits qu'ils ont commandés, même s'ils n'ont pas passé de commande.</a:t>
            </a:r>
          </a:p>
        </p:txBody>
      </p:sp>
      <p:pic>
        <p:nvPicPr>
          <p:cNvPr id="10" name="Image 9">
            <a:extLst>
              <a:ext uri="{FF2B5EF4-FFF2-40B4-BE49-F238E27FC236}">
                <a16:creationId xmlns:a16="http://schemas.microsoft.com/office/drawing/2014/main" id="{036CE7D3-64E2-34BB-55A1-DA164A24B6D7}"/>
              </a:ext>
            </a:extLst>
          </p:cNvPr>
          <p:cNvPicPr>
            <a:picLocks noChangeAspect="1"/>
          </p:cNvPicPr>
          <p:nvPr/>
        </p:nvPicPr>
        <p:blipFill>
          <a:blip r:embed="rId3"/>
          <a:stretch>
            <a:fillRect/>
          </a:stretch>
        </p:blipFill>
        <p:spPr>
          <a:xfrm>
            <a:off x="2709053" y="5487685"/>
            <a:ext cx="6110838" cy="911827"/>
          </a:xfrm>
          <a:prstGeom prst="rect">
            <a:avLst/>
          </a:prstGeom>
        </p:spPr>
      </p:pic>
    </p:spTree>
    <p:extLst>
      <p:ext uri="{BB962C8B-B14F-4D97-AF65-F5344CB8AC3E}">
        <p14:creationId xmlns:p14="http://schemas.microsoft.com/office/powerpoint/2010/main" val="1487223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732E15-851B-D523-DD5C-CE17B6159D32}"/>
              </a:ext>
            </a:extLst>
          </p:cNvPr>
          <p:cNvSpPr>
            <a:spLocks noGrp="1"/>
          </p:cNvSpPr>
          <p:nvPr>
            <p:ph type="title"/>
          </p:nvPr>
        </p:nvSpPr>
        <p:spPr/>
        <p:txBody>
          <a:bodyPr/>
          <a:lstStyle/>
          <a:p>
            <a:r>
              <a:rPr lang="fr-FR" dirty="0"/>
              <a:t>Jointure Gauche (LEFT JOIN)</a:t>
            </a:r>
          </a:p>
        </p:txBody>
      </p:sp>
      <p:pic>
        <p:nvPicPr>
          <p:cNvPr id="11" name="Espace réservé du contenu 10">
            <a:extLst>
              <a:ext uri="{FF2B5EF4-FFF2-40B4-BE49-F238E27FC236}">
                <a16:creationId xmlns:a16="http://schemas.microsoft.com/office/drawing/2014/main" id="{F5F01A0B-5E87-443F-951F-57E9487AF54C}"/>
              </a:ext>
            </a:extLst>
          </p:cNvPr>
          <p:cNvPicPr>
            <a:picLocks noGrp="1" noChangeAspect="1"/>
          </p:cNvPicPr>
          <p:nvPr>
            <p:ph idx="1"/>
          </p:nvPr>
        </p:nvPicPr>
        <p:blipFill rotWithShape="1">
          <a:blip r:embed="rId2"/>
          <a:srcRect t="86114"/>
          <a:stretch/>
        </p:blipFill>
        <p:spPr>
          <a:xfrm>
            <a:off x="1709827" y="4557790"/>
            <a:ext cx="9337580" cy="518653"/>
          </a:xfrm>
        </p:spPr>
      </p:pic>
      <p:pic>
        <p:nvPicPr>
          <p:cNvPr id="13" name="Image 12">
            <a:extLst>
              <a:ext uri="{FF2B5EF4-FFF2-40B4-BE49-F238E27FC236}">
                <a16:creationId xmlns:a16="http://schemas.microsoft.com/office/drawing/2014/main" id="{9BF4D466-6C6A-8B0A-138E-1F0167E46801}"/>
              </a:ext>
            </a:extLst>
          </p:cNvPr>
          <p:cNvPicPr>
            <a:picLocks noChangeAspect="1"/>
          </p:cNvPicPr>
          <p:nvPr/>
        </p:nvPicPr>
        <p:blipFill rotWithShape="1">
          <a:blip r:embed="rId2"/>
          <a:srcRect t="17188" b="45022"/>
          <a:stretch/>
        </p:blipFill>
        <p:spPr>
          <a:xfrm>
            <a:off x="1709829" y="3146321"/>
            <a:ext cx="9337582" cy="1411469"/>
          </a:xfrm>
          <a:prstGeom prst="rect">
            <a:avLst/>
          </a:prstGeom>
        </p:spPr>
      </p:pic>
    </p:spTree>
    <p:extLst>
      <p:ext uri="{BB962C8B-B14F-4D97-AF65-F5344CB8AC3E}">
        <p14:creationId xmlns:p14="http://schemas.microsoft.com/office/powerpoint/2010/main" val="2814589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732E15-851B-D523-DD5C-CE17B6159D32}"/>
              </a:ext>
            </a:extLst>
          </p:cNvPr>
          <p:cNvSpPr>
            <a:spLocks noGrp="1"/>
          </p:cNvSpPr>
          <p:nvPr>
            <p:ph type="title"/>
          </p:nvPr>
        </p:nvSpPr>
        <p:spPr/>
        <p:txBody>
          <a:bodyPr/>
          <a:lstStyle/>
          <a:p>
            <a:r>
              <a:rPr lang="fr-FR" dirty="0"/>
              <a:t>Jointure Droite (RIGHT JOIN)</a:t>
            </a:r>
          </a:p>
        </p:txBody>
      </p:sp>
      <p:pic>
        <p:nvPicPr>
          <p:cNvPr id="6" name="Espace réservé du contenu 6" descr="Une image contenant texte, cercle, capture d’écran, Police&#10;&#10;Description générée automatiquement">
            <a:extLst>
              <a:ext uri="{FF2B5EF4-FFF2-40B4-BE49-F238E27FC236}">
                <a16:creationId xmlns:a16="http://schemas.microsoft.com/office/drawing/2014/main" id="{6A7967E4-E473-CA47-05CA-AD46F56F266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4365" y="2429100"/>
            <a:ext cx="4720408" cy="3600000"/>
          </a:xfrm>
        </p:spPr>
      </p:pic>
      <p:sp>
        <p:nvSpPr>
          <p:cNvPr id="4" name="Rectangle 2">
            <a:extLst>
              <a:ext uri="{FF2B5EF4-FFF2-40B4-BE49-F238E27FC236}">
                <a16:creationId xmlns:a16="http://schemas.microsoft.com/office/drawing/2014/main" id="{80E70A6D-09F2-646E-8CEF-EEA8A32F3D90}"/>
              </a:ext>
            </a:extLst>
          </p:cNvPr>
          <p:cNvSpPr>
            <a:spLocks noGrp="1" noChangeArrowheads="1"/>
          </p:cNvSpPr>
          <p:nvPr>
            <p:ph sz="half" idx="2"/>
          </p:nvPr>
        </p:nvSpPr>
        <p:spPr bwMode="auto">
          <a:xfrm>
            <a:off x="6170613" y="2912241"/>
            <a:ext cx="487679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1" i="0" u="none" strike="noStrike" cap="none" normalizeH="0" baseline="0" dirty="0">
                <a:ln>
                  <a:noFill/>
                </a:ln>
                <a:solidFill>
                  <a:schemeClr val="tx1"/>
                </a:solidFill>
                <a:effectLst/>
                <a:latin typeface="Arial" panose="020B0604020202020204" pitchFamily="34" charset="0"/>
              </a:rPr>
              <a:t>Définition:</a:t>
            </a:r>
            <a:r>
              <a:rPr kumimoji="0" lang="fr-FR" altLang="fr-FR" sz="1800" b="0" i="0" u="none" strike="noStrike" cap="none" normalizeH="0" baseline="0" dirty="0">
                <a:ln>
                  <a:noFill/>
                </a:ln>
                <a:solidFill>
                  <a:schemeClr val="tx1"/>
                </a:solidFill>
                <a:effectLst/>
                <a:latin typeface="Arial" panose="020B0604020202020204" pitchFamily="34" charset="0"/>
              </a:rPr>
              <a:t> Une jointure droite est une opération SQL qui combine les enregistrements de deux tables en fonction d'une condition commune. </a:t>
            </a:r>
          </a:p>
          <a:p>
            <a:pPr marL="0" marR="0" lvl="0" indent="0" algn="l" defTabSz="914400" rtl="0" eaLnBrk="0" fontAlgn="base" latinLnBrk="0" hangingPunct="0">
              <a:lnSpc>
                <a:spcPct val="100000"/>
              </a:lnSpc>
              <a:spcBef>
                <a:spcPct val="0"/>
              </a:spcBef>
              <a:spcAft>
                <a:spcPct val="0"/>
              </a:spcAft>
              <a:buClrTx/>
              <a:buSzTx/>
              <a:buFontTx/>
              <a:buChar char="•"/>
              <a:tabLst/>
            </a:pPr>
            <a:endParaRPr lang="fr-FR" altLang="fr-FR" cap="none" dirty="0">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1" i="0" u="none" strike="noStrike" cap="none" normalizeH="0" baseline="0" dirty="0">
                <a:ln>
                  <a:noFill/>
                </a:ln>
                <a:solidFill>
                  <a:schemeClr val="tx1"/>
                </a:solidFill>
                <a:effectLst/>
                <a:latin typeface="Arial" panose="020B0604020202020204" pitchFamily="34" charset="0"/>
              </a:rPr>
              <a:t>Objectif:</a:t>
            </a:r>
            <a:r>
              <a:rPr kumimoji="0" lang="fr-FR" altLang="fr-FR" sz="1800" b="0" i="0" u="none" strike="noStrike" cap="none" normalizeH="0" baseline="0" dirty="0">
                <a:ln>
                  <a:noFill/>
                </a:ln>
                <a:solidFill>
                  <a:schemeClr val="tx1"/>
                </a:solidFill>
                <a:effectLst/>
                <a:latin typeface="Arial" panose="020B0604020202020204" pitchFamily="34" charset="0"/>
              </a:rPr>
              <a:t> Permet de sélectionner tous les enregistrements de la table de droite, même s'ils n'ont pas de correspondance dans la table de gauche. </a:t>
            </a:r>
          </a:p>
        </p:txBody>
      </p:sp>
    </p:spTree>
    <p:extLst>
      <p:ext uri="{BB962C8B-B14F-4D97-AF65-F5344CB8AC3E}">
        <p14:creationId xmlns:p14="http://schemas.microsoft.com/office/powerpoint/2010/main" val="3936820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732E15-851B-D523-DD5C-CE17B6159D32}"/>
              </a:ext>
            </a:extLst>
          </p:cNvPr>
          <p:cNvSpPr>
            <a:spLocks noGrp="1"/>
          </p:cNvSpPr>
          <p:nvPr>
            <p:ph type="title"/>
          </p:nvPr>
        </p:nvSpPr>
        <p:spPr/>
        <p:txBody>
          <a:bodyPr/>
          <a:lstStyle/>
          <a:p>
            <a:r>
              <a:rPr lang="fr-FR" dirty="0"/>
              <a:t>Jointure Droite (RIGHT JOIN)</a:t>
            </a:r>
          </a:p>
        </p:txBody>
      </p:sp>
      <p:pic>
        <p:nvPicPr>
          <p:cNvPr id="8" name="Espace réservé du contenu 7">
            <a:extLst>
              <a:ext uri="{FF2B5EF4-FFF2-40B4-BE49-F238E27FC236}">
                <a16:creationId xmlns:a16="http://schemas.microsoft.com/office/drawing/2014/main" id="{5B7ED7DF-1605-829C-4E34-55665292A709}"/>
              </a:ext>
            </a:extLst>
          </p:cNvPr>
          <p:cNvPicPr>
            <a:picLocks noGrp="1" noChangeAspect="1"/>
          </p:cNvPicPr>
          <p:nvPr>
            <p:ph sz="half" idx="2"/>
          </p:nvPr>
        </p:nvPicPr>
        <p:blipFill>
          <a:blip r:embed="rId2"/>
          <a:stretch>
            <a:fillRect/>
          </a:stretch>
        </p:blipFill>
        <p:spPr bwMode="auto">
          <a:xfrm>
            <a:off x="6316975" y="3860798"/>
            <a:ext cx="5550069" cy="110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contenu 4">
            <a:extLst>
              <a:ext uri="{FF2B5EF4-FFF2-40B4-BE49-F238E27FC236}">
                <a16:creationId xmlns:a16="http://schemas.microsoft.com/office/drawing/2014/main" id="{461CC10D-3466-B6E9-918E-658E29A0C804}"/>
              </a:ext>
            </a:extLst>
          </p:cNvPr>
          <p:cNvSpPr>
            <a:spLocks noGrp="1"/>
          </p:cNvSpPr>
          <p:nvPr>
            <p:ph sz="half" idx="1"/>
          </p:nvPr>
        </p:nvSpPr>
        <p:spPr/>
        <p:txBody>
          <a:bodyPr/>
          <a:lstStyle/>
          <a:p>
            <a:pPr marL="0" indent="0">
              <a:buNone/>
            </a:pPr>
            <a:r>
              <a:rPr lang="fr-FR" dirty="0"/>
              <a:t>Afficher les produits qui ont été commandés et les noms des clients qui les ont commandés, même si certains produits n'ont pas été vendus.</a:t>
            </a:r>
          </a:p>
        </p:txBody>
      </p:sp>
    </p:spTree>
    <p:extLst>
      <p:ext uri="{BB962C8B-B14F-4D97-AF65-F5344CB8AC3E}">
        <p14:creationId xmlns:p14="http://schemas.microsoft.com/office/powerpoint/2010/main" val="3087649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732E15-851B-D523-DD5C-CE17B6159D32}"/>
              </a:ext>
            </a:extLst>
          </p:cNvPr>
          <p:cNvSpPr>
            <a:spLocks noGrp="1"/>
          </p:cNvSpPr>
          <p:nvPr>
            <p:ph type="title"/>
          </p:nvPr>
        </p:nvSpPr>
        <p:spPr/>
        <p:txBody>
          <a:bodyPr/>
          <a:lstStyle/>
          <a:p>
            <a:r>
              <a:rPr lang="fr-FR" dirty="0"/>
              <a:t>Jointure DROITE (LEFT JOIN)</a:t>
            </a:r>
          </a:p>
        </p:txBody>
      </p:sp>
      <p:pic>
        <p:nvPicPr>
          <p:cNvPr id="9" name="Espace réservé du contenu 8">
            <a:extLst>
              <a:ext uri="{FF2B5EF4-FFF2-40B4-BE49-F238E27FC236}">
                <a16:creationId xmlns:a16="http://schemas.microsoft.com/office/drawing/2014/main" id="{044894C8-D34E-6F48-295B-EAB2045B5CFB}"/>
              </a:ext>
            </a:extLst>
          </p:cNvPr>
          <p:cNvPicPr>
            <a:picLocks noGrp="1" noChangeAspect="1"/>
          </p:cNvPicPr>
          <p:nvPr>
            <p:ph idx="1"/>
          </p:nvPr>
        </p:nvPicPr>
        <p:blipFill rotWithShape="1">
          <a:blip r:embed="rId2"/>
          <a:srcRect t="83064"/>
          <a:stretch/>
        </p:blipFill>
        <p:spPr>
          <a:xfrm>
            <a:off x="2624787" y="4440810"/>
            <a:ext cx="7430930" cy="422786"/>
          </a:xfrm>
        </p:spPr>
      </p:pic>
      <p:pic>
        <p:nvPicPr>
          <p:cNvPr id="11" name="Image 10">
            <a:extLst>
              <a:ext uri="{FF2B5EF4-FFF2-40B4-BE49-F238E27FC236}">
                <a16:creationId xmlns:a16="http://schemas.microsoft.com/office/drawing/2014/main" id="{48872D5B-A355-20B6-4695-C43BC040DA42}"/>
              </a:ext>
            </a:extLst>
          </p:cNvPr>
          <p:cNvPicPr>
            <a:picLocks noChangeAspect="1"/>
          </p:cNvPicPr>
          <p:nvPr/>
        </p:nvPicPr>
        <p:blipFill rotWithShape="1">
          <a:blip r:embed="rId2"/>
          <a:srcRect b="54681"/>
          <a:stretch/>
        </p:blipFill>
        <p:spPr>
          <a:xfrm>
            <a:off x="2624787" y="3309487"/>
            <a:ext cx="7430930" cy="1131323"/>
          </a:xfrm>
          <a:prstGeom prst="rect">
            <a:avLst/>
          </a:prstGeom>
        </p:spPr>
      </p:pic>
    </p:spTree>
    <p:extLst>
      <p:ext uri="{BB962C8B-B14F-4D97-AF65-F5344CB8AC3E}">
        <p14:creationId xmlns:p14="http://schemas.microsoft.com/office/powerpoint/2010/main" val="2287573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5A409456-2166-4C62-8C34-12CC879BCE6E}"/>
              </a:ext>
            </a:extLst>
          </p:cNvPr>
          <p:cNvSpPr>
            <a:spLocks noGrp="1"/>
          </p:cNvSpPr>
          <p:nvPr>
            <p:ph type="title"/>
          </p:nvPr>
        </p:nvSpPr>
        <p:spPr>
          <a:xfrm>
            <a:off x="635000" y="640823"/>
            <a:ext cx="3418659" cy="5583148"/>
          </a:xfrm>
        </p:spPr>
        <p:txBody>
          <a:bodyPr anchor="ctr">
            <a:normAutofit/>
          </a:bodyPr>
          <a:lstStyle/>
          <a:p>
            <a:r>
              <a:rPr lang="fr-FR" sz="5400" dirty="0"/>
              <a:t>Et vous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Espace réservé du contenu 2">
            <a:extLst>
              <a:ext uri="{FF2B5EF4-FFF2-40B4-BE49-F238E27FC236}">
                <a16:creationId xmlns:a16="http://schemas.microsoft.com/office/drawing/2014/main" id="{7C7B4934-395B-4D0C-AF0F-D5F1EECAD7E7}"/>
              </a:ext>
            </a:extLst>
          </p:cNvPr>
          <p:cNvGraphicFramePr>
            <a:graphicFrameLocks noGrp="1"/>
          </p:cNvGraphicFramePr>
          <p:nvPr>
            <p:ph idx="1"/>
            <p:extLst>
              <p:ext uri="{D42A27DB-BD31-4B8C-83A1-F6EECF244321}">
                <p14:modId xmlns:p14="http://schemas.microsoft.com/office/powerpoint/2010/main" val="46623830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5094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732E15-851B-D523-DD5C-CE17B6159D32}"/>
              </a:ext>
            </a:extLst>
          </p:cNvPr>
          <p:cNvSpPr>
            <a:spLocks noGrp="1"/>
          </p:cNvSpPr>
          <p:nvPr>
            <p:ph type="title"/>
          </p:nvPr>
        </p:nvSpPr>
        <p:spPr/>
        <p:txBody>
          <a:bodyPr/>
          <a:lstStyle/>
          <a:p>
            <a:r>
              <a:rPr lang="fr-FR" dirty="0"/>
              <a:t>Jointure complète (FULL JOIN)</a:t>
            </a:r>
          </a:p>
        </p:txBody>
      </p:sp>
      <p:pic>
        <p:nvPicPr>
          <p:cNvPr id="6" name="Espace réservé du contenu 6" descr="Une image contenant texte, cercle, capture d’écran, Police&#10;&#10;Description générée automatiquement">
            <a:extLst>
              <a:ext uri="{FF2B5EF4-FFF2-40B4-BE49-F238E27FC236}">
                <a16:creationId xmlns:a16="http://schemas.microsoft.com/office/drawing/2014/main" id="{6A7967E4-E473-CA47-05CA-AD46F56F266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4365" y="2429100"/>
            <a:ext cx="4720408" cy="3600000"/>
          </a:xfrm>
        </p:spPr>
      </p:pic>
      <p:sp>
        <p:nvSpPr>
          <p:cNvPr id="3" name="Rectangle 1">
            <a:extLst>
              <a:ext uri="{FF2B5EF4-FFF2-40B4-BE49-F238E27FC236}">
                <a16:creationId xmlns:a16="http://schemas.microsoft.com/office/drawing/2014/main" id="{76E09ECB-887F-BD85-153D-46D47B40078B}"/>
              </a:ext>
            </a:extLst>
          </p:cNvPr>
          <p:cNvSpPr>
            <a:spLocks noGrp="1" noChangeArrowheads="1"/>
          </p:cNvSpPr>
          <p:nvPr>
            <p:ph sz="half" idx="2"/>
          </p:nvPr>
        </p:nvSpPr>
        <p:spPr bwMode="auto">
          <a:xfrm>
            <a:off x="6770535" y="2793208"/>
            <a:ext cx="420274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1" i="0" u="none" strike="noStrike" cap="none" normalizeH="0" baseline="0" dirty="0">
                <a:ln>
                  <a:noFill/>
                </a:ln>
                <a:solidFill>
                  <a:schemeClr val="tx1"/>
                </a:solidFill>
                <a:effectLst/>
                <a:latin typeface="Arial" panose="020B0604020202020204" pitchFamily="34" charset="0"/>
              </a:rPr>
              <a:t>Définition:</a:t>
            </a:r>
            <a:r>
              <a:rPr kumimoji="0" lang="fr-FR" altLang="fr-FR" sz="1800" b="0" i="0" u="none" strike="noStrike" cap="none" normalizeH="0" baseline="0" dirty="0">
                <a:ln>
                  <a:noFill/>
                </a:ln>
                <a:solidFill>
                  <a:schemeClr val="tx1"/>
                </a:solidFill>
                <a:effectLst/>
                <a:latin typeface="Arial" panose="020B0604020202020204" pitchFamily="34" charset="0"/>
              </a:rPr>
              <a:t> Une jointure complète est une opération SQL qui combine les enregistrements de deux tables en fonction d'une condition commune. </a:t>
            </a:r>
          </a:p>
          <a:p>
            <a:pPr marL="0" marR="0" lvl="0" indent="0" algn="l" defTabSz="914400" rtl="0" eaLnBrk="0" fontAlgn="base" latinLnBrk="0" hangingPunct="0">
              <a:lnSpc>
                <a:spcPct val="100000"/>
              </a:lnSpc>
              <a:spcBef>
                <a:spcPct val="0"/>
              </a:spcBef>
              <a:spcAft>
                <a:spcPct val="0"/>
              </a:spcAft>
              <a:buClrTx/>
              <a:buSzTx/>
              <a:buFontTx/>
              <a:buChar char="•"/>
              <a:tabLst/>
            </a:pPr>
            <a:endParaRPr lang="fr-FR" altLang="fr-FR" cap="none" dirty="0">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1" i="0" u="none" strike="noStrike" cap="none" normalizeH="0" baseline="0" dirty="0">
                <a:ln>
                  <a:noFill/>
                </a:ln>
                <a:solidFill>
                  <a:schemeClr val="tx1"/>
                </a:solidFill>
                <a:effectLst/>
                <a:latin typeface="Arial" panose="020B0604020202020204" pitchFamily="34" charset="0"/>
              </a:rPr>
              <a:t>Objectif:</a:t>
            </a:r>
            <a:r>
              <a:rPr kumimoji="0" lang="fr-FR" altLang="fr-FR" sz="1800" b="0" i="0" u="none" strike="noStrike" cap="none" normalizeH="0" baseline="0" dirty="0">
                <a:ln>
                  <a:noFill/>
                </a:ln>
                <a:solidFill>
                  <a:schemeClr val="tx1"/>
                </a:solidFill>
                <a:effectLst/>
                <a:latin typeface="Arial" panose="020B0604020202020204" pitchFamily="34" charset="0"/>
              </a:rPr>
              <a:t> Permet de sélectionner tous les enregistrements des deux tables, même s'ils n'ont pas de correspondance dans l'autre table. </a:t>
            </a:r>
          </a:p>
        </p:txBody>
      </p:sp>
    </p:spTree>
    <p:extLst>
      <p:ext uri="{BB962C8B-B14F-4D97-AF65-F5344CB8AC3E}">
        <p14:creationId xmlns:p14="http://schemas.microsoft.com/office/powerpoint/2010/main" val="3768192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732E15-851B-D523-DD5C-CE17B6159D32}"/>
              </a:ext>
            </a:extLst>
          </p:cNvPr>
          <p:cNvSpPr>
            <a:spLocks noGrp="1"/>
          </p:cNvSpPr>
          <p:nvPr>
            <p:ph type="title"/>
          </p:nvPr>
        </p:nvSpPr>
        <p:spPr/>
        <p:txBody>
          <a:bodyPr/>
          <a:lstStyle/>
          <a:p>
            <a:r>
              <a:rPr lang="fr-FR" dirty="0"/>
              <a:t>Jointure complète (FULL JOIN)</a:t>
            </a:r>
          </a:p>
        </p:txBody>
      </p:sp>
      <p:pic>
        <p:nvPicPr>
          <p:cNvPr id="8" name="Espace réservé du contenu 7">
            <a:extLst>
              <a:ext uri="{FF2B5EF4-FFF2-40B4-BE49-F238E27FC236}">
                <a16:creationId xmlns:a16="http://schemas.microsoft.com/office/drawing/2014/main" id="{82239E3C-2C3E-0BA8-3269-C81213BA504B}"/>
              </a:ext>
            </a:extLst>
          </p:cNvPr>
          <p:cNvPicPr>
            <a:picLocks noGrp="1" noChangeAspect="1"/>
          </p:cNvPicPr>
          <p:nvPr>
            <p:ph sz="half" idx="2"/>
          </p:nvPr>
        </p:nvPicPr>
        <p:blipFill>
          <a:blip r:embed="rId2"/>
          <a:stretch>
            <a:fillRect/>
          </a:stretch>
        </p:blipFill>
        <p:spPr bwMode="auto">
          <a:xfrm>
            <a:off x="6868690" y="3851352"/>
            <a:ext cx="4683802" cy="98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contenu 4">
            <a:extLst>
              <a:ext uri="{FF2B5EF4-FFF2-40B4-BE49-F238E27FC236}">
                <a16:creationId xmlns:a16="http://schemas.microsoft.com/office/drawing/2014/main" id="{4A7D0278-43AB-9058-F346-8DB4AFBE8037}"/>
              </a:ext>
            </a:extLst>
          </p:cNvPr>
          <p:cNvSpPr>
            <a:spLocks noGrp="1"/>
          </p:cNvSpPr>
          <p:nvPr>
            <p:ph sz="half" idx="1"/>
          </p:nvPr>
        </p:nvSpPr>
        <p:spPr/>
        <p:txBody>
          <a:bodyPr/>
          <a:lstStyle/>
          <a:p>
            <a:pPr marL="0" indent="0">
              <a:buNone/>
            </a:pPr>
            <a:r>
              <a:rPr lang="fr-FR" dirty="0"/>
              <a:t>Afficher les noms de tous les clients et les produits qu'ils ont commandés, ainsi que les produits qui n'ont pas été vendus et les clients qui n'ont pas passé de commande.</a:t>
            </a:r>
          </a:p>
        </p:txBody>
      </p:sp>
    </p:spTree>
    <p:extLst>
      <p:ext uri="{BB962C8B-B14F-4D97-AF65-F5344CB8AC3E}">
        <p14:creationId xmlns:p14="http://schemas.microsoft.com/office/powerpoint/2010/main" val="2048414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732E15-851B-D523-DD5C-CE17B6159D32}"/>
              </a:ext>
            </a:extLst>
          </p:cNvPr>
          <p:cNvSpPr>
            <a:spLocks noGrp="1"/>
          </p:cNvSpPr>
          <p:nvPr>
            <p:ph type="title"/>
          </p:nvPr>
        </p:nvSpPr>
        <p:spPr/>
        <p:txBody>
          <a:bodyPr/>
          <a:lstStyle/>
          <a:p>
            <a:r>
              <a:rPr lang="fr-FR" dirty="0"/>
              <a:t>Jointure complète (FULL JOIN)</a:t>
            </a:r>
          </a:p>
        </p:txBody>
      </p:sp>
      <p:pic>
        <p:nvPicPr>
          <p:cNvPr id="6" name="Espace réservé du contenu 5">
            <a:extLst>
              <a:ext uri="{FF2B5EF4-FFF2-40B4-BE49-F238E27FC236}">
                <a16:creationId xmlns:a16="http://schemas.microsoft.com/office/drawing/2014/main" id="{91456CB8-0016-BEC5-62DA-12B6C5DF36C1}"/>
              </a:ext>
            </a:extLst>
          </p:cNvPr>
          <p:cNvPicPr>
            <a:picLocks noGrp="1" noChangeAspect="1"/>
          </p:cNvPicPr>
          <p:nvPr>
            <p:ph idx="1"/>
          </p:nvPr>
        </p:nvPicPr>
        <p:blipFill rotWithShape="1">
          <a:blip r:embed="rId2"/>
          <a:srcRect t="74129"/>
          <a:stretch/>
        </p:blipFill>
        <p:spPr>
          <a:xfrm>
            <a:off x="2502211" y="4343401"/>
            <a:ext cx="8633153" cy="875071"/>
          </a:xfrm>
        </p:spPr>
      </p:pic>
      <p:pic>
        <p:nvPicPr>
          <p:cNvPr id="9" name="Image 8">
            <a:extLst>
              <a:ext uri="{FF2B5EF4-FFF2-40B4-BE49-F238E27FC236}">
                <a16:creationId xmlns:a16="http://schemas.microsoft.com/office/drawing/2014/main" id="{0ACBE62A-5051-2FD6-D48A-C229D802EEA3}"/>
              </a:ext>
            </a:extLst>
          </p:cNvPr>
          <p:cNvPicPr>
            <a:picLocks noChangeAspect="1"/>
          </p:cNvPicPr>
          <p:nvPr/>
        </p:nvPicPr>
        <p:blipFill rotWithShape="1">
          <a:blip r:embed="rId2"/>
          <a:srcRect b="60688"/>
          <a:stretch/>
        </p:blipFill>
        <p:spPr>
          <a:xfrm>
            <a:off x="2502211" y="3013679"/>
            <a:ext cx="8633154" cy="1329722"/>
          </a:xfrm>
          <a:prstGeom prst="rect">
            <a:avLst/>
          </a:prstGeom>
        </p:spPr>
      </p:pic>
    </p:spTree>
    <p:extLst>
      <p:ext uri="{BB962C8B-B14F-4D97-AF65-F5344CB8AC3E}">
        <p14:creationId xmlns:p14="http://schemas.microsoft.com/office/powerpoint/2010/main" val="555563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0F665B-EAC0-1B4A-C0BD-682D11631E02}"/>
              </a:ext>
            </a:extLst>
          </p:cNvPr>
          <p:cNvSpPr>
            <a:spLocks noGrp="1"/>
          </p:cNvSpPr>
          <p:nvPr>
            <p:ph type="title"/>
          </p:nvPr>
        </p:nvSpPr>
        <p:spPr/>
        <p:txBody>
          <a:bodyPr/>
          <a:lstStyle/>
          <a:p>
            <a:r>
              <a:rPr lang="fr-FR" b="1" dirty="0"/>
              <a:t>utilisation des sous-requêtes</a:t>
            </a:r>
          </a:p>
        </p:txBody>
      </p:sp>
      <p:sp>
        <p:nvSpPr>
          <p:cNvPr id="3" name="Espace réservé du contenu 2">
            <a:extLst>
              <a:ext uri="{FF2B5EF4-FFF2-40B4-BE49-F238E27FC236}">
                <a16:creationId xmlns:a16="http://schemas.microsoft.com/office/drawing/2014/main" id="{C01DFC84-9250-7D50-0110-1D34F5E65EF1}"/>
              </a:ext>
            </a:extLst>
          </p:cNvPr>
          <p:cNvSpPr>
            <a:spLocks noGrp="1"/>
          </p:cNvSpPr>
          <p:nvPr>
            <p:ph idx="1"/>
          </p:nvPr>
        </p:nvSpPr>
        <p:spPr>
          <a:xfrm>
            <a:off x="1141413" y="2666999"/>
            <a:ext cx="9905998" cy="3581401"/>
          </a:xfrm>
        </p:spPr>
        <p:txBody>
          <a:bodyPr>
            <a:normAutofit/>
          </a:bodyPr>
          <a:lstStyle/>
          <a:p>
            <a:pPr>
              <a:buFont typeface="Arial" panose="020B0604020202020204" pitchFamily="34" charset="0"/>
              <a:buChar char="•"/>
            </a:pPr>
            <a:r>
              <a:rPr lang="fr-FR" b="1" dirty="0"/>
              <a:t>Flexibilité accrue :</a:t>
            </a:r>
            <a:r>
              <a:rPr lang="fr-FR" dirty="0"/>
              <a:t> Les sous-requêtes permettent d'aller au-delà des jointures simples et d'accéder à des données complexes.</a:t>
            </a:r>
          </a:p>
          <a:p>
            <a:pPr>
              <a:buFont typeface="Arial" panose="020B0604020202020204" pitchFamily="34" charset="0"/>
              <a:buChar char="•"/>
            </a:pPr>
            <a:r>
              <a:rPr lang="fr-FR" b="1" dirty="0"/>
              <a:t>Exécution imbriquée :</a:t>
            </a:r>
            <a:r>
              <a:rPr lang="fr-FR" dirty="0"/>
              <a:t> Une requête est exécutée à l'intérieur d'une autre, offrant une grande puissance de filtrage et d'agrégation.</a:t>
            </a:r>
          </a:p>
          <a:p>
            <a:pPr>
              <a:buFont typeface="Arial" panose="020B0604020202020204" pitchFamily="34" charset="0"/>
              <a:buChar char="•"/>
            </a:pPr>
            <a:r>
              <a:rPr lang="fr-FR" b="1" dirty="0"/>
              <a:t>Cas d'utilisation variés :</a:t>
            </a:r>
            <a:r>
              <a:rPr lang="fr-FR" dirty="0"/>
              <a:t> </a:t>
            </a:r>
          </a:p>
          <a:p>
            <a:pPr marL="742950" lvl="1" indent="-285750">
              <a:buFont typeface="Arial" panose="020B0604020202020204" pitchFamily="34" charset="0"/>
              <a:buChar char="•"/>
            </a:pPr>
            <a:r>
              <a:rPr lang="fr-FR" dirty="0"/>
              <a:t>Filtrage avancé</a:t>
            </a:r>
          </a:p>
          <a:p>
            <a:pPr marL="742950" lvl="1" indent="-285750">
              <a:buFont typeface="Arial" panose="020B0604020202020204" pitchFamily="34" charset="0"/>
              <a:buChar char="•"/>
            </a:pPr>
            <a:r>
              <a:rPr lang="fr-FR" dirty="0"/>
              <a:t>Agrégation de données</a:t>
            </a:r>
          </a:p>
          <a:p>
            <a:pPr marL="742950" lvl="1" indent="-285750">
              <a:buFont typeface="Arial" panose="020B0604020202020204" pitchFamily="34" charset="0"/>
              <a:buChar char="•"/>
            </a:pPr>
            <a:r>
              <a:rPr lang="fr-FR" dirty="0"/>
              <a:t>Existence de valeurs</a:t>
            </a:r>
          </a:p>
          <a:p>
            <a:pPr marL="742950" lvl="1" indent="-285750">
              <a:buFont typeface="Arial" panose="020B0604020202020204" pitchFamily="34" charset="0"/>
              <a:buChar char="•"/>
            </a:pPr>
            <a:r>
              <a:rPr lang="fr-FR" dirty="0"/>
              <a:t>Comparaisons entre groupes</a:t>
            </a:r>
          </a:p>
        </p:txBody>
      </p:sp>
    </p:spTree>
    <p:extLst>
      <p:ext uri="{BB962C8B-B14F-4D97-AF65-F5344CB8AC3E}">
        <p14:creationId xmlns:p14="http://schemas.microsoft.com/office/powerpoint/2010/main" val="3467641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EC6A36-2F94-EFB6-42E7-608E810AD2B9}"/>
              </a:ext>
            </a:extLst>
          </p:cNvPr>
          <p:cNvSpPr>
            <a:spLocks noGrp="1"/>
          </p:cNvSpPr>
          <p:nvPr>
            <p:ph type="title"/>
          </p:nvPr>
        </p:nvSpPr>
        <p:spPr/>
        <p:txBody>
          <a:bodyPr/>
          <a:lstStyle/>
          <a:p>
            <a:r>
              <a:rPr lang="fr-FR" b="1" dirty="0"/>
              <a:t>Exemples d'utilisation</a:t>
            </a:r>
            <a:endParaRPr lang="fr-FR" dirty="0"/>
          </a:p>
        </p:txBody>
      </p:sp>
      <p:sp>
        <p:nvSpPr>
          <p:cNvPr id="4" name="Espace réservé du contenu 3">
            <a:extLst>
              <a:ext uri="{FF2B5EF4-FFF2-40B4-BE49-F238E27FC236}">
                <a16:creationId xmlns:a16="http://schemas.microsoft.com/office/drawing/2014/main" id="{44B68DE0-214A-DF56-59A0-F7A5927AC964}"/>
              </a:ext>
            </a:extLst>
          </p:cNvPr>
          <p:cNvSpPr>
            <a:spLocks noGrp="1"/>
          </p:cNvSpPr>
          <p:nvPr>
            <p:ph sz="half" idx="1"/>
          </p:nvPr>
        </p:nvSpPr>
        <p:spPr/>
        <p:txBody>
          <a:bodyPr/>
          <a:lstStyle/>
          <a:p>
            <a:pPr marL="0" indent="0">
              <a:buNone/>
            </a:pPr>
            <a:r>
              <a:rPr lang="fr-FR" dirty="0"/>
              <a:t>Afficher les produits dont le prix est supérieur à la moyenne des prix des produits de la même catégorie</a:t>
            </a:r>
          </a:p>
        </p:txBody>
      </p:sp>
      <p:sp>
        <p:nvSpPr>
          <p:cNvPr id="5" name="Espace réservé du contenu 4">
            <a:extLst>
              <a:ext uri="{FF2B5EF4-FFF2-40B4-BE49-F238E27FC236}">
                <a16:creationId xmlns:a16="http://schemas.microsoft.com/office/drawing/2014/main" id="{61520AA5-D514-04AC-438D-016989F9B803}"/>
              </a:ext>
            </a:extLst>
          </p:cNvPr>
          <p:cNvSpPr>
            <a:spLocks noGrp="1"/>
          </p:cNvSpPr>
          <p:nvPr>
            <p:ph sz="half" idx="2"/>
          </p:nvPr>
        </p:nvSpPr>
        <p:spPr>
          <a:solidFill>
            <a:schemeClr val="bg2"/>
          </a:solidFill>
        </p:spPr>
        <p:txBody>
          <a:bodyPr/>
          <a:lstStyle/>
          <a:p>
            <a:pPr marL="0" indent="0">
              <a:buNone/>
            </a:pPr>
            <a:r>
              <a:rPr lang="fr-FR" dirty="0"/>
              <a:t>SELECT </a:t>
            </a:r>
            <a:r>
              <a:rPr lang="fr-FR" dirty="0" err="1"/>
              <a:t>nom_produit</a:t>
            </a:r>
            <a:r>
              <a:rPr lang="fr-FR" dirty="0"/>
              <a:t>, prix</a:t>
            </a:r>
          </a:p>
          <a:p>
            <a:pPr marL="0" indent="0">
              <a:buNone/>
            </a:pPr>
            <a:r>
              <a:rPr lang="fr-FR" dirty="0"/>
              <a:t>FROM produits AS P1</a:t>
            </a:r>
          </a:p>
          <a:p>
            <a:pPr marL="0" indent="0">
              <a:buNone/>
            </a:pPr>
            <a:r>
              <a:rPr lang="fr-FR" dirty="0"/>
              <a:t>WHERE prix &gt; (</a:t>
            </a:r>
          </a:p>
          <a:p>
            <a:pPr marL="0" indent="0">
              <a:buNone/>
            </a:pPr>
            <a:r>
              <a:rPr lang="fr-FR" dirty="0"/>
              <a:t>    SELECT AVG(prix)</a:t>
            </a:r>
          </a:p>
          <a:p>
            <a:pPr marL="0" indent="0">
              <a:buNone/>
            </a:pPr>
            <a:r>
              <a:rPr lang="fr-FR" dirty="0"/>
              <a:t>    FROM produits</a:t>
            </a:r>
          </a:p>
          <a:p>
            <a:pPr marL="0" indent="0">
              <a:buNone/>
            </a:pPr>
            <a:r>
              <a:rPr lang="fr-FR" dirty="0"/>
              <a:t>    WHERE </a:t>
            </a:r>
            <a:r>
              <a:rPr lang="fr-FR" dirty="0" err="1"/>
              <a:t>categorie</a:t>
            </a:r>
            <a:r>
              <a:rPr lang="fr-FR" dirty="0"/>
              <a:t> = P1.categorie</a:t>
            </a:r>
          </a:p>
          <a:p>
            <a:pPr marL="0" indent="0">
              <a:buNone/>
            </a:pPr>
            <a:r>
              <a:rPr lang="fr-FR" dirty="0"/>
              <a:t>);</a:t>
            </a:r>
          </a:p>
        </p:txBody>
      </p:sp>
    </p:spTree>
    <p:extLst>
      <p:ext uri="{BB962C8B-B14F-4D97-AF65-F5344CB8AC3E}">
        <p14:creationId xmlns:p14="http://schemas.microsoft.com/office/powerpoint/2010/main" val="1459234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EC6A36-2F94-EFB6-42E7-608E810AD2B9}"/>
              </a:ext>
            </a:extLst>
          </p:cNvPr>
          <p:cNvSpPr>
            <a:spLocks noGrp="1"/>
          </p:cNvSpPr>
          <p:nvPr>
            <p:ph type="title"/>
          </p:nvPr>
        </p:nvSpPr>
        <p:spPr/>
        <p:txBody>
          <a:bodyPr/>
          <a:lstStyle/>
          <a:p>
            <a:r>
              <a:rPr lang="fr-FR" b="1" dirty="0"/>
              <a:t>Exemples d'utilisation</a:t>
            </a:r>
            <a:endParaRPr lang="fr-FR" dirty="0"/>
          </a:p>
        </p:txBody>
      </p:sp>
      <p:sp>
        <p:nvSpPr>
          <p:cNvPr id="4" name="Espace réservé du contenu 3">
            <a:extLst>
              <a:ext uri="{FF2B5EF4-FFF2-40B4-BE49-F238E27FC236}">
                <a16:creationId xmlns:a16="http://schemas.microsoft.com/office/drawing/2014/main" id="{44B68DE0-214A-DF56-59A0-F7A5927AC964}"/>
              </a:ext>
            </a:extLst>
          </p:cNvPr>
          <p:cNvSpPr>
            <a:spLocks noGrp="1"/>
          </p:cNvSpPr>
          <p:nvPr>
            <p:ph sz="half" idx="1"/>
          </p:nvPr>
        </p:nvSpPr>
        <p:spPr>
          <a:xfrm>
            <a:off x="1141412" y="2666999"/>
            <a:ext cx="2693169" cy="3124201"/>
          </a:xfrm>
        </p:spPr>
        <p:txBody>
          <a:bodyPr/>
          <a:lstStyle/>
          <a:p>
            <a:pPr marL="0" indent="0">
              <a:buNone/>
            </a:pPr>
            <a:r>
              <a:rPr lang="fr-FR" dirty="0"/>
              <a:t>Afficher les clients qui n’ont pas commandé en 2018</a:t>
            </a:r>
          </a:p>
        </p:txBody>
      </p:sp>
      <p:pic>
        <p:nvPicPr>
          <p:cNvPr id="8" name="Espace réservé du contenu 7">
            <a:extLst>
              <a:ext uri="{FF2B5EF4-FFF2-40B4-BE49-F238E27FC236}">
                <a16:creationId xmlns:a16="http://schemas.microsoft.com/office/drawing/2014/main" id="{9A3EA85B-6F70-C935-D242-E2EA179E09F4}"/>
              </a:ext>
            </a:extLst>
          </p:cNvPr>
          <p:cNvPicPr>
            <a:picLocks noGrp="1" noChangeAspect="1"/>
          </p:cNvPicPr>
          <p:nvPr>
            <p:ph sz="half" idx="2"/>
          </p:nvPr>
        </p:nvPicPr>
        <p:blipFill>
          <a:blip r:embed="rId2"/>
          <a:stretch>
            <a:fillRect/>
          </a:stretch>
        </p:blipFill>
        <p:spPr>
          <a:xfrm>
            <a:off x="3885008" y="3556759"/>
            <a:ext cx="8306992" cy="1172557"/>
          </a:xfrm>
        </p:spPr>
      </p:pic>
    </p:spTree>
    <p:extLst>
      <p:ext uri="{BB962C8B-B14F-4D97-AF65-F5344CB8AC3E}">
        <p14:creationId xmlns:p14="http://schemas.microsoft.com/office/powerpoint/2010/main" val="1807569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EC6A36-2F94-EFB6-42E7-608E810AD2B9}"/>
              </a:ext>
            </a:extLst>
          </p:cNvPr>
          <p:cNvSpPr>
            <a:spLocks noGrp="1"/>
          </p:cNvSpPr>
          <p:nvPr>
            <p:ph type="title"/>
          </p:nvPr>
        </p:nvSpPr>
        <p:spPr/>
        <p:txBody>
          <a:bodyPr/>
          <a:lstStyle/>
          <a:p>
            <a:r>
              <a:rPr lang="fr-FR" b="1" dirty="0"/>
              <a:t>Exemples d'utilisation</a:t>
            </a:r>
            <a:endParaRPr lang="fr-FR" dirty="0"/>
          </a:p>
        </p:txBody>
      </p:sp>
      <p:sp>
        <p:nvSpPr>
          <p:cNvPr id="4" name="Espace réservé du contenu 3">
            <a:extLst>
              <a:ext uri="{FF2B5EF4-FFF2-40B4-BE49-F238E27FC236}">
                <a16:creationId xmlns:a16="http://schemas.microsoft.com/office/drawing/2014/main" id="{44B68DE0-214A-DF56-59A0-F7A5927AC964}"/>
              </a:ext>
            </a:extLst>
          </p:cNvPr>
          <p:cNvSpPr>
            <a:spLocks noGrp="1"/>
          </p:cNvSpPr>
          <p:nvPr>
            <p:ph sz="half" idx="1"/>
          </p:nvPr>
        </p:nvSpPr>
        <p:spPr>
          <a:xfrm>
            <a:off x="1141412" y="2666999"/>
            <a:ext cx="2693169" cy="3124201"/>
          </a:xfrm>
        </p:spPr>
        <p:txBody>
          <a:bodyPr/>
          <a:lstStyle/>
          <a:p>
            <a:pPr marL="0" indent="0">
              <a:buNone/>
            </a:pPr>
            <a:r>
              <a:rPr lang="fr-FR" dirty="0"/>
              <a:t>Afficher les clients qui n’ont pas commandé en 2018</a:t>
            </a:r>
          </a:p>
        </p:txBody>
      </p:sp>
      <p:pic>
        <p:nvPicPr>
          <p:cNvPr id="6" name="Espace réservé du contenu 5">
            <a:extLst>
              <a:ext uri="{FF2B5EF4-FFF2-40B4-BE49-F238E27FC236}">
                <a16:creationId xmlns:a16="http://schemas.microsoft.com/office/drawing/2014/main" id="{318CA067-E4C3-D346-276D-E5DD945D2E5F}"/>
              </a:ext>
            </a:extLst>
          </p:cNvPr>
          <p:cNvPicPr>
            <a:picLocks noGrp="1" noChangeAspect="1"/>
          </p:cNvPicPr>
          <p:nvPr>
            <p:ph sz="half" idx="2"/>
          </p:nvPr>
        </p:nvPicPr>
        <p:blipFill>
          <a:blip r:embed="rId2"/>
          <a:stretch>
            <a:fillRect/>
          </a:stretch>
        </p:blipFill>
        <p:spPr>
          <a:xfrm>
            <a:off x="4045860" y="3793671"/>
            <a:ext cx="8047705" cy="1437090"/>
          </a:xfrm>
          <a:prstGeom prst="rect">
            <a:avLst/>
          </a:prstGeom>
        </p:spPr>
      </p:pic>
    </p:spTree>
    <p:extLst>
      <p:ext uri="{BB962C8B-B14F-4D97-AF65-F5344CB8AC3E}">
        <p14:creationId xmlns:p14="http://schemas.microsoft.com/office/powerpoint/2010/main" val="1508613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458D5AD-C16B-C94A-AACA-2C486616612F}"/>
              </a:ext>
            </a:extLst>
          </p:cNvPr>
          <p:cNvSpPr>
            <a:spLocks noGrp="1"/>
          </p:cNvSpPr>
          <p:nvPr>
            <p:ph type="title"/>
          </p:nvPr>
        </p:nvSpPr>
        <p:spPr/>
        <p:txBody>
          <a:bodyPr/>
          <a:lstStyle/>
          <a:p>
            <a:r>
              <a:rPr lang="fr-FR" dirty="0"/>
              <a:t>Les fonctions de fenêtrage</a:t>
            </a:r>
          </a:p>
        </p:txBody>
      </p:sp>
      <p:sp>
        <p:nvSpPr>
          <p:cNvPr id="6" name="Espace réservé du texte 5">
            <a:extLst>
              <a:ext uri="{FF2B5EF4-FFF2-40B4-BE49-F238E27FC236}">
                <a16:creationId xmlns:a16="http://schemas.microsoft.com/office/drawing/2014/main" id="{0C9687F7-DE0C-674B-909B-881A29B81CC9}"/>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457304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25CAF0F-94EC-74DB-C6F0-8161F57A45B2}"/>
              </a:ext>
            </a:extLst>
          </p:cNvPr>
          <p:cNvSpPr>
            <a:spLocks noGrp="1"/>
          </p:cNvSpPr>
          <p:nvPr>
            <p:ph type="title"/>
          </p:nvPr>
        </p:nvSpPr>
        <p:spPr/>
        <p:txBody>
          <a:bodyPr/>
          <a:lstStyle/>
          <a:p>
            <a:r>
              <a:rPr lang="fr-FR" dirty="0"/>
              <a:t>Over ET PARTITION BY</a:t>
            </a:r>
          </a:p>
        </p:txBody>
      </p:sp>
      <p:sp>
        <p:nvSpPr>
          <p:cNvPr id="6" name="Espace réservé du contenu 5">
            <a:extLst>
              <a:ext uri="{FF2B5EF4-FFF2-40B4-BE49-F238E27FC236}">
                <a16:creationId xmlns:a16="http://schemas.microsoft.com/office/drawing/2014/main" id="{78B79BA0-9655-CF5F-A9AC-D87C5FF2DF4E}"/>
              </a:ext>
            </a:extLst>
          </p:cNvPr>
          <p:cNvSpPr>
            <a:spLocks noGrp="1"/>
          </p:cNvSpPr>
          <p:nvPr>
            <p:ph sz="half" idx="1"/>
          </p:nvPr>
        </p:nvSpPr>
        <p:spPr/>
        <p:txBody>
          <a:bodyPr/>
          <a:lstStyle/>
          <a:p>
            <a:endParaRPr lang="fr-FR" dirty="0"/>
          </a:p>
          <a:p>
            <a:r>
              <a:rPr lang="fr-FR" dirty="0"/>
              <a:t>Clause OVER : Définit la fenêtre de calcul sur laquelle la fonction d'agrégation est appliquée.</a:t>
            </a:r>
          </a:p>
          <a:p>
            <a:endParaRPr lang="fr-FR" dirty="0"/>
          </a:p>
          <a:p>
            <a:r>
              <a:rPr lang="fr-FR" dirty="0"/>
              <a:t>Clause PARTITION BY : Divise les données en groupes distincts pour l'analyse.</a:t>
            </a:r>
          </a:p>
          <a:p>
            <a:endParaRPr lang="fr-FR" dirty="0"/>
          </a:p>
        </p:txBody>
      </p:sp>
      <p:sp>
        <p:nvSpPr>
          <p:cNvPr id="7" name="Espace réservé du contenu 6">
            <a:extLst>
              <a:ext uri="{FF2B5EF4-FFF2-40B4-BE49-F238E27FC236}">
                <a16:creationId xmlns:a16="http://schemas.microsoft.com/office/drawing/2014/main" id="{C9F082F9-61DD-A528-DD14-8F87AB54735B}"/>
              </a:ext>
            </a:extLst>
          </p:cNvPr>
          <p:cNvSpPr>
            <a:spLocks noGrp="1"/>
          </p:cNvSpPr>
          <p:nvPr>
            <p:ph sz="half" idx="2"/>
          </p:nvPr>
        </p:nvSpPr>
        <p:spPr/>
        <p:txBody>
          <a:bodyPr/>
          <a:lstStyle/>
          <a:p>
            <a:r>
              <a:rPr lang="fr-FR" dirty="0"/>
              <a:t>Calcul de </a:t>
            </a:r>
          </a:p>
          <a:p>
            <a:pPr lvl="1"/>
            <a:r>
              <a:rPr lang="fr-FR" dirty="0"/>
              <a:t>Ratios</a:t>
            </a:r>
          </a:p>
          <a:p>
            <a:pPr lvl="1"/>
            <a:r>
              <a:rPr lang="fr-FR" dirty="0"/>
              <a:t>Comparaison</a:t>
            </a:r>
          </a:p>
          <a:p>
            <a:pPr lvl="1"/>
            <a:r>
              <a:rPr lang="fr-FR" dirty="0"/>
              <a:t>Agrégations mobiles </a:t>
            </a:r>
          </a:p>
          <a:p>
            <a:pPr lvl="1"/>
            <a:r>
              <a:rPr lang="fr-FR" dirty="0"/>
              <a:t>….</a:t>
            </a:r>
          </a:p>
        </p:txBody>
      </p:sp>
    </p:spTree>
    <p:extLst>
      <p:ext uri="{BB962C8B-B14F-4D97-AF65-F5344CB8AC3E}">
        <p14:creationId xmlns:p14="http://schemas.microsoft.com/office/powerpoint/2010/main" val="2955310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3CA92E-3DF9-0750-FCFC-BBDF3E3C8AD6}"/>
              </a:ext>
            </a:extLst>
          </p:cNvPr>
          <p:cNvSpPr>
            <a:spLocks noGrp="1"/>
          </p:cNvSpPr>
          <p:nvPr>
            <p:ph type="title"/>
          </p:nvPr>
        </p:nvSpPr>
        <p:spPr/>
        <p:txBody>
          <a:bodyPr/>
          <a:lstStyle/>
          <a:p>
            <a:r>
              <a:rPr lang="fr-FR" dirty="0"/>
              <a:t>PARTITION BY et OVER Exemple</a:t>
            </a:r>
          </a:p>
        </p:txBody>
      </p:sp>
      <p:sp>
        <p:nvSpPr>
          <p:cNvPr id="3" name="Espace réservé du contenu 2">
            <a:extLst>
              <a:ext uri="{FF2B5EF4-FFF2-40B4-BE49-F238E27FC236}">
                <a16:creationId xmlns:a16="http://schemas.microsoft.com/office/drawing/2014/main" id="{A2E23A28-7B4E-116B-605F-F7068491FC1E}"/>
              </a:ext>
            </a:extLst>
          </p:cNvPr>
          <p:cNvSpPr>
            <a:spLocks noGrp="1"/>
          </p:cNvSpPr>
          <p:nvPr>
            <p:ph sz="half" idx="1"/>
          </p:nvPr>
        </p:nvSpPr>
        <p:spPr>
          <a:xfrm>
            <a:off x="1141412" y="2667000"/>
            <a:ext cx="4876800" cy="1098756"/>
          </a:xfrm>
        </p:spPr>
        <p:txBody>
          <a:bodyPr/>
          <a:lstStyle/>
          <a:p>
            <a:pPr marL="0" indent="0">
              <a:buNone/>
            </a:pPr>
            <a:r>
              <a:rPr lang="fr-FR" dirty="0"/>
              <a:t>Afficher la part de salaire des employés par rapport au salaire total de leur département</a:t>
            </a:r>
          </a:p>
        </p:txBody>
      </p:sp>
      <p:pic>
        <p:nvPicPr>
          <p:cNvPr id="10" name="Espace réservé du contenu 9">
            <a:extLst>
              <a:ext uri="{FF2B5EF4-FFF2-40B4-BE49-F238E27FC236}">
                <a16:creationId xmlns:a16="http://schemas.microsoft.com/office/drawing/2014/main" id="{613D43DC-F7AD-E68E-4774-A66BFB903E51}"/>
              </a:ext>
            </a:extLst>
          </p:cNvPr>
          <p:cNvPicPr>
            <a:picLocks noGrp="1" noChangeAspect="1"/>
          </p:cNvPicPr>
          <p:nvPr>
            <p:ph sz="half" idx="2"/>
          </p:nvPr>
        </p:nvPicPr>
        <p:blipFill>
          <a:blip r:embed="rId2"/>
          <a:stretch>
            <a:fillRect/>
          </a:stretch>
        </p:blipFill>
        <p:spPr>
          <a:xfrm>
            <a:off x="1454306" y="4450922"/>
            <a:ext cx="9688422" cy="1025646"/>
          </a:xfrm>
        </p:spPr>
      </p:pic>
    </p:spTree>
    <p:extLst>
      <p:ext uri="{BB962C8B-B14F-4D97-AF65-F5344CB8AC3E}">
        <p14:creationId xmlns:p14="http://schemas.microsoft.com/office/powerpoint/2010/main" val="3599481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6952F0B-234A-B647-619E-2A377C4E86D4}"/>
              </a:ext>
            </a:extLst>
          </p:cNvPr>
          <p:cNvSpPr>
            <a:spLocks noGrp="1"/>
          </p:cNvSpPr>
          <p:nvPr>
            <p:ph type="title"/>
          </p:nvPr>
        </p:nvSpPr>
        <p:spPr/>
        <p:txBody>
          <a:bodyPr/>
          <a:lstStyle/>
          <a:p>
            <a:r>
              <a:rPr lang="fr-FR" dirty="0"/>
              <a:t>Rappels</a:t>
            </a:r>
          </a:p>
        </p:txBody>
      </p:sp>
      <p:sp>
        <p:nvSpPr>
          <p:cNvPr id="5" name="Espace réservé du texte 4">
            <a:extLst>
              <a:ext uri="{FF2B5EF4-FFF2-40B4-BE49-F238E27FC236}">
                <a16:creationId xmlns:a16="http://schemas.microsoft.com/office/drawing/2014/main" id="{AE6CAB14-6E45-461E-4BBC-0C2355C6AE19}"/>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261527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25CAF0F-94EC-74DB-C6F0-8161F57A45B2}"/>
              </a:ext>
            </a:extLst>
          </p:cNvPr>
          <p:cNvSpPr>
            <a:spLocks noGrp="1"/>
          </p:cNvSpPr>
          <p:nvPr>
            <p:ph type="title"/>
          </p:nvPr>
        </p:nvSpPr>
        <p:spPr/>
        <p:txBody>
          <a:bodyPr/>
          <a:lstStyle/>
          <a:p>
            <a:r>
              <a:rPr lang="fr-FR" dirty="0"/>
              <a:t>Over ET ORDER BY</a:t>
            </a:r>
          </a:p>
        </p:txBody>
      </p:sp>
      <p:sp>
        <p:nvSpPr>
          <p:cNvPr id="6" name="Espace réservé du contenu 5">
            <a:extLst>
              <a:ext uri="{FF2B5EF4-FFF2-40B4-BE49-F238E27FC236}">
                <a16:creationId xmlns:a16="http://schemas.microsoft.com/office/drawing/2014/main" id="{78B79BA0-9655-CF5F-A9AC-D87C5FF2DF4E}"/>
              </a:ext>
            </a:extLst>
          </p:cNvPr>
          <p:cNvSpPr>
            <a:spLocks noGrp="1"/>
          </p:cNvSpPr>
          <p:nvPr>
            <p:ph sz="half" idx="1"/>
          </p:nvPr>
        </p:nvSpPr>
        <p:spPr/>
        <p:txBody>
          <a:bodyPr/>
          <a:lstStyle/>
          <a:p>
            <a:endParaRPr lang="fr-FR" dirty="0"/>
          </a:p>
          <a:p>
            <a:r>
              <a:rPr lang="fr-FR" dirty="0"/>
              <a:t>Clause OVER : Définit la fenêtre de calcul sur laquelle la fonction d'agrégation est appliquée.</a:t>
            </a:r>
          </a:p>
          <a:p>
            <a:endParaRPr lang="fr-FR" dirty="0"/>
          </a:p>
          <a:p>
            <a:r>
              <a:rPr lang="fr-FR" dirty="0"/>
              <a:t>Clause ORDER BY : tri les données</a:t>
            </a:r>
          </a:p>
          <a:p>
            <a:endParaRPr lang="fr-FR" dirty="0"/>
          </a:p>
        </p:txBody>
      </p:sp>
      <p:sp>
        <p:nvSpPr>
          <p:cNvPr id="7" name="Espace réservé du contenu 6">
            <a:extLst>
              <a:ext uri="{FF2B5EF4-FFF2-40B4-BE49-F238E27FC236}">
                <a16:creationId xmlns:a16="http://schemas.microsoft.com/office/drawing/2014/main" id="{C9F082F9-61DD-A528-DD14-8F87AB54735B}"/>
              </a:ext>
            </a:extLst>
          </p:cNvPr>
          <p:cNvSpPr>
            <a:spLocks noGrp="1"/>
          </p:cNvSpPr>
          <p:nvPr>
            <p:ph sz="half" idx="2"/>
          </p:nvPr>
        </p:nvSpPr>
        <p:spPr/>
        <p:txBody>
          <a:bodyPr/>
          <a:lstStyle/>
          <a:p>
            <a:r>
              <a:rPr lang="fr-FR" dirty="0"/>
              <a:t>Calcul de rang</a:t>
            </a:r>
          </a:p>
        </p:txBody>
      </p:sp>
    </p:spTree>
    <p:extLst>
      <p:ext uri="{BB962C8B-B14F-4D97-AF65-F5344CB8AC3E}">
        <p14:creationId xmlns:p14="http://schemas.microsoft.com/office/powerpoint/2010/main" val="135339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3CA92E-3DF9-0750-FCFC-BBDF3E3C8AD6}"/>
              </a:ext>
            </a:extLst>
          </p:cNvPr>
          <p:cNvSpPr>
            <a:spLocks noGrp="1"/>
          </p:cNvSpPr>
          <p:nvPr>
            <p:ph type="title"/>
          </p:nvPr>
        </p:nvSpPr>
        <p:spPr/>
        <p:txBody>
          <a:bodyPr/>
          <a:lstStyle/>
          <a:p>
            <a:r>
              <a:rPr lang="fr-FR" dirty="0"/>
              <a:t>Over ET ORDER BY</a:t>
            </a:r>
          </a:p>
        </p:txBody>
      </p:sp>
      <p:sp>
        <p:nvSpPr>
          <p:cNvPr id="3" name="Espace réservé du contenu 2">
            <a:extLst>
              <a:ext uri="{FF2B5EF4-FFF2-40B4-BE49-F238E27FC236}">
                <a16:creationId xmlns:a16="http://schemas.microsoft.com/office/drawing/2014/main" id="{A2E23A28-7B4E-116B-605F-F7068491FC1E}"/>
              </a:ext>
            </a:extLst>
          </p:cNvPr>
          <p:cNvSpPr>
            <a:spLocks noGrp="1"/>
          </p:cNvSpPr>
          <p:nvPr>
            <p:ph sz="half" idx="1"/>
          </p:nvPr>
        </p:nvSpPr>
        <p:spPr>
          <a:xfrm>
            <a:off x="1141412" y="2667000"/>
            <a:ext cx="4876800" cy="1098756"/>
          </a:xfrm>
        </p:spPr>
        <p:txBody>
          <a:bodyPr/>
          <a:lstStyle/>
          <a:p>
            <a:pPr marL="0" indent="0">
              <a:buNone/>
            </a:pPr>
            <a:r>
              <a:rPr lang="fr-FR" dirty="0"/>
              <a:t>Afficher les salariés et leur rang en fonction de leur salaire</a:t>
            </a:r>
          </a:p>
        </p:txBody>
      </p:sp>
      <p:pic>
        <p:nvPicPr>
          <p:cNvPr id="7" name="Espace réservé du contenu 6">
            <a:extLst>
              <a:ext uri="{FF2B5EF4-FFF2-40B4-BE49-F238E27FC236}">
                <a16:creationId xmlns:a16="http://schemas.microsoft.com/office/drawing/2014/main" id="{3C65DFEA-D8F8-E826-AAFE-3ACC7C0A14A5}"/>
              </a:ext>
            </a:extLst>
          </p:cNvPr>
          <p:cNvPicPr>
            <a:picLocks noGrp="1" noChangeAspect="1"/>
          </p:cNvPicPr>
          <p:nvPr>
            <p:ph sz="half" idx="2"/>
          </p:nvPr>
        </p:nvPicPr>
        <p:blipFill>
          <a:blip r:embed="rId2"/>
          <a:stretch>
            <a:fillRect/>
          </a:stretch>
        </p:blipFill>
        <p:spPr>
          <a:xfrm>
            <a:off x="2208796" y="4341945"/>
            <a:ext cx="7618832" cy="1495473"/>
          </a:xfrm>
        </p:spPr>
      </p:pic>
    </p:spTree>
    <p:extLst>
      <p:ext uri="{BB962C8B-B14F-4D97-AF65-F5344CB8AC3E}">
        <p14:creationId xmlns:p14="http://schemas.microsoft.com/office/powerpoint/2010/main" val="3089652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25CAF0F-94EC-74DB-C6F0-8161F57A45B2}"/>
              </a:ext>
            </a:extLst>
          </p:cNvPr>
          <p:cNvSpPr>
            <a:spLocks noGrp="1"/>
          </p:cNvSpPr>
          <p:nvPr>
            <p:ph type="title"/>
          </p:nvPr>
        </p:nvSpPr>
        <p:spPr/>
        <p:txBody>
          <a:bodyPr/>
          <a:lstStyle/>
          <a:p>
            <a:r>
              <a:rPr lang="fr-FR" dirty="0"/>
              <a:t>Over ET ROWS BETWEEN</a:t>
            </a:r>
          </a:p>
        </p:txBody>
      </p:sp>
      <p:sp>
        <p:nvSpPr>
          <p:cNvPr id="6" name="Espace réservé du contenu 5">
            <a:extLst>
              <a:ext uri="{FF2B5EF4-FFF2-40B4-BE49-F238E27FC236}">
                <a16:creationId xmlns:a16="http://schemas.microsoft.com/office/drawing/2014/main" id="{78B79BA0-9655-CF5F-A9AC-D87C5FF2DF4E}"/>
              </a:ext>
            </a:extLst>
          </p:cNvPr>
          <p:cNvSpPr>
            <a:spLocks noGrp="1"/>
          </p:cNvSpPr>
          <p:nvPr>
            <p:ph sz="half" idx="1"/>
          </p:nvPr>
        </p:nvSpPr>
        <p:spPr/>
        <p:txBody>
          <a:bodyPr>
            <a:normAutofit fontScale="85000" lnSpcReduction="10000"/>
          </a:bodyPr>
          <a:lstStyle/>
          <a:p>
            <a:endParaRPr lang="fr-FR" dirty="0"/>
          </a:p>
          <a:p>
            <a:r>
              <a:rPr lang="fr-FR" dirty="0"/>
              <a:t>Clause OVER : Définit la fenêtre de calcul sur laquelle la fonction d'agrégation est appliquée.</a:t>
            </a:r>
          </a:p>
          <a:p>
            <a:endParaRPr lang="fr-FR" dirty="0"/>
          </a:p>
          <a:p>
            <a:pPr>
              <a:buFont typeface="Arial" panose="020B0604020202020204" pitchFamily="34" charset="0"/>
              <a:buChar char="•"/>
            </a:pPr>
            <a:r>
              <a:rPr lang="fr-FR" b="1" dirty="0"/>
              <a:t>ROWS BETWEEN PRECEDING et CURRENT ROW :</a:t>
            </a:r>
            <a:r>
              <a:rPr lang="fr-FR" dirty="0"/>
              <a:t> Inclut les lignes avant la ligne actuelle.</a:t>
            </a:r>
          </a:p>
          <a:p>
            <a:pPr>
              <a:buFont typeface="Arial" panose="020B0604020202020204" pitchFamily="34" charset="0"/>
              <a:buChar char="•"/>
            </a:pPr>
            <a:r>
              <a:rPr lang="fr-FR" b="1" dirty="0"/>
              <a:t>ROWS BETWEEN CURRENT ROW et FOLLOWING :</a:t>
            </a:r>
            <a:r>
              <a:rPr lang="fr-FR" dirty="0"/>
              <a:t> Inclut les lignes après la ligne actuelle.</a:t>
            </a:r>
          </a:p>
          <a:p>
            <a:pPr>
              <a:buFont typeface="Arial" panose="020B0604020202020204" pitchFamily="34" charset="0"/>
              <a:buChar char="•"/>
            </a:pPr>
            <a:r>
              <a:rPr lang="fr-FR" b="1" dirty="0"/>
              <a:t>Combinaison des options :</a:t>
            </a:r>
            <a:r>
              <a:rPr lang="fr-FR" dirty="0"/>
              <a:t> Permet de sélectionner des lignes avant et après la ligne actuelle.</a:t>
            </a:r>
          </a:p>
          <a:p>
            <a:endParaRPr lang="fr-FR" dirty="0"/>
          </a:p>
        </p:txBody>
      </p:sp>
      <p:sp>
        <p:nvSpPr>
          <p:cNvPr id="7" name="Espace réservé du contenu 6">
            <a:extLst>
              <a:ext uri="{FF2B5EF4-FFF2-40B4-BE49-F238E27FC236}">
                <a16:creationId xmlns:a16="http://schemas.microsoft.com/office/drawing/2014/main" id="{C9F082F9-61DD-A528-DD14-8F87AB54735B}"/>
              </a:ext>
            </a:extLst>
          </p:cNvPr>
          <p:cNvSpPr>
            <a:spLocks noGrp="1"/>
          </p:cNvSpPr>
          <p:nvPr>
            <p:ph sz="half" idx="2"/>
          </p:nvPr>
        </p:nvSpPr>
        <p:spPr/>
        <p:txBody>
          <a:bodyPr>
            <a:normAutofit fontScale="85000" lnSpcReduction="10000"/>
          </a:bodyPr>
          <a:lstStyle/>
          <a:p>
            <a:pPr marL="0" indent="0">
              <a:buNone/>
            </a:pPr>
            <a:r>
              <a:rPr lang="en-US" dirty="0"/>
              <a:t>SELECT </a:t>
            </a:r>
            <a:r>
              <a:rPr lang="en-US" dirty="0" err="1"/>
              <a:t>nom_produit</a:t>
            </a:r>
            <a:r>
              <a:rPr lang="en-US" dirty="0"/>
              <a:t>, </a:t>
            </a:r>
          </a:p>
          <a:p>
            <a:pPr marL="0" indent="0">
              <a:buNone/>
            </a:pPr>
            <a:r>
              <a:rPr lang="en-US" dirty="0"/>
              <a:t>AVG(ventes) OVER (ORDER BY </a:t>
            </a:r>
            <a:r>
              <a:rPr lang="en-US" dirty="0" err="1"/>
              <a:t>date_vente</a:t>
            </a:r>
            <a:r>
              <a:rPr lang="en-US" dirty="0"/>
              <a:t> ROWS BETWEEN 0 FOLLOWING AND 2 FOLLOWING) AS </a:t>
            </a:r>
            <a:r>
              <a:rPr lang="en-US" dirty="0" err="1"/>
              <a:t>moyenne_ventes_suivantes</a:t>
            </a:r>
            <a:r>
              <a:rPr lang="en-US" dirty="0"/>
              <a:t> </a:t>
            </a:r>
          </a:p>
          <a:p>
            <a:pPr marL="0" indent="0">
              <a:buNone/>
            </a:pPr>
            <a:r>
              <a:rPr lang="en-US" dirty="0"/>
              <a:t>FROM ventes;</a:t>
            </a:r>
            <a:endParaRPr lang="fr-FR" dirty="0"/>
          </a:p>
        </p:txBody>
      </p:sp>
    </p:spTree>
    <p:extLst>
      <p:ext uri="{BB962C8B-B14F-4D97-AF65-F5344CB8AC3E}">
        <p14:creationId xmlns:p14="http://schemas.microsoft.com/office/powerpoint/2010/main" val="957373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3CA92E-3DF9-0750-FCFC-BBDF3E3C8AD6}"/>
              </a:ext>
            </a:extLst>
          </p:cNvPr>
          <p:cNvSpPr>
            <a:spLocks noGrp="1"/>
          </p:cNvSpPr>
          <p:nvPr>
            <p:ph type="title"/>
          </p:nvPr>
        </p:nvSpPr>
        <p:spPr/>
        <p:txBody>
          <a:bodyPr/>
          <a:lstStyle/>
          <a:p>
            <a:r>
              <a:rPr lang="fr-FR" dirty="0"/>
              <a:t>Over ET ROWS BETWEEN</a:t>
            </a:r>
          </a:p>
        </p:txBody>
      </p:sp>
      <p:sp>
        <p:nvSpPr>
          <p:cNvPr id="3" name="Espace réservé du contenu 2">
            <a:extLst>
              <a:ext uri="{FF2B5EF4-FFF2-40B4-BE49-F238E27FC236}">
                <a16:creationId xmlns:a16="http://schemas.microsoft.com/office/drawing/2014/main" id="{A2E23A28-7B4E-116B-605F-F7068491FC1E}"/>
              </a:ext>
            </a:extLst>
          </p:cNvPr>
          <p:cNvSpPr>
            <a:spLocks noGrp="1"/>
          </p:cNvSpPr>
          <p:nvPr>
            <p:ph sz="half" idx="1"/>
          </p:nvPr>
        </p:nvSpPr>
        <p:spPr>
          <a:xfrm>
            <a:off x="1141412" y="2667000"/>
            <a:ext cx="7618832" cy="1098756"/>
          </a:xfrm>
        </p:spPr>
        <p:txBody>
          <a:bodyPr/>
          <a:lstStyle/>
          <a:p>
            <a:pPr marL="0" indent="0">
              <a:buNone/>
            </a:pPr>
            <a:r>
              <a:rPr lang="fr-FR" dirty="0"/>
              <a:t>Afficher la somme du CA du Mois en cours et des 2 mois suivants</a:t>
            </a:r>
          </a:p>
        </p:txBody>
      </p:sp>
      <p:pic>
        <p:nvPicPr>
          <p:cNvPr id="12" name="Espace réservé du contenu 11">
            <a:extLst>
              <a:ext uri="{FF2B5EF4-FFF2-40B4-BE49-F238E27FC236}">
                <a16:creationId xmlns:a16="http://schemas.microsoft.com/office/drawing/2014/main" id="{C5300AB9-2B14-9A44-B1CA-6699CD3B1744}"/>
              </a:ext>
            </a:extLst>
          </p:cNvPr>
          <p:cNvPicPr>
            <a:picLocks noGrp="1" noChangeAspect="1"/>
          </p:cNvPicPr>
          <p:nvPr>
            <p:ph sz="half" idx="2"/>
          </p:nvPr>
        </p:nvPicPr>
        <p:blipFill>
          <a:blip r:embed="rId2"/>
          <a:stretch>
            <a:fillRect/>
          </a:stretch>
        </p:blipFill>
        <p:spPr>
          <a:xfrm>
            <a:off x="335870" y="3873500"/>
            <a:ext cx="11547566" cy="1684020"/>
          </a:xfrm>
        </p:spPr>
      </p:pic>
    </p:spTree>
    <p:extLst>
      <p:ext uri="{BB962C8B-B14F-4D97-AF65-F5344CB8AC3E}">
        <p14:creationId xmlns:p14="http://schemas.microsoft.com/office/powerpoint/2010/main" val="4085819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Espace réservé du contenu 33">
            <a:extLst>
              <a:ext uri="{FF2B5EF4-FFF2-40B4-BE49-F238E27FC236}">
                <a16:creationId xmlns:a16="http://schemas.microsoft.com/office/drawing/2014/main" id="{3F4A9C31-46A8-33DD-AE55-CFE2A9BA1C78}"/>
              </a:ext>
            </a:extLst>
          </p:cNvPr>
          <p:cNvPicPr>
            <a:picLocks noGrp="1" noChangeAspect="1"/>
          </p:cNvPicPr>
          <p:nvPr>
            <p:ph sz="half" idx="2"/>
          </p:nvPr>
        </p:nvPicPr>
        <p:blipFill>
          <a:blip r:embed="rId2"/>
          <a:stretch>
            <a:fillRect/>
          </a:stretch>
        </p:blipFill>
        <p:spPr>
          <a:xfrm>
            <a:off x="1797597" y="5062478"/>
            <a:ext cx="9164007" cy="1582161"/>
          </a:xfrm>
        </p:spPr>
      </p:pic>
      <p:sp>
        <p:nvSpPr>
          <p:cNvPr id="2" name="Titre 1">
            <a:extLst>
              <a:ext uri="{FF2B5EF4-FFF2-40B4-BE49-F238E27FC236}">
                <a16:creationId xmlns:a16="http://schemas.microsoft.com/office/drawing/2014/main" id="{AC3CA92E-3DF9-0750-FCFC-BBDF3E3C8AD6}"/>
              </a:ext>
            </a:extLst>
          </p:cNvPr>
          <p:cNvSpPr>
            <a:spLocks noGrp="1"/>
          </p:cNvSpPr>
          <p:nvPr>
            <p:ph type="title"/>
          </p:nvPr>
        </p:nvSpPr>
        <p:spPr/>
        <p:txBody>
          <a:bodyPr/>
          <a:lstStyle/>
          <a:p>
            <a:r>
              <a:rPr lang="fr-FR" dirty="0"/>
              <a:t>Over ET RANGE BETWEEN</a:t>
            </a:r>
          </a:p>
        </p:txBody>
      </p:sp>
      <p:sp>
        <p:nvSpPr>
          <p:cNvPr id="3" name="Espace réservé du contenu 2">
            <a:extLst>
              <a:ext uri="{FF2B5EF4-FFF2-40B4-BE49-F238E27FC236}">
                <a16:creationId xmlns:a16="http://schemas.microsoft.com/office/drawing/2014/main" id="{A2E23A28-7B4E-116B-605F-F7068491FC1E}"/>
              </a:ext>
            </a:extLst>
          </p:cNvPr>
          <p:cNvSpPr>
            <a:spLocks noGrp="1"/>
          </p:cNvSpPr>
          <p:nvPr>
            <p:ph sz="half" idx="1"/>
          </p:nvPr>
        </p:nvSpPr>
        <p:spPr>
          <a:xfrm>
            <a:off x="907732" y="2129691"/>
            <a:ext cx="3105468" cy="2016760"/>
          </a:xfrm>
        </p:spPr>
        <p:txBody>
          <a:bodyPr/>
          <a:lstStyle/>
          <a:p>
            <a:pPr marL="0" indent="0">
              <a:buNone/>
            </a:pPr>
            <a:r>
              <a:rPr lang="fr-FR" dirty="0"/>
              <a:t>Contrairement à ROWS BETWEEN, RANGE BETWEEN inclut les lignes à valeurs identique</a:t>
            </a:r>
          </a:p>
        </p:txBody>
      </p:sp>
      <p:sp>
        <p:nvSpPr>
          <p:cNvPr id="14" name="ZoneTexte 13">
            <a:extLst>
              <a:ext uri="{FF2B5EF4-FFF2-40B4-BE49-F238E27FC236}">
                <a16:creationId xmlns:a16="http://schemas.microsoft.com/office/drawing/2014/main" id="{DD1E3001-6715-3808-C12A-43987A0DD3A8}"/>
              </a:ext>
            </a:extLst>
          </p:cNvPr>
          <p:cNvSpPr txBox="1"/>
          <p:nvPr/>
        </p:nvSpPr>
        <p:spPr>
          <a:xfrm>
            <a:off x="8761466" y="3923900"/>
            <a:ext cx="1842171" cy="369332"/>
          </a:xfrm>
          <a:prstGeom prst="rect">
            <a:avLst/>
          </a:prstGeom>
          <a:noFill/>
        </p:spPr>
        <p:txBody>
          <a:bodyPr wrap="none" rtlCol="0">
            <a:spAutoFit/>
          </a:bodyPr>
          <a:lstStyle/>
          <a:p>
            <a:r>
              <a:rPr lang="fr-FR" dirty="0" err="1"/>
              <a:t>Rows</a:t>
            </a:r>
            <a:r>
              <a:rPr lang="fr-FR" dirty="0"/>
              <a:t> </a:t>
            </a:r>
            <a:r>
              <a:rPr lang="fr-FR" dirty="0" err="1"/>
              <a:t>between</a:t>
            </a:r>
            <a:endParaRPr lang="fr-FR" dirty="0"/>
          </a:p>
        </p:txBody>
      </p:sp>
      <p:cxnSp>
        <p:nvCxnSpPr>
          <p:cNvPr id="16" name="Connecteur droit avec flèche 15">
            <a:extLst>
              <a:ext uri="{FF2B5EF4-FFF2-40B4-BE49-F238E27FC236}">
                <a16:creationId xmlns:a16="http://schemas.microsoft.com/office/drawing/2014/main" id="{0EB88E06-A54B-65D8-78E2-7328791BEC61}"/>
              </a:ext>
            </a:extLst>
          </p:cNvPr>
          <p:cNvCxnSpPr>
            <a:cxnSpLocks/>
            <a:stCxn id="14" idx="2"/>
            <a:endCxn id="37" idx="0"/>
          </p:cNvCxnSpPr>
          <p:nvPr/>
        </p:nvCxnSpPr>
        <p:spPr>
          <a:xfrm flipH="1">
            <a:off x="4135120" y="4293232"/>
            <a:ext cx="5547432" cy="11196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671103C1-A803-5B45-1DF5-1BFDF6AD4AD7}"/>
              </a:ext>
            </a:extLst>
          </p:cNvPr>
          <p:cNvSpPr txBox="1"/>
          <p:nvPr/>
        </p:nvSpPr>
        <p:spPr>
          <a:xfrm>
            <a:off x="581516" y="4146451"/>
            <a:ext cx="2013693" cy="369332"/>
          </a:xfrm>
          <a:prstGeom prst="rect">
            <a:avLst/>
          </a:prstGeom>
          <a:noFill/>
        </p:spPr>
        <p:txBody>
          <a:bodyPr wrap="none" rtlCol="0">
            <a:spAutoFit/>
          </a:bodyPr>
          <a:lstStyle/>
          <a:p>
            <a:r>
              <a:rPr lang="fr-FR" dirty="0"/>
              <a:t>Range </a:t>
            </a:r>
            <a:r>
              <a:rPr lang="fr-FR" dirty="0" err="1"/>
              <a:t>between</a:t>
            </a:r>
            <a:endParaRPr lang="fr-FR" dirty="0"/>
          </a:p>
        </p:txBody>
      </p:sp>
      <p:cxnSp>
        <p:nvCxnSpPr>
          <p:cNvPr id="20" name="Connecteur droit avec flèche 19">
            <a:extLst>
              <a:ext uri="{FF2B5EF4-FFF2-40B4-BE49-F238E27FC236}">
                <a16:creationId xmlns:a16="http://schemas.microsoft.com/office/drawing/2014/main" id="{17F05246-47D8-4D66-A712-D8D2BECA07E3}"/>
              </a:ext>
            </a:extLst>
          </p:cNvPr>
          <p:cNvCxnSpPr>
            <a:cxnSpLocks/>
            <a:stCxn id="18" idx="3"/>
            <a:endCxn id="47" idx="1"/>
          </p:cNvCxnSpPr>
          <p:nvPr/>
        </p:nvCxnSpPr>
        <p:spPr>
          <a:xfrm>
            <a:off x="2595209" y="4331117"/>
            <a:ext cx="1123350" cy="166710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0" name="Image 29">
            <a:extLst>
              <a:ext uri="{FF2B5EF4-FFF2-40B4-BE49-F238E27FC236}">
                <a16:creationId xmlns:a16="http://schemas.microsoft.com/office/drawing/2014/main" id="{CDB3C4A2-1AD5-E96A-2B66-E41EC2D6F97C}"/>
              </a:ext>
            </a:extLst>
          </p:cNvPr>
          <p:cNvPicPr>
            <a:picLocks noChangeAspect="1"/>
          </p:cNvPicPr>
          <p:nvPr/>
        </p:nvPicPr>
        <p:blipFill>
          <a:blip r:embed="rId3"/>
          <a:stretch>
            <a:fillRect/>
          </a:stretch>
        </p:blipFill>
        <p:spPr>
          <a:xfrm>
            <a:off x="4699145" y="2635713"/>
            <a:ext cx="6348266" cy="1113315"/>
          </a:xfrm>
          <a:prstGeom prst="rect">
            <a:avLst/>
          </a:prstGeom>
        </p:spPr>
      </p:pic>
      <p:sp>
        <p:nvSpPr>
          <p:cNvPr id="35" name="Rectangle 34">
            <a:extLst>
              <a:ext uri="{FF2B5EF4-FFF2-40B4-BE49-F238E27FC236}">
                <a16:creationId xmlns:a16="http://schemas.microsoft.com/office/drawing/2014/main" id="{BC350C7E-6C1E-0B04-EEAA-1BB08A831E99}"/>
              </a:ext>
            </a:extLst>
          </p:cNvPr>
          <p:cNvSpPr/>
          <p:nvPr/>
        </p:nvSpPr>
        <p:spPr>
          <a:xfrm>
            <a:off x="2580640" y="5459901"/>
            <a:ext cx="568960" cy="118473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7077208F-8A82-26E9-F94F-D8206A1E4076}"/>
              </a:ext>
            </a:extLst>
          </p:cNvPr>
          <p:cNvSpPr/>
          <p:nvPr/>
        </p:nvSpPr>
        <p:spPr>
          <a:xfrm>
            <a:off x="3810000" y="5412892"/>
            <a:ext cx="650240" cy="83550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B608C38-19CA-2CCF-E3DD-91252FB6CDB4}"/>
              </a:ext>
            </a:extLst>
          </p:cNvPr>
          <p:cNvSpPr/>
          <p:nvPr/>
        </p:nvSpPr>
        <p:spPr>
          <a:xfrm>
            <a:off x="7640320" y="5412892"/>
            <a:ext cx="883920" cy="111966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5" name="Connecteur droit avec flèche 44">
            <a:extLst>
              <a:ext uri="{FF2B5EF4-FFF2-40B4-BE49-F238E27FC236}">
                <a16:creationId xmlns:a16="http://schemas.microsoft.com/office/drawing/2014/main" id="{5ABCA124-FAE2-03F5-6F3A-0AB660A74985}"/>
              </a:ext>
            </a:extLst>
          </p:cNvPr>
          <p:cNvCxnSpPr>
            <a:stCxn id="14" idx="2"/>
            <a:endCxn id="41" idx="0"/>
          </p:cNvCxnSpPr>
          <p:nvPr/>
        </p:nvCxnSpPr>
        <p:spPr>
          <a:xfrm flipH="1">
            <a:off x="8082280" y="4293232"/>
            <a:ext cx="1600272" cy="11196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8DA163EB-FB5F-CE28-9B65-371BF5E87C7E}"/>
              </a:ext>
            </a:extLst>
          </p:cNvPr>
          <p:cNvSpPr/>
          <p:nvPr/>
        </p:nvSpPr>
        <p:spPr>
          <a:xfrm>
            <a:off x="4551681" y="5459902"/>
            <a:ext cx="751839" cy="1184738"/>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A338E5B5-81A9-409E-588A-7A56A9A0FE1B}"/>
              </a:ext>
            </a:extLst>
          </p:cNvPr>
          <p:cNvSpPr/>
          <p:nvPr/>
        </p:nvSpPr>
        <p:spPr>
          <a:xfrm>
            <a:off x="3718559" y="5463883"/>
            <a:ext cx="508001" cy="1068669"/>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9" name="Connecteur droit avec flèche 48">
            <a:extLst>
              <a:ext uri="{FF2B5EF4-FFF2-40B4-BE49-F238E27FC236}">
                <a16:creationId xmlns:a16="http://schemas.microsoft.com/office/drawing/2014/main" id="{314F7C96-D6DE-28A8-21DA-40B851922F07}"/>
              </a:ext>
            </a:extLst>
          </p:cNvPr>
          <p:cNvCxnSpPr>
            <a:cxnSpLocks/>
            <a:stCxn id="18" idx="3"/>
            <a:endCxn id="46" idx="0"/>
          </p:cNvCxnSpPr>
          <p:nvPr/>
        </p:nvCxnSpPr>
        <p:spPr>
          <a:xfrm>
            <a:off x="2595209" y="4331117"/>
            <a:ext cx="2332392" cy="112878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947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25CAF0F-94EC-74DB-C6F0-8161F57A45B2}"/>
              </a:ext>
            </a:extLst>
          </p:cNvPr>
          <p:cNvSpPr>
            <a:spLocks noGrp="1"/>
          </p:cNvSpPr>
          <p:nvPr>
            <p:ph type="title"/>
          </p:nvPr>
        </p:nvSpPr>
        <p:spPr/>
        <p:txBody>
          <a:bodyPr/>
          <a:lstStyle/>
          <a:p>
            <a:r>
              <a:rPr lang="fr-FR" dirty="0"/>
              <a:t>LAG ET ORDER BY</a:t>
            </a:r>
          </a:p>
        </p:txBody>
      </p:sp>
      <p:sp>
        <p:nvSpPr>
          <p:cNvPr id="6" name="Espace réservé du contenu 5">
            <a:extLst>
              <a:ext uri="{FF2B5EF4-FFF2-40B4-BE49-F238E27FC236}">
                <a16:creationId xmlns:a16="http://schemas.microsoft.com/office/drawing/2014/main" id="{78B79BA0-9655-CF5F-A9AC-D87C5FF2DF4E}"/>
              </a:ext>
            </a:extLst>
          </p:cNvPr>
          <p:cNvSpPr>
            <a:spLocks noGrp="1"/>
          </p:cNvSpPr>
          <p:nvPr>
            <p:ph sz="half" idx="1"/>
          </p:nvPr>
        </p:nvSpPr>
        <p:spPr/>
        <p:txBody>
          <a:bodyPr/>
          <a:lstStyle/>
          <a:p>
            <a:endParaRPr lang="fr-FR" dirty="0"/>
          </a:p>
          <a:p>
            <a:r>
              <a:rPr lang="fr-FR" dirty="0"/>
              <a:t>Clause LAG : Permet de décaler les informations récupérée</a:t>
            </a:r>
          </a:p>
          <a:p>
            <a:endParaRPr lang="fr-FR" dirty="0"/>
          </a:p>
          <a:p>
            <a:r>
              <a:rPr lang="fr-FR" dirty="0"/>
              <a:t>Clause ORDER BY : tri les données</a:t>
            </a:r>
          </a:p>
          <a:p>
            <a:endParaRPr lang="fr-FR" dirty="0"/>
          </a:p>
        </p:txBody>
      </p:sp>
      <p:pic>
        <p:nvPicPr>
          <p:cNvPr id="3" name="Espace réservé du contenu 2">
            <a:extLst>
              <a:ext uri="{FF2B5EF4-FFF2-40B4-BE49-F238E27FC236}">
                <a16:creationId xmlns:a16="http://schemas.microsoft.com/office/drawing/2014/main" id="{1265E7F2-4C7C-1FD8-8401-2FF87D12C5FE}"/>
              </a:ext>
            </a:extLst>
          </p:cNvPr>
          <p:cNvPicPr>
            <a:picLocks noGrp="1" noChangeAspect="1"/>
          </p:cNvPicPr>
          <p:nvPr>
            <p:ph sz="half" idx="2"/>
          </p:nvPr>
        </p:nvPicPr>
        <p:blipFill>
          <a:blip r:embed="rId2"/>
          <a:stretch>
            <a:fillRect/>
          </a:stretch>
        </p:blipFill>
        <p:spPr>
          <a:xfrm>
            <a:off x="6170613" y="2945013"/>
            <a:ext cx="4876800" cy="2568174"/>
          </a:xfrm>
        </p:spPr>
      </p:pic>
    </p:spTree>
    <p:extLst>
      <p:ext uri="{BB962C8B-B14F-4D97-AF65-F5344CB8AC3E}">
        <p14:creationId xmlns:p14="http://schemas.microsoft.com/office/powerpoint/2010/main" val="13377408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2F1246-92DB-9445-8602-7BDD0CC28745}"/>
              </a:ext>
            </a:extLst>
          </p:cNvPr>
          <p:cNvSpPr>
            <a:spLocks noGrp="1"/>
          </p:cNvSpPr>
          <p:nvPr>
            <p:ph type="title"/>
          </p:nvPr>
        </p:nvSpPr>
        <p:spPr/>
        <p:txBody>
          <a:bodyPr/>
          <a:lstStyle/>
          <a:p>
            <a:r>
              <a:rPr lang="fr-FR" dirty="0"/>
              <a:t>Les fonctions de conversion</a:t>
            </a:r>
          </a:p>
        </p:txBody>
      </p:sp>
      <p:sp>
        <p:nvSpPr>
          <p:cNvPr id="5" name="Espace réservé du texte 4">
            <a:extLst>
              <a:ext uri="{FF2B5EF4-FFF2-40B4-BE49-F238E27FC236}">
                <a16:creationId xmlns:a16="http://schemas.microsoft.com/office/drawing/2014/main" id="{56C55C6A-30A5-65E1-3B9E-DA56F4F14D81}"/>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313450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B467F62-BE1E-58C4-1A36-2B29153D7128}"/>
              </a:ext>
            </a:extLst>
          </p:cNvPr>
          <p:cNvSpPr>
            <a:spLocks noGrp="1"/>
          </p:cNvSpPr>
          <p:nvPr>
            <p:ph type="title"/>
          </p:nvPr>
        </p:nvSpPr>
        <p:spPr/>
        <p:txBody>
          <a:bodyPr/>
          <a:lstStyle/>
          <a:p>
            <a:r>
              <a:rPr lang="fr-FR" dirty="0"/>
              <a:t>TO_CHAR</a:t>
            </a:r>
          </a:p>
        </p:txBody>
      </p:sp>
      <p:pic>
        <p:nvPicPr>
          <p:cNvPr id="15" name="Espace réservé du contenu 14">
            <a:extLst>
              <a:ext uri="{FF2B5EF4-FFF2-40B4-BE49-F238E27FC236}">
                <a16:creationId xmlns:a16="http://schemas.microsoft.com/office/drawing/2014/main" id="{33972A50-B5D8-C377-99E6-1DEBE490AA4E}"/>
              </a:ext>
            </a:extLst>
          </p:cNvPr>
          <p:cNvPicPr>
            <a:picLocks noGrp="1" noChangeAspect="1"/>
          </p:cNvPicPr>
          <p:nvPr>
            <p:ph sz="half" idx="2"/>
          </p:nvPr>
        </p:nvPicPr>
        <p:blipFill>
          <a:blip r:embed="rId2"/>
          <a:stretch>
            <a:fillRect/>
          </a:stretch>
        </p:blipFill>
        <p:spPr>
          <a:xfrm>
            <a:off x="6842687" y="2341880"/>
            <a:ext cx="2529563" cy="3124200"/>
          </a:xfrm>
        </p:spPr>
      </p:pic>
      <p:sp>
        <p:nvSpPr>
          <p:cNvPr id="7" name="ZoneTexte 6">
            <a:extLst>
              <a:ext uri="{FF2B5EF4-FFF2-40B4-BE49-F238E27FC236}">
                <a16:creationId xmlns:a16="http://schemas.microsoft.com/office/drawing/2014/main" id="{D510B565-FB27-9B42-F036-6C8E6FCC6ED6}"/>
              </a:ext>
            </a:extLst>
          </p:cNvPr>
          <p:cNvSpPr txBox="1"/>
          <p:nvPr/>
        </p:nvSpPr>
        <p:spPr>
          <a:xfrm>
            <a:off x="3672628" y="5859978"/>
            <a:ext cx="8869680" cy="369332"/>
          </a:xfrm>
          <a:prstGeom prst="rect">
            <a:avLst/>
          </a:prstGeom>
          <a:noFill/>
        </p:spPr>
        <p:txBody>
          <a:bodyPr wrap="square" rtlCol="0">
            <a:spAutoFit/>
          </a:bodyPr>
          <a:lstStyle/>
          <a:p>
            <a:pPr algn="ctr"/>
            <a:r>
              <a:rPr lang="fr-FR" dirty="0">
                <a:hlinkClick r:id="rId3"/>
              </a:rPr>
              <a:t>Référentiel ORACLE</a:t>
            </a:r>
            <a:endParaRPr lang="fr-FR" dirty="0"/>
          </a:p>
        </p:txBody>
      </p:sp>
      <p:pic>
        <p:nvPicPr>
          <p:cNvPr id="13" name="Espace réservé du contenu 12">
            <a:extLst>
              <a:ext uri="{FF2B5EF4-FFF2-40B4-BE49-F238E27FC236}">
                <a16:creationId xmlns:a16="http://schemas.microsoft.com/office/drawing/2014/main" id="{90688636-2482-3BA3-E041-DBACA8A95127}"/>
              </a:ext>
            </a:extLst>
          </p:cNvPr>
          <p:cNvPicPr>
            <a:picLocks noGrp="1" noChangeAspect="1"/>
          </p:cNvPicPr>
          <p:nvPr>
            <p:ph sz="half" idx="1"/>
          </p:nvPr>
        </p:nvPicPr>
        <p:blipFill>
          <a:blip r:embed="rId4"/>
          <a:stretch>
            <a:fillRect/>
          </a:stretch>
        </p:blipFill>
        <p:spPr>
          <a:xfrm>
            <a:off x="714693" y="2109909"/>
            <a:ext cx="4481725" cy="4466984"/>
          </a:xfrm>
        </p:spPr>
      </p:pic>
    </p:spTree>
    <p:extLst>
      <p:ext uri="{BB962C8B-B14F-4D97-AF65-F5344CB8AC3E}">
        <p14:creationId xmlns:p14="http://schemas.microsoft.com/office/powerpoint/2010/main" val="3603234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B467F62-BE1E-58C4-1A36-2B29153D7128}"/>
              </a:ext>
            </a:extLst>
          </p:cNvPr>
          <p:cNvSpPr>
            <a:spLocks noGrp="1"/>
          </p:cNvSpPr>
          <p:nvPr>
            <p:ph type="title"/>
          </p:nvPr>
        </p:nvSpPr>
        <p:spPr/>
        <p:txBody>
          <a:bodyPr/>
          <a:lstStyle/>
          <a:p>
            <a:r>
              <a:rPr lang="fr-FR" dirty="0"/>
              <a:t>TO_NUMBER</a:t>
            </a:r>
          </a:p>
        </p:txBody>
      </p:sp>
      <p:sp>
        <p:nvSpPr>
          <p:cNvPr id="7" name="ZoneTexte 6">
            <a:extLst>
              <a:ext uri="{FF2B5EF4-FFF2-40B4-BE49-F238E27FC236}">
                <a16:creationId xmlns:a16="http://schemas.microsoft.com/office/drawing/2014/main" id="{D510B565-FB27-9B42-F036-6C8E6FCC6ED6}"/>
              </a:ext>
            </a:extLst>
          </p:cNvPr>
          <p:cNvSpPr txBox="1"/>
          <p:nvPr/>
        </p:nvSpPr>
        <p:spPr>
          <a:xfrm>
            <a:off x="3672628" y="5859978"/>
            <a:ext cx="8869680" cy="369332"/>
          </a:xfrm>
          <a:prstGeom prst="rect">
            <a:avLst/>
          </a:prstGeom>
          <a:noFill/>
        </p:spPr>
        <p:txBody>
          <a:bodyPr wrap="square" rtlCol="0">
            <a:spAutoFit/>
          </a:bodyPr>
          <a:lstStyle/>
          <a:p>
            <a:pPr algn="ctr"/>
            <a:r>
              <a:rPr lang="fr-FR" dirty="0">
                <a:hlinkClick r:id="rId2"/>
              </a:rPr>
              <a:t>Référentiel ORACLE</a:t>
            </a:r>
            <a:endParaRPr lang="fr-FR" dirty="0"/>
          </a:p>
        </p:txBody>
      </p:sp>
      <p:pic>
        <p:nvPicPr>
          <p:cNvPr id="6" name="Espace réservé du contenu 5">
            <a:extLst>
              <a:ext uri="{FF2B5EF4-FFF2-40B4-BE49-F238E27FC236}">
                <a16:creationId xmlns:a16="http://schemas.microsoft.com/office/drawing/2014/main" id="{CA644807-3EED-9938-05CA-DD00DAC55B9F}"/>
              </a:ext>
            </a:extLst>
          </p:cNvPr>
          <p:cNvPicPr>
            <a:picLocks noGrp="1" noChangeAspect="1"/>
          </p:cNvPicPr>
          <p:nvPr>
            <p:ph sz="half" idx="1"/>
          </p:nvPr>
        </p:nvPicPr>
        <p:blipFill>
          <a:blip r:embed="rId3"/>
          <a:stretch>
            <a:fillRect/>
          </a:stretch>
        </p:blipFill>
        <p:spPr>
          <a:xfrm>
            <a:off x="268271" y="1996440"/>
            <a:ext cx="5827729" cy="4767572"/>
          </a:xfrm>
        </p:spPr>
      </p:pic>
      <p:pic>
        <p:nvPicPr>
          <p:cNvPr id="14" name="Image 13">
            <a:extLst>
              <a:ext uri="{FF2B5EF4-FFF2-40B4-BE49-F238E27FC236}">
                <a16:creationId xmlns:a16="http://schemas.microsoft.com/office/drawing/2014/main" id="{1E36F73C-884F-FF24-DE2B-DCF8E656118E}"/>
              </a:ext>
            </a:extLst>
          </p:cNvPr>
          <p:cNvPicPr>
            <a:picLocks noChangeAspect="1"/>
          </p:cNvPicPr>
          <p:nvPr/>
        </p:nvPicPr>
        <p:blipFill>
          <a:blip r:embed="rId4"/>
          <a:stretch>
            <a:fillRect/>
          </a:stretch>
        </p:blipFill>
        <p:spPr>
          <a:xfrm>
            <a:off x="6969142" y="2329019"/>
            <a:ext cx="4707955" cy="1282539"/>
          </a:xfrm>
          <a:prstGeom prst="rect">
            <a:avLst/>
          </a:prstGeom>
        </p:spPr>
      </p:pic>
      <p:pic>
        <p:nvPicPr>
          <p:cNvPr id="20" name="Espace réservé du contenu 19">
            <a:extLst>
              <a:ext uri="{FF2B5EF4-FFF2-40B4-BE49-F238E27FC236}">
                <a16:creationId xmlns:a16="http://schemas.microsoft.com/office/drawing/2014/main" id="{F9DF881A-5EC6-2810-1D4B-65F53D267187}"/>
              </a:ext>
            </a:extLst>
          </p:cNvPr>
          <p:cNvPicPr>
            <a:picLocks noGrp="1" noChangeAspect="1"/>
          </p:cNvPicPr>
          <p:nvPr>
            <p:ph sz="half" idx="2"/>
          </p:nvPr>
        </p:nvPicPr>
        <p:blipFill>
          <a:blip r:embed="rId5"/>
          <a:stretch>
            <a:fillRect/>
          </a:stretch>
        </p:blipFill>
        <p:spPr>
          <a:xfrm>
            <a:off x="6969142" y="3737481"/>
            <a:ext cx="4876800" cy="1587795"/>
          </a:xfrm>
          <a:prstGeom prst="rect">
            <a:avLst/>
          </a:prstGeom>
        </p:spPr>
      </p:pic>
    </p:spTree>
    <p:extLst>
      <p:ext uri="{BB962C8B-B14F-4D97-AF65-F5344CB8AC3E}">
        <p14:creationId xmlns:p14="http://schemas.microsoft.com/office/powerpoint/2010/main" val="1531364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B467F62-BE1E-58C4-1A36-2B29153D7128}"/>
              </a:ext>
            </a:extLst>
          </p:cNvPr>
          <p:cNvSpPr>
            <a:spLocks noGrp="1"/>
          </p:cNvSpPr>
          <p:nvPr>
            <p:ph type="title"/>
          </p:nvPr>
        </p:nvSpPr>
        <p:spPr/>
        <p:txBody>
          <a:bodyPr/>
          <a:lstStyle/>
          <a:p>
            <a:r>
              <a:rPr lang="fr-FR" dirty="0"/>
              <a:t>TO_NUMBER</a:t>
            </a:r>
          </a:p>
        </p:txBody>
      </p:sp>
      <p:sp>
        <p:nvSpPr>
          <p:cNvPr id="7" name="ZoneTexte 6">
            <a:extLst>
              <a:ext uri="{FF2B5EF4-FFF2-40B4-BE49-F238E27FC236}">
                <a16:creationId xmlns:a16="http://schemas.microsoft.com/office/drawing/2014/main" id="{D510B565-FB27-9B42-F036-6C8E6FCC6ED6}"/>
              </a:ext>
            </a:extLst>
          </p:cNvPr>
          <p:cNvSpPr txBox="1"/>
          <p:nvPr/>
        </p:nvSpPr>
        <p:spPr>
          <a:xfrm>
            <a:off x="3672628" y="5859978"/>
            <a:ext cx="8869680" cy="369332"/>
          </a:xfrm>
          <a:prstGeom prst="rect">
            <a:avLst/>
          </a:prstGeom>
          <a:noFill/>
        </p:spPr>
        <p:txBody>
          <a:bodyPr wrap="square" rtlCol="0">
            <a:spAutoFit/>
          </a:bodyPr>
          <a:lstStyle/>
          <a:p>
            <a:pPr algn="ctr"/>
            <a:r>
              <a:rPr lang="fr-FR" dirty="0">
                <a:hlinkClick r:id="rId2"/>
              </a:rPr>
              <a:t>Référentiel ORACLE</a:t>
            </a:r>
            <a:endParaRPr lang="fr-FR" dirty="0"/>
          </a:p>
        </p:txBody>
      </p:sp>
      <p:pic>
        <p:nvPicPr>
          <p:cNvPr id="6" name="Espace réservé du contenu 5">
            <a:extLst>
              <a:ext uri="{FF2B5EF4-FFF2-40B4-BE49-F238E27FC236}">
                <a16:creationId xmlns:a16="http://schemas.microsoft.com/office/drawing/2014/main" id="{CA644807-3EED-9938-05CA-DD00DAC55B9F}"/>
              </a:ext>
            </a:extLst>
          </p:cNvPr>
          <p:cNvPicPr>
            <a:picLocks noGrp="1" noChangeAspect="1"/>
          </p:cNvPicPr>
          <p:nvPr>
            <p:ph sz="half" idx="1"/>
          </p:nvPr>
        </p:nvPicPr>
        <p:blipFill>
          <a:blip r:embed="rId3"/>
          <a:stretch>
            <a:fillRect/>
          </a:stretch>
        </p:blipFill>
        <p:spPr>
          <a:xfrm>
            <a:off x="268271" y="1996440"/>
            <a:ext cx="5827729" cy="4767572"/>
          </a:xfrm>
        </p:spPr>
      </p:pic>
      <p:pic>
        <p:nvPicPr>
          <p:cNvPr id="11" name="Espace réservé du contenu 10">
            <a:extLst>
              <a:ext uri="{FF2B5EF4-FFF2-40B4-BE49-F238E27FC236}">
                <a16:creationId xmlns:a16="http://schemas.microsoft.com/office/drawing/2014/main" id="{989D5C22-CC16-B887-8466-4EBCED8F0DB5}"/>
              </a:ext>
            </a:extLst>
          </p:cNvPr>
          <p:cNvPicPr>
            <a:picLocks noGrp="1" noChangeAspect="1"/>
          </p:cNvPicPr>
          <p:nvPr>
            <p:ph sz="half" idx="2"/>
          </p:nvPr>
        </p:nvPicPr>
        <p:blipFill>
          <a:blip r:embed="rId4"/>
          <a:stretch>
            <a:fillRect/>
          </a:stretch>
        </p:blipFill>
        <p:spPr>
          <a:xfrm>
            <a:off x="7253622" y="1810361"/>
            <a:ext cx="3265495" cy="3124200"/>
          </a:xfrm>
        </p:spPr>
      </p:pic>
    </p:spTree>
    <p:extLst>
      <p:ext uri="{BB962C8B-B14F-4D97-AF65-F5344CB8AC3E}">
        <p14:creationId xmlns:p14="http://schemas.microsoft.com/office/powerpoint/2010/main" val="364744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1FFBCE5-094D-CCA0-8557-6EB65CD17632}"/>
              </a:ext>
            </a:extLst>
          </p:cNvPr>
          <p:cNvSpPr>
            <a:spLocks noGrp="1"/>
          </p:cNvSpPr>
          <p:nvPr>
            <p:ph type="title"/>
          </p:nvPr>
        </p:nvSpPr>
        <p:spPr/>
        <p:txBody>
          <a:bodyPr/>
          <a:lstStyle/>
          <a:p>
            <a:r>
              <a:rPr lang="fr-FR" dirty="0"/>
              <a:t>Structure d'une requête SELECT</a:t>
            </a:r>
          </a:p>
        </p:txBody>
      </p:sp>
      <p:sp>
        <p:nvSpPr>
          <p:cNvPr id="6" name="Rectangle 1">
            <a:extLst>
              <a:ext uri="{FF2B5EF4-FFF2-40B4-BE49-F238E27FC236}">
                <a16:creationId xmlns:a16="http://schemas.microsoft.com/office/drawing/2014/main" id="{E8B2CD0F-B724-0BBD-308F-8D69E2B6D429}"/>
              </a:ext>
            </a:extLst>
          </p:cNvPr>
          <p:cNvSpPr>
            <a:spLocks noGrp="1" noChangeArrowheads="1"/>
          </p:cNvSpPr>
          <p:nvPr>
            <p:ph idx="1"/>
          </p:nvPr>
        </p:nvSpPr>
        <p:spPr bwMode="auto">
          <a:xfrm>
            <a:off x="187124" y="1614151"/>
            <a:ext cx="1181775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lang="fr-FR" altLang="fr-FR" dirty="0"/>
              <a:t>SELECT indique les champs que l'on souhaite obtenir. </a:t>
            </a:r>
          </a:p>
          <a:p>
            <a:pPr marL="0" marR="0" lvl="0" indent="0" algn="l" defTabSz="914400" rtl="0" eaLnBrk="0" fontAlgn="base" latinLnBrk="0" hangingPunct="0">
              <a:lnSpc>
                <a:spcPct val="100000"/>
              </a:lnSpc>
              <a:spcBef>
                <a:spcPct val="0"/>
              </a:spcBef>
              <a:spcAft>
                <a:spcPct val="0"/>
              </a:spcAft>
              <a:buClrTx/>
              <a:buSzTx/>
              <a:buNone/>
              <a:tabLst/>
            </a:pPr>
            <a:r>
              <a:rPr lang="fr-FR" altLang="fr-FR" dirty="0"/>
              <a:t>FROM indique la table de laquelle on souhaite obtenir les données. </a:t>
            </a:r>
          </a:p>
          <a:p>
            <a:pPr marL="0" marR="0" lvl="0" indent="0" algn="l" defTabSz="914400" rtl="0" eaLnBrk="0" fontAlgn="base" latinLnBrk="0" hangingPunct="0">
              <a:lnSpc>
                <a:spcPct val="100000"/>
              </a:lnSpc>
              <a:spcBef>
                <a:spcPct val="0"/>
              </a:spcBef>
              <a:spcAft>
                <a:spcPct val="0"/>
              </a:spcAft>
              <a:buClrTx/>
              <a:buSzTx/>
              <a:buNone/>
              <a:tabLst/>
            </a:pPr>
            <a:r>
              <a:rPr lang="fr-FR" altLang="fr-FR" dirty="0"/>
              <a:t>WHERE permet de filtrer les données en fonction de conditions spécifiques. </a:t>
            </a:r>
          </a:p>
        </p:txBody>
      </p:sp>
      <p:pic>
        <p:nvPicPr>
          <p:cNvPr id="12" name="Image 11">
            <a:extLst>
              <a:ext uri="{FF2B5EF4-FFF2-40B4-BE49-F238E27FC236}">
                <a16:creationId xmlns:a16="http://schemas.microsoft.com/office/drawing/2014/main" id="{0B0895E8-516B-F0A3-E318-CD862379436F}"/>
              </a:ext>
            </a:extLst>
          </p:cNvPr>
          <p:cNvPicPr>
            <a:picLocks noChangeAspect="1"/>
          </p:cNvPicPr>
          <p:nvPr/>
        </p:nvPicPr>
        <p:blipFill>
          <a:blip r:embed="rId2"/>
          <a:stretch>
            <a:fillRect/>
          </a:stretch>
        </p:blipFill>
        <p:spPr>
          <a:xfrm>
            <a:off x="3109782" y="3978502"/>
            <a:ext cx="5972436" cy="1265347"/>
          </a:xfrm>
          <a:prstGeom prst="rect">
            <a:avLst/>
          </a:prstGeom>
        </p:spPr>
      </p:pic>
    </p:spTree>
    <p:extLst>
      <p:ext uri="{BB962C8B-B14F-4D97-AF65-F5344CB8AC3E}">
        <p14:creationId xmlns:p14="http://schemas.microsoft.com/office/powerpoint/2010/main" val="20069631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B467F62-BE1E-58C4-1A36-2B29153D7128}"/>
              </a:ext>
            </a:extLst>
          </p:cNvPr>
          <p:cNvSpPr>
            <a:spLocks noGrp="1"/>
          </p:cNvSpPr>
          <p:nvPr>
            <p:ph type="title"/>
          </p:nvPr>
        </p:nvSpPr>
        <p:spPr/>
        <p:txBody>
          <a:bodyPr/>
          <a:lstStyle/>
          <a:p>
            <a:r>
              <a:rPr lang="fr-FR" dirty="0"/>
              <a:t>TO_DATE</a:t>
            </a:r>
          </a:p>
        </p:txBody>
      </p:sp>
      <p:sp>
        <p:nvSpPr>
          <p:cNvPr id="7" name="ZoneTexte 6">
            <a:extLst>
              <a:ext uri="{FF2B5EF4-FFF2-40B4-BE49-F238E27FC236}">
                <a16:creationId xmlns:a16="http://schemas.microsoft.com/office/drawing/2014/main" id="{D510B565-FB27-9B42-F036-6C8E6FCC6ED6}"/>
              </a:ext>
            </a:extLst>
          </p:cNvPr>
          <p:cNvSpPr txBox="1"/>
          <p:nvPr/>
        </p:nvSpPr>
        <p:spPr>
          <a:xfrm>
            <a:off x="3672628" y="5859978"/>
            <a:ext cx="8869680" cy="369332"/>
          </a:xfrm>
          <a:prstGeom prst="rect">
            <a:avLst/>
          </a:prstGeom>
          <a:noFill/>
        </p:spPr>
        <p:txBody>
          <a:bodyPr wrap="square" rtlCol="0">
            <a:spAutoFit/>
          </a:bodyPr>
          <a:lstStyle/>
          <a:p>
            <a:pPr algn="ctr"/>
            <a:r>
              <a:rPr lang="fr-FR" dirty="0">
                <a:hlinkClick r:id="rId2"/>
              </a:rPr>
              <a:t>Référentiel ORACLE</a:t>
            </a:r>
            <a:endParaRPr lang="fr-FR" dirty="0"/>
          </a:p>
        </p:txBody>
      </p:sp>
      <p:pic>
        <p:nvPicPr>
          <p:cNvPr id="6" name="Espace réservé du contenu 5">
            <a:extLst>
              <a:ext uri="{FF2B5EF4-FFF2-40B4-BE49-F238E27FC236}">
                <a16:creationId xmlns:a16="http://schemas.microsoft.com/office/drawing/2014/main" id="{E1C39474-E0E5-77E9-0247-291F963E1FC0}"/>
              </a:ext>
            </a:extLst>
          </p:cNvPr>
          <p:cNvPicPr>
            <a:picLocks noGrp="1" noChangeAspect="1"/>
          </p:cNvPicPr>
          <p:nvPr>
            <p:ph sz="half" idx="1"/>
          </p:nvPr>
        </p:nvPicPr>
        <p:blipFill>
          <a:blip r:embed="rId3"/>
          <a:stretch>
            <a:fillRect/>
          </a:stretch>
        </p:blipFill>
        <p:spPr>
          <a:xfrm>
            <a:off x="666063" y="1986854"/>
            <a:ext cx="5035400" cy="4713093"/>
          </a:xfrm>
        </p:spPr>
      </p:pic>
      <p:pic>
        <p:nvPicPr>
          <p:cNvPr id="11" name="Espace réservé du contenu 10">
            <a:extLst>
              <a:ext uri="{FF2B5EF4-FFF2-40B4-BE49-F238E27FC236}">
                <a16:creationId xmlns:a16="http://schemas.microsoft.com/office/drawing/2014/main" id="{25F984C8-FC8E-B23B-C818-7B4CCE1DFE5C}"/>
              </a:ext>
            </a:extLst>
          </p:cNvPr>
          <p:cNvPicPr>
            <a:picLocks noGrp="1" noChangeAspect="1"/>
          </p:cNvPicPr>
          <p:nvPr>
            <p:ph sz="half" idx="2"/>
          </p:nvPr>
        </p:nvPicPr>
        <p:blipFill>
          <a:blip r:embed="rId4"/>
          <a:stretch>
            <a:fillRect/>
          </a:stretch>
        </p:blipFill>
        <p:spPr>
          <a:xfrm>
            <a:off x="6170613" y="3561553"/>
            <a:ext cx="4876800" cy="1335093"/>
          </a:xfrm>
        </p:spPr>
      </p:pic>
    </p:spTree>
    <p:extLst>
      <p:ext uri="{BB962C8B-B14F-4D97-AF65-F5344CB8AC3E}">
        <p14:creationId xmlns:p14="http://schemas.microsoft.com/office/powerpoint/2010/main" val="3016817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472A2B-0F0E-493F-A2AF-EEE08AFF9E98}"/>
              </a:ext>
            </a:extLst>
          </p:cNvPr>
          <p:cNvSpPr>
            <a:spLocks noGrp="1"/>
          </p:cNvSpPr>
          <p:nvPr>
            <p:ph type="title"/>
          </p:nvPr>
        </p:nvSpPr>
        <p:spPr/>
        <p:txBody>
          <a:bodyPr/>
          <a:lstStyle/>
          <a:p>
            <a:r>
              <a:rPr lang="fr-FR" dirty="0"/>
              <a:t>CAST</a:t>
            </a:r>
          </a:p>
        </p:txBody>
      </p:sp>
      <p:pic>
        <p:nvPicPr>
          <p:cNvPr id="6" name="Espace réservé du contenu 5">
            <a:extLst>
              <a:ext uri="{FF2B5EF4-FFF2-40B4-BE49-F238E27FC236}">
                <a16:creationId xmlns:a16="http://schemas.microsoft.com/office/drawing/2014/main" id="{E54B33A2-7E85-2F15-B125-2D6E86FD8F59}"/>
              </a:ext>
            </a:extLst>
          </p:cNvPr>
          <p:cNvPicPr>
            <a:picLocks noGrp="1" noChangeAspect="1"/>
          </p:cNvPicPr>
          <p:nvPr>
            <p:ph sz="half" idx="1"/>
          </p:nvPr>
        </p:nvPicPr>
        <p:blipFill>
          <a:blip r:embed="rId2"/>
          <a:stretch>
            <a:fillRect/>
          </a:stretch>
        </p:blipFill>
        <p:spPr>
          <a:xfrm>
            <a:off x="582613" y="3429000"/>
            <a:ext cx="4876800" cy="1486691"/>
          </a:xfrm>
        </p:spPr>
      </p:pic>
      <p:pic>
        <p:nvPicPr>
          <p:cNvPr id="9" name="Espace réservé du contenu 8">
            <a:extLst>
              <a:ext uri="{FF2B5EF4-FFF2-40B4-BE49-F238E27FC236}">
                <a16:creationId xmlns:a16="http://schemas.microsoft.com/office/drawing/2014/main" id="{63451FE5-388C-12A0-7C35-D275555BCF9B}"/>
              </a:ext>
            </a:extLst>
          </p:cNvPr>
          <p:cNvPicPr>
            <a:picLocks noGrp="1" noChangeAspect="1"/>
          </p:cNvPicPr>
          <p:nvPr>
            <p:ph sz="half" idx="2"/>
          </p:nvPr>
        </p:nvPicPr>
        <p:blipFill>
          <a:blip r:embed="rId3"/>
          <a:stretch>
            <a:fillRect/>
          </a:stretch>
        </p:blipFill>
        <p:spPr>
          <a:xfrm>
            <a:off x="6358572" y="828852"/>
            <a:ext cx="4106228" cy="5031126"/>
          </a:xfrm>
        </p:spPr>
      </p:pic>
      <p:sp>
        <p:nvSpPr>
          <p:cNvPr id="7" name="ZoneTexte 6">
            <a:extLst>
              <a:ext uri="{FF2B5EF4-FFF2-40B4-BE49-F238E27FC236}">
                <a16:creationId xmlns:a16="http://schemas.microsoft.com/office/drawing/2014/main" id="{D27C1AA0-661B-47FF-EE3F-78372D40587A}"/>
              </a:ext>
            </a:extLst>
          </p:cNvPr>
          <p:cNvSpPr txBox="1"/>
          <p:nvPr/>
        </p:nvSpPr>
        <p:spPr>
          <a:xfrm>
            <a:off x="3672628" y="5859978"/>
            <a:ext cx="8869680" cy="369332"/>
          </a:xfrm>
          <a:prstGeom prst="rect">
            <a:avLst/>
          </a:prstGeom>
          <a:noFill/>
        </p:spPr>
        <p:txBody>
          <a:bodyPr wrap="square" rtlCol="0">
            <a:spAutoFit/>
          </a:bodyPr>
          <a:lstStyle/>
          <a:p>
            <a:pPr algn="ctr"/>
            <a:r>
              <a:rPr lang="fr-FR" dirty="0">
                <a:hlinkClick r:id="rId4"/>
              </a:rPr>
              <a:t>Référentiel ORACLE</a:t>
            </a:r>
            <a:endParaRPr lang="fr-FR" dirty="0"/>
          </a:p>
        </p:txBody>
      </p:sp>
    </p:spTree>
    <p:extLst>
      <p:ext uri="{BB962C8B-B14F-4D97-AF65-F5344CB8AC3E}">
        <p14:creationId xmlns:p14="http://schemas.microsoft.com/office/powerpoint/2010/main" val="28995273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472A2B-0F0E-493F-A2AF-EEE08AFF9E98}"/>
              </a:ext>
            </a:extLst>
          </p:cNvPr>
          <p:cNvSpPr>
            <a:spLocks noGrp="1"/>
          </p:cNvSpPr>
          <p:nvPr>
            <p:ph type="title"/>
          </p:nvPr>
        </p:nvSpPr>
        <p:spPr/>
        <p:txBody>
          <a:bodyPr/>
          <a:lstStyle/>
          <a:p>
            <a:r>
              <a:rPr lang="fr-FR" dirty="0"/>
              <a:t>CONVERT</a:t>
            </a:r>
          </a:p>
        </p:txBody>
      </p:sp>
      <p:sp>
        <p:nvSpPr>
          <p:cNvPr id="7" name="ZoneTexte 6">
            <a:extLst>
              <a:ext uri="{FF2B5EF4-FFF2-40B4-BE49-F238E27FC236}">
                <a16:creationId xmlns:a16="http://schemas.microsoft.com/office/drawing/2014/main" id="{D27C1AA0-661B-47FF-EE3F-78372D40587A}"/>
              </a:ext>
            </a:extLst>
          </p:cNvPr>
          <p:cNvSpPr txBox="1"/>
          <p:nvPr/>
        </p:nvSpPr>
        <p:spPr>
          <a:xfrm>
            <a:off x="3672628" y="5859978"/>
            <a:ext cx="8869680" cy="369332"/>
          </a:xfrm>
          <a:prstGeom prst="rect">
            <a:avLst/>
          </a:prstGeom>
          <a:noFill/>
        </p:spPr>
        <p:txBody>
          <a:bodyPr wrap="square" rtlCol="0">
            <a:spAutoFit/>
          </a:bodyPr>
          <a:lstStyle/>
          <a:p>
            <a:pPr algn="ctr"/>
            <a:r>
              <a:rPr lang="fr-FR" dirty="0">
                <a:hlinkClick r:id="rId2"/>
              </a:rPr>
              <a:t>Référentiel ORACLE</a:t>
            </a:r>
            <a:endParaRPr lang="fr-FR" dirty="0"/>
          </a:p>
        </p:txBody>
      </p:sp>
      <p:pic>
        <p:nvPicPr>
          <p:cNvPr id="8" name="Espace réservé du contenu 7">
            <a:extLst>
              <a:ext uri="{FF2B5EF4-FFF2-40B4-BE49-F238E27FC236}">
                <a16:creationId xmlns:a16="http://schemas.microsoft.com/office/drawing/2014/main" id="{B8FFEA14-1CBA-EC19-BC06-F872046B6348}"/>
              </a:ext>
            </a:extLst>
          </p:cNvPr>
          <p:cNvPicPr>
            <a:picLocks noGrp="1" noChangeAspect="1"/>
          </p:cNvPicPr>
          <p:nvPr>
            <p:ph sz="half" idx="1"/>
          </p:nvPr>
        </p:nvPicPr>
        <p:blipFill>
          <a:blip r:embed="rId3"/>
          <a:stretch>
            <a:fillRect/>
          </a:stretch>
        </p:blipFill>
        <p:spPr>
          <a:xfrm>
            <a:off x="826453" y="3429000"/>
            <a:ext cx="4876800" cy="1691220"/>
          </a:xfrm>
        </p:spPr>
      </p:pic>
      <p:pic>
        <p:nvPicPr>
          <p:cNvPr id="13" name="Espace réservé du contenu 12">
            <a:extLst>
              <a:ext uri="{FF2B5EF4-FFF2-40B4-BE49-F238E27FC236}">
                <a16:creationId xmlns:a16="http://schemas.microsoft.com/office/drawing/2014/main" id="{C5862E14-1020-D9AF-AEE3-327141DDEA19}"/>
              </a:ext>
            </a:extLst>
          </p:cNvPr>
          <p:cNvPicPr>
            <a:picLocks noGrp="1" noChangeAspect="1"/>
          </p:cNvPicPr>
          <p:nvPr>
            <p:ph sz="half" idx="2"/>
          </p:nvPr>
        </p:nvPicPr>
        <p:blipFill>
          <a:blip r:embed="rId4"/>
          <a:stretch>
            <a:fillRect/>
          </a:stretch>
        </p:blipFill>
        <p:spPr>
          <a:xfrm>
            <a:off x="6493826" y="1123692"/>
            <a:ext cx="4553585" cy="1848108"/>
          </a:xfrm>
        </p:spPr>
      </p:pic>
      <p:pic>
        <p:nvPicPr>
          <p:cNvPr id="15" name="Image 14">
            <a:extLst>
              <a:ext uri="{FF2B5EF4-FFF2-40B4-BE49-F238E27FC236}">
                <a16:creationId xmlns:a16="http://schemas.microsoft.com/office/drawing/2014/main" id="{CB65F126-E4FF-2F16-939F-F66867F99631}"/>
              </a:ext>
            </a:extLst>
          </p:cNvPr>
          <p:cNvPicPr>
            <a:picLocks noChangeAspect="1"/>
          </p:cNvPicPr>
          <p:nvPr/>
        </p:nvPicPr>
        <p:blipFill>
          <a:blip r:embed="rId5"/>
          <a:stretch>
            <a:fillRect/>
          </a:stretch>
        </p:blipFill>
        <p:spPr>
          <a:xfrm>
            <a:off x="6449961" y="3254358"/>
            <a:ext cx="4597450" cy="1962424"/>
          </a:xfrm>
          <a:prstGeom prst="rect">
            <a:avLst/>
          </a:prstGeom>
        </p:spPr>
      </p:pic>
    </p:spTree>
    <p:extLst>
      <p:ext uri="{BB962C8B-B14F-4D97-AF65-F5344CB8AC3E}">
        <p14:creationId xmlns:p14="http://schemas.microsoft.com/office/powerpoint/2010/main" val="29651184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30A74D-9607-07D2-58F0-61FD689C0DE8}"/>
              </a:ext>
            </a:extLst>
          </p:cNvPr>
          <p:cNvSpPr>
            <a:spLocks noGrp="1"/>
          </p:cNvSpPr>
          <p:nvPr>
            <p:ph type="title"/>
          </p:nvPr>
        </p:nvSpPr>
        <p:spPr/>
        <p:txBody>
          <a:bodyPr/>
          <a:lstStyle/>
          <a:p>
            <a:r>
              <a:rPr lang="fr-FR" dirty="0"/>
              <a:t>UPPER / LOWER</a:t>
            </a:r>
          </a:p>
        </p:txBody>
      </p:sp>
      <p:pic>
        <p:nvPicPr>
          <p:cNvPr id="6" name="Espace réservé du contenu 5">
            <a:extLst>
              <a:ext uri="{FF2B5EF4-FFF2-40B4-BE49-F238E27FC236}">
                <a16:creationId xmlns:a16="http://schemas.microsoft.com/office/drawing/2014/main" id="{30F6498A-2BC7-02F6-43ED-8F5F9EB5A49B}"/>
              </a:ext>
            </a:extLst>
          </p:cNvPr>
          <p:cNvPicPr>
            <a:picLocks noGrp="1" noChangeAspect="1"/>
          </p:cNvPicPr>
          <p:nvPr>
            <p:ph sz="half" idx="1"/>
          </p:nvPr>
        </p:nvPicPr>
        <p:blipFill>
          <a:blip r:embed="rId2"/>
          <a:stretch>
            <a:fillRect/>
          </a:stretch>
        </p:blipFill>
        <p:spPr>
          <a:xfrm>
            <a:off x="924560" y="3106267"/>
            <a:ext cx="4317597" cy="2474268"/>
          </a:xfrm>
        </p:spPr>
      </p:pic>
      <p:pic>
        <p:nvPicPr>
          <p:cNvPr id="8" name="Espace réservé du contenu 7">
            <a:extLst>
              <a:ext uri="{FF2B5EF4-FFF2-40B4-BE49-F238E27FC236}">
                <a16:creationId xmlns:a16="http://schemas.microsoft.com/office/drawing/2014/main" id="{E82BCC16-ACA7-199B-1DFF-A743840B68A2}"/>
              </a:ext>
            </a:extLst>
          </p:cNvPr>
          <p:cNvPicPr>
            <a:picLocks noGrp="1" noChangeAspect="1"/>
          </p:cNvPicPr>
          <p:nvPr>
            <p:ph sz="half" idx="2"/>
          </p:nvPr>
        </p:nvPicPr>
        <p:blipFill>
          <a:blip r:embed="rId3"/>
          <a:stretch>
            <a:fillRect/>
          </a:stretch>
        </p:blipFill>
        <p:spPr>
          <a:xfrm>
            <a:off x="6222667" y="3247888"/>
            <a:ext cx="4772691" cy="1962424"/>
          </a:xfrm>
        </p:spPr>
      </p:pic>
      <p:sp>
        <p:nvSpPr>
          <p:cNvPr id="9" name="ZoneTexte 8">
            <a:extLst>
              <a:ext uri="{FF2B5EF4-FFF2-40B4-BE49-F238E27FC236}">
                <a16:creationId xmlns:a16="http://schemas.microsoft.com/office/drawing/2014/main" id="{277CF876-F8BD-F73E-303F-B0A1E9D0BDA0}"/>
              </a:ext>
            </a:extLst>
          </p:cNvPr>
          <p:cNvSpPr txBox="1"/>
          <p:nvPr/>
        </p:nvSpPr>
        <p:spPr>
          <a:xfrm>
            <a:off x="3672628" y="5859978"/>
            <a:ext cx="8869680" cy="369332"/>
          </a:xfrm>
          <a:prstGeom prst="rect">
            <a:avLst/>
          </a:prstGeom>
          <a:noFill/>
        </p:spPr>
        <p:txBody>
          <a:bodyPr wrap="square" rtlCol="0">
            <a:spAutoFit/>
          </a:bodyPr>
          <a:lstStyle/>
          <a:p>
            <a:pPr algn="ctr"/>
            <a:r>
              <a:rPr lang="fr-FR" dirty="0">
                <a:hlinkClick r:id="rId4"/>
              </a:rPr>
              <a:t>Référentiel ORACLE</a:t>
            </a:r>
            <a:endParaRPr lang="fr-FR" dirty="0"/>
          </a:p>
        </p:txBody>
      </p:sp>
    </p:spTree>
    <p:extLst>
      <p:ext uri="{BB962C8B-B14F-4D97-AF65-F5344CB8AC3E}">
        <p14:creationId xmlns:p14="http://schemas.microsoft.com/office/powerpoint/2010/main" val="29214264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30A74D-9607-07D2-58F0-61FD689C0DE8}"/>
              </a:ext>
            </a:extLst>
          </p:cNvPr>
          <p:cNvSpPr>
            <a:spLocks noGrp="1"/>
          </p:cNvSpPr>
          <p:nvPr>
            <p:ph type="title"/>
          </p:nvPr>
        </p:nvSpPr>
        <p:spPr/>
        <p:txBody>
          <a:bodyPr/>
          <a:lstStyle/>
          <a:p>
            <a:r>
              <a:rPr lang="fr-FR" dirty="0"/>
              <a:t>SUBSTR</a:t>
            </a:r>
          </a:p>
        </p:txBody>
      </p:sp>
      <p:sp>
        <p:nvSpPr>
          <p:cNvPr id="9" name="ZoneTexte 8">
            <a:extLst>
              <a:ext uri="{FF2B5EF4-FFF2-40B4-BE49-F238E27FC236}">
                <a16:creationId xmlns:a16="http://schemas.microsoft.com/office/drawing/2014/main" id="{277CF876-F8BD-F73E-303F-B0A1E9D0BDA0}"/>
              </a:ext>
            </a:extLst>
          </p:cNvPr>
          <p:cNvSpPr txBox="1"/>
          <p:nvPr/>
        </p:nvSpPr>
        <p:spPr>
          <a:xfrm>
            <a:off x="3672628" y="5859978"/>
            <a:ext cx="8869680" cy="369332"/>
          </a:xfrm>
          <a:prstGeom prst="rect">
            <a:avLst/>
          </a:prstGeom>
          <a:noFill/>
        </p:spPr>
        <p:txBody>
          <a:bodyPr wrap="square" rtlCol="0">
            <a:spAutoFit/>
          </a:bodyPr>
          <a:lstStyle/>
          <a:p>
            <a:pPr algn="ctr"/>
            <a:r>
              <a:rPr lang="fr-FR" dirty="0">
                <a:hlinkClick r:id="rId2"/>
              </a:rPr>
              <a:t>Référentiel ORACLE</a:t>
            </a:r>
            <a:endParaRPr lang="fr-FR" dirty="0"/>
          </a:p>
        </p:txBody>
      </p:sp>
      <p:pic>
        <p:nvPicPr>
          <p:cNvPr id="7" name="Espace réservé du contenu 6">
            <a:extLst>
              <a:ext uri="{FF2B5EF4-FFF2-40B4-BE49-F238E27FC236}">
                <a16:creationId xmlns:a16="http://schemas.microsoft.com/office/drawing/2014/main" id="{E3C868B0-D566-9DB7-CDFA-E9F2DF556D9F}"/>
              </a:ext>
            </a:extLst>
          </p:cNvPr>
          <p:cNvPicPr>
            <a:picLocks noGrp="1" noChangeAspect="1"/>
          </p:cNvPicPr>
          <p:nvPr>
            <p:ph sz="half" idx="1"/>
          </p:nvPr>
        </p:nvPicPr>
        <p:blipFill>
          <a:blip r:embed="rId3"/>
          <a:stretch>
            <a:fillRect/>
          </a:stretch>
        </p:blipFill>
        <p:spPr>
          <a:xfrm>
            <a:off x="520433" y="3110641"/>
            <a:ext cx="5448901" cy="2236917"/>
          </a:xfrm>
        </p:spPr>
      </p:pic>
      <p:pic>
        <p:nvPicPr>
          <p:cNvPr id="13" name="Espace réservé du contenu 12">
            <a:extLst>
              <a:ext uri="{FF2B5EF4-FFF2-40B4-BE49-F238E27FC236}">
                <a16:creationId xmlns:a16="http://schemas.microsoft.com/office/drawing/2014/main" id="{A77903D8-7A2B-ED5F-DA40-C3513277599F}"/>
              </a:ext>
            </a:extLst>
          </p:cNvPr>
          <p:cNvPicPr>
            <a:picLocks noGrp="1" noChangeAspect="1"/>
          </p:cNvPicPr>
          <p:nvPr>
            <p:ph sz="half" idx="2"/>
          </p:nvPr>
        </p:nvPicPr>
        <p:blipFill>
          <a:blip r:embed="rId4"/>
          <a:stretch>
            <a:fillRect/>
          </a:stretch>
        </p:blipFill>
        <p:spPr>
          <a:xfrm>
            <a:off x="7051458" y="3257414"/>
            <a:ext cx="3115110" cy="1943371"/>
          </a:xfrm>
        </p:spPr>
      </p:pic>
    </p:spTree>
    <p:extLst>
      <p:ext uri="{BB962C8B-B14F-4D97-AF65-F5344CB8AC3E}">
        <p14:creationId xmlns:p14="http://schemas.microsoft.com/office/powerpoint/2010/main" val="36799476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30A74D-9607-07D2-58F0-61FD689C0DE8}"/>
              </a:ext>
            </a:extLst>
          </p:cNvPr>
          <p:cNvSpPr>
            <a:spLocks noGrp="1"/>
          </p:cNvSpPr>
          <p:nvPr>
            <p:ph type="title"/>
          </p:nvPr>
        </p:nvSpPr>
        <p:spPr/>
        <p:txBody>
          <a:bodyPr/>
          <a:lstStyle/>
          <a:p>
            <a:r>
              <a:rPr lang="fr-FR" dirty="0"/>
              <a:t>TRIM/LTRIM/RTRIM</a:t>
            </a:r>
          </a:p>
        </p:txBody>
      </p:sp>
      <p:sp>
        <p:nvSpPr>
          <p:cNvPr id="9" name="ZoneTexte 8">
            <a:extLst>
              <a:ext uri="{FF2B5EF4-FFF2-40B4-BE49-F238E27FC236}">
                <a16:creationId xmlns:a16="http://schemas.microsoft.com/office/drawing/2014/main" id="{277CF876-F8BD-F73E-303F-B0A1E9D0BDA0}"/>
              </a:ext>
            </a:extLst>
          </p:cNvPr>
          <p:cNvSpPr txBox="1"/>
          <p:nvPr/>
        </p:nvSpPr>
        <p:spPr>
          <a:xfrm>
            <a:off x="3672628" y="5859978"/>
            <a:ext cx="8869680" cy="369332"/>
          </a:xfrm>
          <a:prstGeom prst="rect">
            <a:avLst/>
          </a:prstGeom>
          <a:noFill/>
        </p:spPr>
        <p:txBody>
          <a:bodyPr wrap="square" rtlCol="0">
            <a:spAutoFit/>
          </a:bodyPr>
          <a:lstStyle/>
          <a:p>
            <a:pPr algn="ctr"/>
            <a:r>
              <a:rPr lang="fr-FR" dirty="0">
                <a:hlinkClick r:id="rId2"/>
              </a:rPr>
              <a:t>Référentiel ORACLE</a:t>
            </a:r>
            <a:endParaRPr lang="fr-FR" dirty="0"/>
          </a:p>
        </p:txBody>
      </p:sp>
      <p:pic>
        <p:nvPicPr>
          <p:cNvPr id="6" name="Espace réservé du contenu 5">
            <a:extLst>
              <a:ext uri="{FF2B5EF4-FFF2-40B4-BE49-F238E27FC236}">
                <a16:creationId xmlns:a16="http://schemas.microsoft.com/office/drawing/2014/main" id="{63CE4552-4A83-A002-7630-3F0C373BA649}"/>
              </a:ext>
            </a:extLst>
          </p:cNvPr>
          <p:cNvPicPr>
            <a:picLocks noGrp="1" noChangeAspect="1"/>
          </p:cNvPicPr>
          <p:nvPr>
            <p:ph sz="half" idx="1"/>
          </p:nvPr>
        </p:nvPicPr>
        <p:blipFill>
          <a:blip r:embed="rId3"/>
          <a:stretch>
            <a:fillRect/>
          </a:stretch>
        </p:blipFill>
        <p:spPr>
          <a:xfrm>
            <a:off x="501332" y="2778169"/>
            <a:ext cx="5944573" cy="2422616"/>
          </a:xfrm>
        </p:spPr>
      </p:pic>
      <p:pic>
        <p:nvPicPr>
          <p:cNvPr id="19" name="Espace réservé du contenu 18">
            <a:extLst>
              <a:ext uri="{FF2B5EF4-FFF2-40B4-BE49-F238E27FC236}">
                <a16:creationId xmlns:a16="http://schemas.microsoft.com/office/drawing/2014/main" id="{DCCA5C2A-64DE-14C0-4A26-A2837CF67E14}"/>
              </a:ext>
            </a:extLst>
          </p:cNvPr>
          <p:cNvPicPr>
            <a:picLocks noGrp="1" noChangeAspect="1"/>
          </p:cNvPicPr>
          <p:nvPr>
            <p:ph sz="half" idx="2"/>
          </p:nvPr>
        </p:nvPicPr>
        <p:blipFill>
          <a:blip r:embed="rId4"/>
          <a:stretch>
            <a:fillRect/>
          </a:stretch>
        </p:blipFill>
        <p:spPr>
          <a:xfrm>
            <a:off x="6902133" y="3000937"/>
            <a:ext cx="4876800" cy="1977080"/>
          </a:xfrm>
        </p:spPr>
      </p:pic>
    </p:spTree>
    <p:extLst>
      <p:ext uri="{BB962C8B-B14F-4D97-AF65-F5344CB8AC3E}">
        <p14:creationId xmlns:p14="http://schemas.microsoft.com/office/powerpoint/2010/main" val="12771774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30A74D-9607-07D2-58F0-61FD689C0DE8}"/>
              </a:ext>
            </a:extLst>
          </p:cNvPr>
          <p:cNvSpPr>
            <a:spLocks noGrp="1"/>
          </p:cNvSpPr>
          <p:nvPr>
            <p:ph type="title"/>
          </p:nvPr>
        </p:nvSpPr>
        <p:spPr/>
        <p:txBody>
          <a:bodyPr/>
          <a:lstStyle/>
          <a:p>
            <a:r>
              <a:rPr lang="fr-FR" dirty="0"/>
              <a:t>TRIM</a:t>
            </a:r>
          </a:p>
        </p:txBody>
      </p:sp>
      <p:sp>
        <p:nvSpPr>
          <p:cNvPr id="9" name="ZoneTexte 8">
            <a:extLst>
              <a:ext uri="{FF2B5EF4-FFF2-40B4-BE49-F238E27FC236}">
                <a16:creationId xmlns:a16="http://schemas.microsoft.com/office/drawing/2014/main" id="{277CF876-F8BD-F73E-303F-B0A1E9D0BDA0}"/>
              </a:ext>
            </a:extLst>
          </p:cNvPr>
          <p:cNvSpPr txBox="1"/>
          <p:nvPr/>
        </p:nvSpPr>
        <p:spPr>
          <a:xfrm>
            <a:off x="3672628" y="5859978"/>
            <a:ext cx="8869680" cy="369332"/>
          </a:xfrm>
          <a:prstGeom prst="rect">
            <a:avLst/>
          </a:prstGeom>
          <a:noFill/>
        </p:spPr>
        <p:txBody>
          <a:bodyPr wrap="square" rtlCol="0">
            <a:spAutoFit/>
          </a:bodyPr>
          <a:lstStyle/>
          <a:p>
            <a:pPr algn="ctr"/>
            <a:r>
              <a:rPr lang="fr-FR" dirty="0">
                <a:hlinkClick r:id="rId2"/>
              </a:rPr>
              <a:t>Référentiel ORACLE</a:t>
            </a:r>
            <a:endParaRPr lang="fr-FR" dirty="0"/>
          </a:p>
        </p:txBody>
      </p:sp>
      <p:pic>
        <p:nvPicPr>
          <p:cNvPr id="7" name="Espace réservé du contenu 6">
            <a:extLst>
              <a:ext uri="{FF2B5EF4-FFF2-40B4-BE49-F238E27FC236}">
                <a16:creationId xmlns:a16="http://schemas.microsoft.com/office/drawing/2014/main" id="{AE4F5A76-C756-7D78-CE23-6DAD5B3E73C9}"/>
              </a:ext>
            </a:extLst>
          </p:cNvPr>
          <p:cNvPicPr>
            <a:picLocks noGrp="1" noChangeAspect="1"/>
          </p:cNvPicPr>
          <p:nvPr>
            <p:ph sz="half" idx="1"/>
          </p:nvPr>
        </p:nvPicPr>
        <p:blipFill>
          <a:blip r:embed="rId3"/>
          <a:stretch>
            <a:fillRect/>
          </a:stretch>
        </p:blipFill>
        <p:spPr>
          <a:xfrm>
            <a:off x="395845" y="3000937"/>
            <a:ext cx="5700155" cy="1977080"/>
          </a:xfrm>
        </p:spPr>
      </p:pic>
      <p:pic>
        <p:nvPicPr>
          <p:cNvPr id="12" name="Espace réservé du contenu 11">
            <a:extLst>
              <a:ext uri="{FF2B5EF4-FFF2-40B4-BE49-F238E27FC236}">
                <a16:creationId xmlns:a16="http://schemas.microsoft.com/office/drawing/2014/main" id="{8F624AD0-5509-34C1-7873-C19A6E89927C}"/>
              </a:ext>
            </a:extLst>
          </p:cNvPr>
          <p:cNvPicPr>
            <a:picLocks noGrp="1" noChangeAspect="1"/>
          </p:cNvPicPr>
          <p:nvPr>
            <p:ph sz="half" idx="2"/>
          </p:nvPr>
        </p:nvPicPr>
        <p:blipFill>
          <a:blip r:embed="rId4"/>
          <a:stretch>
            <a:fillRect/>
          </a:stretch>
        </p:blipFill>
        <p:spPr>
          <a:xfrm>
            <a:off x="6637973" y="3045881"/>
            <a:ext cx="4876800" cy="1887191"/>
          </a:xfrm>
        </p:spPr>
      </p:pic>
    </p:spTree>
    <p:extLst>
      <p:ext uri="{BB962C8B-B14F-4D97-AF65-F5344CB8AC3E}">
        <p14:creationId xmlns:p14="http://schemas.microsoft.com/office/powerpoint/2010/main" val="870369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30A74D-9607-07D2-58F0-61FD689C0DE8}"/>
              </a:ext>
            </a:extLst>
          </p:cNvPr>
          <p:cNvSpPr>
            <a:spLocks noGrp="1"/>
          </p:cNvSpPr>
          <p:nvPr>
            <p:ph type="title"/>
          </p:nvPr>
        </p:nvSpPr>
        <p:spPr/>
        <p:txBody>
          <a:bodyPr/>
          <a:lstStyle/>
          <a:p>
            <a:r>
              <a:rPr lang="fr-FR" dirty="0"/>
              <a:t>TRIM sur caractère &lt;&gt; ‘ ‘</a:t>
            </a:r>
          </a:p>
        </p:txBody>
      </p:sp>
      <p:sp>
        <p:nvSpPr>
          <p:cNvPr id="9" name="ZoneTexte 8">
            <a:extLst>
              <a:ext uri="{FF2B5EF4-FFF2-40B4-BE49-F238E27FC236}">
                <a16:creationId xmlns:a16="http://schemas.microsoft.com/office/drawing/2014/main" id="{277CF876-F8BD-F73E-303F-B0A1E9D0BDA0}"/>
              </a:ext>
            </a:extLst>
          </p:cNvPr>
          <p:cNvSpPr txBox="1"/>
          <p:nvPr/>
        </p:nvSpPr>
        <p:spPr>
          <a:xfrm>
            <a:off x="3672628" y="5859978"/>
            <a:ext cx="8869680" cy="369332"/>
          </a:xfrm>
          <a:prstGeom prst="rect">
            <a:avLst/>
          </a:prstGeom>
          <a:noFill/>
        </p:spPr>
        <p:txBody>
          <a:bodyPr wrap="square" rtlCol="0">
            <a:spAutoFit/>
          </a:bodyPr>
          <a:lstStyle/>
          <a:p>
            <a:pPr algn="ctr"/>
            <a:r>
              <a:rPr lang="fr-FR" dirty="0">
                <a:hlinkClick r:id="rId2"/>
              </a:rPr>
              <a:t>Référentiel ORACLE</a:t>
            </a:r>
            <a:endParaRPr lang="fr-FR" dirty="0"/>
          </a:p>
        </p:txBody>
      </p:sp>
      <p:pic>
        <p:nvPicPr>
          <p:cNvPr id="6" name="Espace réservé du contenu 5">
            <a:extLst>
              <a:ext uri="{FF2B5EF4-FFF2-40B4-BE49-F238E27FC236}">
                <a16:creationId xmlns:a16="http://schemas.microsoft.com/office/drawing/2014/main" id="{A751E390-A525-F9B2-7009-66AEDEE728D1}"/>
              </a:ext>
            </a:extLst>
          </p:cNvPr>
          <p:cNvPicPr>
            <a:picLocks noGrp="1" noChangeAspect="1"/>
          </p:cNvPicPr>
          <p:nvPr>
            <p:ph sz="half" idx="1"/>
          </p:nvPr>
        </p:nvPicPr>
        <p:blipFill>
          <a:blip r:embed="rId3"/>
          <a:stretch>
            <a:fillRect/>
          </a:stretch>
        </p:blipFill>
        <p:spPr>
          <a:xfrm>
            <a:off x="552132" y="3337889"/>
            <a:ext cx="6050657" cy="1386996"/>
          </a:xfrm>
        </p:spPr>
      </p:pic>
      <p:pic>
        <p:nvPicPr>
          <p:cNvPr id="13" name="Espace réservé du contenu 12">
            <a:extLst>
              <a:ext uri="{FF2B5EF4-FFF2-40B4-BE49-F238E27FC236}">
                <a16:creationId xmlns:a16="http://schemas.microsoft.com/office/drawing/2014/main" id="{18E5AB81-4698-E5E9-A761-068A22F8DC99}"/>
              </a:ext>
            </a:extLst>
          </p:cNvPr>
          <p:cNvPicPr>
            <a:picLocks noGrp="1" noChangeAspect="1"/>
          </p:cNvPicPr>
          <p:nvPr>
            <p:ph sz="half" idx="2"/>
          </p:nvPr>
        </p:nvPicPr>
        <p:blipFill>
          <a:blip r:embed="rId4"/>
          <a:stretch>
            <a:fillRect/>
          </a:stretch>
        </p:blipFill>
        <p:spPr>
          <a:xfrm>
            <a:off x="7832616" y="3434081"/>
            <a:ext cx="1890503" cy="1194612"/>
          </a:xfrm>
        </p:spPr>
      </p:pic>
    </p:spTree>
    <p:extLst>
      <p:ext uri="{BB962C8B-B14F-4D97-AF65-F5344CB8AC3E}">
        <p14:creationId xmlns:p14="http://schemas.microsoft.com/office/powerpoint/2010/main" val="1098991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433DFA-6354-1562-A01E-17E70FC0D04C}"/>
              </a:ext>
            </a:extLst>
          </p:cNvPr>
          <p:cNvSpPr>
            <a:spLocks noGrp="1"/>
          </p:cNvSpPr>
          <p:nvPr>
            <p:ph type="title"/>
          </p:nvPr>
        </p:nvSpPr>
        <p:spPr/>
        <p:txBody>
          <a:bodyPr/>
          <a:lstStyle/>
          <a:p>
            <a:r>
              <a:rPr lang="fr-FR" dirty="0"/>
              <a:t>REGEXP_REPLACE</a:t>
            </a:r>
          </a:p>
        </p:txBody>
      </p:sp>
      <p:sp>
        <p:nvSpPr>
          <p:cNvPr id="11" name="ZoneTexte 10">
            <a:extLst>
              <a:ext uri="{FF2B5EF4-FFF2-40B4-BE49-F238E27FC236}">
                <a16:creationId xmlns:a16="http://schemas.microsoft.com/office/drawing/2014/main" id="{19B8BC3B-17ED-D127-7059-A2F84D0D3C76}"/>
              </a:ext>
            </a:extLst>
          </p:cNvPr>
          <p:cNvSpPr txBox="1"/>
          <p:nvPr/>
        </p:nvSpPr>
        <p:spPr>
          <a:xfrm>
            <a:off x="3672628" y="5859978"/>
            <a:ext cx="8869680" cy="369332"/>
          </a:xfrm>
          <a:prstGeom prst="rect">
            <a:avLst/>
          </a:prstGeom>
          <a:noFill/>
        </p:spPr>
        <p:txBody>
          <a:bodyPr wrap="square" rtlCol="0">
            <a:spAutoFit/>
          </a:bodyPr>
          <a:lstStyle/>
          <a:p>
            <a:pPr algn="ctr"/>
            <a:r>
              <a:rPr lang="fr-FR" dirty="0">
                <a:hlinkClick r:id="rId2"/>
              </a:rPr>
              <a:t>Référentiel ORACLE</a:t>
            </a:r>
            <a:endParaRPr lang="fr-FR" dirty="0"/>
          </a:p>
        </p:txBody>
      </p:sp>
      <p:pic>
        <p:nvPicPr>
          <p:cNvPr id="15" name="Espace réservé du contenu 14">
            <a:extLst>
              <a:ext uri="{FF2B5EF4-FFF2-40B4-BE49-F238E27FC236}">
                <a16:creationId xmlns:a16="http://schemas.microsoft.com/office/drawing/2014/main" id="{2F259BE3-FEB4-0CAE-5715-C82F26EF68D1}"/>
              </a:ext>
            </a:extLst>
          </p:cNvPr>
          <p:cNvPicPr>
            <a:picLocks noGrp="1" noChangeAspect="1"/>
          </p:cNvPicPr>
          <p:nvPr>
            <p:ph sz="half" idx="1"/>
          </p:nvPr>
        </p:nvPicPr>
        <p:blipFill>
          <a:blip r:embed="rId3"/>
          <a:stretch>
            <a:fillRect/>
          </a:stretch>
        </p:blipFill>
        <p:spPr>
          <a:xfrm>
            <a:off x="552133" y="3580858"/>
            <a:ext cx="4876800" cy="1804483"/>
          </a:xfrm>
        </p:spPr>
      </p:pic>
      <p:pic>
        <p:nvPicPr>
          <p:cNvPr id="19" name="Espace réservé du contenu 18">
            <a:extLst>
              <a:ext uri="{FF2B5EF4-FFF2-40B4-BE49-F238E27FC236}">
                <a16:creationId xmlns:a16="http://schemas.microsoft.com/office/drawing/2014/main" id="{813D13D3-E2D2-70EA-4158-93B4D55FD6CF}"/>
              </a:ext>
            </a:extLst>
          </p:cNvPr>
          <p:cNvPicPr>
            <a:picLocks noGrp="1" noChangeAspect="1"/>
          </p:cNvPicPr>
          <p:nvPr>
            <p:ph sz="half" idx="2"/>
          </p:nvPr>
        </p:nvPicPr>
        <p:blipFill>
          <a:blip r:embed="rId4"/>
          <a:stretch>
            <a:fillRect/>
          </a:stretch>
        </p:blipFill>
        <p:spPr>
          <a:xfrm>
            <a:off x="5841788" y="1377652"/>
            <a:ext cx="6141866" cy="2273896"/>
          </a:xfrm>
        </p:spPr>
      </p:pic>
      <p:pic>
        <p:nvPicPr>
          <p:cNvPr id="21" name="Image 20">
            <a:extLst>
              <a:ext uri="{FF2B5EF4-FFF2-40B4-BE49-F238E27FC236}">
                <a16:creationId xmlns:a16="http://schemas.microsoft.com/office/drawing/2014/main" id="{8D851168-D3B7-F16A-02EA-AB4A637209FE}"/>
              </a:ext>
            </a:extLst>
          </p:cNvPr>
          <p:cNvPicPr>
            <a:picLocks noChangeAspect="1"/>
          </p:cNvPicPr>
          <p:nvPr/>
        </p:nvPicPr>
        <p:blipFill>
          <a:blip r:embed="rId5"/>
          <a:stretch>
            <a:fillRect/>
          </a:stretch>
        </p:blipFill>
        <p:spPr>
          <a:xfrm>
            <a:off x="7317061" y="3965662"/>
            <a:ext cx="3191320" cy="1514686"/>
          </a:xfrm>
          <a:prstGeom prst="rect">
            <a:avLst/>
          </a:prstGeom>
        </p:spPr>
      </p:pic>
    </p:spTree>
    <p:extLst>
      <p:ext uri="{BB962C8B-B14F-4D97-AF65-F5344CB8AC3E}">
        <p14:creationId xmlns:p14="http://schemas.microsoft.com/office/powerpoint/2010/main" val="80368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433DFA-6354-1562-A01E-17E70FC0D04C}"/>
              </a:ext>
            </a:extLst>
          </p:cNvPr>
          <p:cNvSpPr>
            <a:spLocks noGrp="1"/>
          </p:cNvSpPr>
          <p:nvPr>
            <p:ph type="title"/>
          </p:nvPr>
        </p:nvSpPr>
        <p:spPr/>
        <p:txBody>
          <a:bodyPr/>
          <a:lstStyle/>
          <a:p>
            <a:r>
              <a:rPr lang="fr-FR" dirty="0"/>
              <a:t>REGEXP_REPLACE</a:t>
            </a:r>
          </a:p>
        </p:txBody>
      </p:sp>
      <p:sp>
        <p:nvSpPr>
          <p:cNvPr id="11" name="ZoneTexte 10">
            <a:extLst>
              <a:ext uri="{FF2B5EF4-FFF2-40B4-BE49-F238E27FC236}">
                <a16:creationId xmlns:a16="http://schemas.microsoft.com/office/drawing/2014/main" id="{19B8BC3B-17ED-D127-7059-A2F84D0D3C76}"/>
              </a:ext>
            </a:extLst>
          </p:cNvPr>
          <p:cNvSpPr txBox="1"/>
          <p:nvPr/>
        </p:nvSpPr>
        <p:spPr>
          <a:xfrm>
            <a:off x="3672628" y="5859978"/>
            <a:ext cx="8869680" cy="369332"/>
          </a:xfrm>
          <a:prstGeom prst="rect">
            <a:avLst/>
          </a:prstGeom>
          <a:noFill/>
        </p:spPr>
        <p:txBody>
          <a:bodyPr wrap="square" rtlCol="0">
            <a:spAutoFit/>
          </a:bodyPr>
          <a:lstStyle/>
          <a:p>
            <a:pPr algn="ctr"/>
            <a:r>
              <a:rPr lang="fr-FR" dirty="0">
                <a:hlinkClick r:id="rId2"/>
              </a:rPr>
              <a:t>Référentiel ORACLE</a:t>
            </a:r>
            <a:endParaRPr lang="fr-FR" dirty="0"/>
          </a:p>
        </p:txBody>
      </p:sp>
      <p:pic>
        <p:nvPicPr>
          <p:cNvPr id="15" name="Espace réservé du contenu 14">
            <a:extLst>
              <a:ext uri="{FF2B5EF4-FFF2-40B4-BE49-F238E27FC236}">
                <a16:creationId xmlns:a16="http://schemas.microsoft.com/office/drawing/2014/main" id="{2F259BE3-FEB4-0CAE-5715-C82F26EF68D1}"/>
              </a:ext>
            </a:extLst>
          </p:cNvPr>
          <p:cNvPicPr>
            <a:picLocks noGrp="1" noChangeAspect="1"/>
          </p:cNvPicPr>
          <p:nvPr>
            <p:ph sz="half" idx="1"/>
          </p:nvPr>
        </p:nvPicPr>
        <p:blipFill>
          <a:blip r:embed="rId3"/>
          <a:stretch>
            <a:fillRect/>
          </a:stretch>
        </p:blipFill>
        <p:spPr>
          <a:xfrm>
            <a:off x="552133" y="3580858"/>
            <a:ext cx="4876800" cy="1804483"/>
          </a:xfrm>
        </p:spPr>
      </p:pic>
      <p:pic>
        <p:nvPicPr>
          <p:cNvPr id="6" name="Espace réservé du contenu 5">
            <a:extLst>
              <a:ext uri="{FF2B5EF4-FFF2-40B4-BE49-F238E27FC236}">
                <a16:creationId xmlns:a16="http://schemas.microsoft.com/office/drawing/2014/main" id="{D6343C88-0DEB-BAE6-EA8F-82F9BA9511A6}"/>
              </a:ext>
            </a:extLst>
          </p:cNvPr>
          <p:cNvPicPr>
            <a:picLocks noGrp="1" noChangeAspect="1"/>
          </p:cNvPicPr>
          <p:nvPr>
            <p:ph sz="half" idx="2"/>
          </p:nvPr>
        </p:nvPicPr>
        <p:blipFill>
          <a:blip r:embed="rId4"/>
          <a:stretch>
            <a:fillRect/>
          </a:stretch>
        </p:blipFill>
        <p:spPr>
          <a:xfrm>
            <a:off x="6474321" y="1420935"/>
            <a:ext cx="4876800" cy="1744076"/>
          </a:xfrm>
        </p:spPr>
      </p:pic>
      <p:pic>
        <p:nvPicPr>
          <p:cNvPr id="8" name="Image 7">
            <a:extLst>
              <a:ext uri="{FF2B5EF4-FFF2-40B4-BE49-F238E27FC236}">
                <a16:creationId xmlns:a16="http://schemas.microsoft.com/office/drawing/2014/main" id="{EF5A4D7E-9DF8-6178-74D7-F36125F573C9}"/>
              </a:ext>
            </a:extLst>
          </p:cNvPr>
          <p:cNvPicPr>
            <a:picLocks noChangeAspect="1"/>
          </p:cNvPicPr>
          <p:nvPr/>
        </p:nvPicPr>
        <p:blipFill>
          <a:blip r:embed="rId5"/>
          <a:stretch>
            <a:fillRect/>
          </a:stretch>
        </p:blipFill>
        <p:spPr>
          <a:xfrm>
            <a:off x="7494090" y="3545572"/>
            <a:ext cx="3553321" cy="1933845"/>
          </a:xfrm>
          <a:prstGeom prst="rect">
            <a:avLst/>
          </a:prstGeom>
        </p:spPr>
      </p:pic>
    </p:spTree>
    <p:extLst>
      <p:ext uri="{BB962C8B-B14F-4D97-AF65-F5344CB8AC3E}">
        <p14:creationId xmlns:p14="http://schemas.microsoft.com/office/powerpoint/2010/main" val="1020575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13F702-FA3A-C19F-BF77-090DA615106E}"/>
              </a:ext>
            </a:extLst>
          </p:cNvPr>
          <p:cNvSpPr>
            <a:spLocks noGrp="1"/>
          </p:cNvSpPr>
          <p:nvPr>
            <p:ph type="title"/>
          </p:nvPr>
        </p:nvSpPr>
        <p:spPr/>
        <p:txBody>
          <a:bodyPr/>
          <a:lstStyle/>
          <a:p>
            <a:r>
              <a:rPr lang="fr-FR" dirty="0"/>
              <a:t>Opérateurs de comparaison et logiques</a:t>
            </a:r>
          </a:p>
        </p:txBody>
      </p:sp>
      <p:pic>
        <p:nvPicPr>
          <p:cNvPr id="7" name="Espace réservé du contenu 6">
            <a:extLst>
              <a:ext uri="{FF2B5EF4-FFF2-40B4-BE49-F238E27FC236}">
                <a16:creationId xmlns:a16="http://schemas.microsoft.com/office/drawing/2014/main" id="{31CD0A9F-095B-9835-2795-60F98CB9883A}"/>
              </a:ext>
            </a:extLst>
          </p:cNvPr>
          <p:cNvPicPr>
            <a:picLocks noGrp="1" noChangeAspect="1"/>
          </p:cNvPicPr>
          <p:nvPr>
            <p:ph sz="half" idx="1"/>
          </p:nvPr>
        </p:nvPicPr>
        <p:blipFill>
          <a:blip r:embed="rId2"/>
          <a:stretch>
            <a:fillRect/>
          </a:stretch>
        </p:blipFill>
        <p:spPr>
          <a:xfrm>
            <a:off x="2397225" y="2667000"/>
            <a:ext cx="2365175" cy="3124200"/>
          </a:xfrm>
        </p:spPr>
      </p:pic>
      <p:pic>
        <p:nvPicPr>
          <p:cNvPr id="9" name="Espace réservé du contenu 8">
            <a:extLst>
              <a:ext uri="{FF2B5EF4-FFF2-40B4-BE49-F238E27FC236}">
                <a16:creationId xmlns:a16="http://schemas.microsoft.com/office/drawing/2014/main" id="{4C26636F-888C-E600-073A-C0516373F3E6}"/>
              </a:ext>
            </a:extLst>
          </p:cNvPr>
          <p:cNvPicPr>
            <a:picLocks noGrp="1" noChangeAspect="1"/>
          </p:cNvPicPr>
          <p:nvPr>
            <p:ph sz="half" idx="2"/>
          </p:nvPr>
        </p:nvPicPr>
        <p:blipFill>
          <a:blip r:embed="rId3"/>
          <a:stretch>
            <a:fillRect/>
          </a:stretch>
        </p:blipFill>
        <p:spPr>
          <a:xfrm>
            <a:off x="6170613" y="3864480"/>
            <a:ext cx="4876800" cy="729240"/>
          </a:xfrm>
        </p:spPr>
      </p:pic>
    </p:spTree>
    <p:extLst>
      <p:ext uri="{BB962C8B-B14F-4D97-AF65-F5344CB8AC3E}">
        <p14:creationId xmlns:p14="http://schemas.microsoft.com/office/powerpoint/2010/main" val="32627641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433DFA-6354-1562-A01E-17E70FC0D04C}"/>
              </a:ext>
            </a:extLst>
          </p:cNvPr>
          <p:cNvSpPr>
            <a:spLocks noGrp="1"/>
          </p:cNvSpPr>
          <p:nvPr>
            <p:ph type="title"/>
          </p:nvPr>
        </p:nvSpPr>
        <p:spPr/>
        <p:txBody>
          <a:bodyPr/>
          <a:lstStyle/>
          <a:p>
            <a:r>
              <a:rPr lang="fr-FR" dirty="0"/>
              <a:t>REGEXP_SUBSTR</a:t>
            </a:r>
          </a:p>
        </p:txBody>
      </p:sp>
      <p:pic>
        <p:nvPicPr>
          <p:cNvPr id="6" name="Espace réservé du contenu 5">
            <a:extLst>
              <a:ext uri="{FF2B5EF4-FFF2-40B4-BE49-F238E27FC236}">
                <a16:creationId xmlns:a16="http://schemas.microsoft.com/office/drawing/2014/main" id="{9D087815-993A-6CB7-E0D1-A24C6794A4C6}"/>
              </a:ext>
            </a:extLst>
          </p:cNvPr>
          <p:cNvPicPr>
            <a:picLocks noGrp="1" noChangeAspect="1"/>
          </p:cNvPicPr>
          <p:nvPr>
            <p:ph sz="half" idx="1"/>
          </p:nvPr>
        </p:nvPicPr>
        <p:blipFill>
          <a:blip r:embed="rId2"/>
          <a:stretch>
            <a:fillRect/>
          </a:stretch>
        </p:blipFill>
        <p:spPr>
          <a:xfrm>
            <a:off x="369253" y="3082149"/>
            <a:ext cx="4876800" cy="2009422"/>
          </a:xfrm>
        </p:spPr>
      </p:pic>
      <p:pic>
        <p:nvPicPr>
          <p:cNvPr id="8" name="Espace réservé du contenu 7">
            <a:extLst>
              <a:ext uri="{FF2B5EF4-FFF2-40B4-BE49-F238E27FC236}">
                <a16:creationId xmlns:a16="http://schemas.microsoft.com/office/drawing/2014/main" id="{2F92CE9D-710E-7455-AADB-4E7941DDBD75}"/>
              </a:ext>
            </a:extLst>
          </p:cNvPr>
          <p:cNvPicPr>
            <a:picLocks noGrp="1" noChangeAspect="1"/>
          </p:cNvPicPr>
          <p:nvPr>
            <p:ph sz="half" idx="2"/>
          </p:nvPr>
        </p:nvPicPr>
        <p:blipFill>
          <a:blip r:embed="rId3"/>
          <a:stretch>
            <a:fillRect/>
          </a:stretch>
        </p:blipFill>
        <p:spPr>
          <a:xfrm>
            <a:off x="5703252" y="2182628"/>
            <a:ext cx="6305451" cy="1530851"/>
          </a:xfrm>
        </p:spPr>
      </p:pic>
      <p:pic>
        <p:nvPicPr>
          <p:cNvPr id="10" name="Image 9">
            <a:extLst>
              <a:ext uri="{FF2B5EF4-FFF2-40B4-BE49-F238E27FC236}">
                <a16:creationId xmlns:a16="http://schemas.microsoft.com/office/drawing/2014/main" id="{38E60BC8-2F5D-64B3-574C-47DBCD74A069}"/>
              </a:ext>
            </a:extLst>
          </p:cNvPr>
          <p:cNvPicPr>
            <a:picLocks noChangeAspect="1"/>
          </p:cNvPicPr>
          <p:nvPr/>
        </p:nvPicPr>
        <p:blipFill>
          <a:blip r:embed="rId4"/>
          <a:stretch>
            <a:fillRect/>
          </a:stretch>
        </p:blipFill>
        <p:spPr>
          <a:xfrm>
            <a:off x="7102894" y="4270272"/>
            <a:ext cx="3086531" cy="1467055"/>
          </a:xfrm>
          <a:prstGeom prst="rect">
            <a:avLst/>
          </a:prstGeom>
        </p:spPr>
      </p:pic>
      <p:sp>
        <p:nvSpPr>
          <p:cNvPr id="11" name="ZoneTexte 10">
            <a:extLst>
              <a:ext uri="{FF2B5EF4-FFF2-40B4-BE49-F238E27FC236}">
                <a16:creationId xmlns:a16="http://schemas.microsoft.com/office/drawing/2014/main" id="{19B8BC3B-17ED-D127-7059-A2F84D0D3C76}"/>
              </a:ext>
            </a:extLst>
          </p:cNvPr>
          <p:cNvSpPr txBox="1"/>
          <p:nvPr/>
        </p:nvSpPr>
        <p:spPr>
          <a:xfrm>
            <a:off x="3672628" y="5859978"/>
            <a:ext cx="8869680" cy="369332"/>
          </a:xfrm>
          <a:prstGeom prst="rect">
            <a:avLst/>
          </a:prstGeom>
          <a:noFill/>
        </p:spPr>
        <p:txBody>
          <a:bodyPr wrap="square" rtlCol="0">
            <a:spAutoFit/>
          </a:bodyPr>
          <a:lstStyle/>
          <a:p>
            <a:pPr algn="ctr"/>
            <a:r>
              <a:rPr lang="fr-FR" dirty="0">
                <a:hlinkClick r:id="rId5"/>
              </a:rPr>
              <a:t>Référentiel ORACLE</a:t>
            </a:r>
            <a:endParaRPr lang="fr-FR" dirty="0"/>
          </a:p>
        </p:txBody>
      </p:sp>
    </p:spTree>
    <p:extLst>
      <p:ext uri="{BB962C8B-B14F-4D97-AF65-F5344CB8AC3E}">
        <p14:creationId xmlns:p14="http://schemas.microsoft.com/office/powerpoint/2010/main" val="2597917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6590E2F-E398-3CE5-B893-E04C91DCFD33}"/>
              </a:ext>
            </a:extLst>
          </p:cNvPr>
          <p:cNvSpPr>
            <a:spLocks noGrp="1"/>
          </p:cNvSpPr>
          <p:nvPr>
            <p:ph type="title"/>
          </p:nvPr>
        </p:nvSpPr>
        <p:spPr/>
        <p:txBody>
          <a:bodyPr/>
          <a:lstStyle/>
          <a:p>
            <a:r>
              <a:rPr lang="fr-FR" dirty="0"/>
              <a:t>Manipulation des dates</a:t>
            </a:r>
          </a:p>
        </p:txBody>
      </p:sp>
      <p:sp>
        <p:nvSpPr>
          <p:cNvPr id="6" name="Espace réservé du texte 5">
            <a:extLst>
              <a:ext uri="{FF2B5EF4-FFF2-40B4-BE49-F238E27FC236}">
                <a16:creationId xmlns:a16="http://schemas.microsoft.com/office/drawing/2014/main" id="{8B7C9B7B-0187-AC32-F975-8438B46D9B18}"/>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1722375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30A74D-9607-07D2-58F0-61FD689C0DE8}"/>
              </a:ext>
            </a:extLst>
          </p:cNvPr>
          <p:cNvSpPr>
            <a:spLocks noGrp="1"/>
          </p:cNvSpPr>
          <p:nvPr>
            <p:ph type="title"/>
          </p:nvPr>
        </p:nvSpPr>
        <p:spPr/>
        <p:txBody>
          <a:bodyPr/>
          <a:lstStyle/>
          <a:p>
            <a:r>
              <a:rPr lang="fr-FR" dirty="0"/>
              <a:t>EXTRACT</a:t>
            </a:r>
          </a:p>
        </p:txBody>
      </p:sp>
      <p:sp>
        <p:nvSpPr>
          <p:cNvPr id="9" name="ZoneTexte 8">
            <a:extLst>
              <a:ext uri="{FF2B5EF4-FFF2-40B4-BE49-F238E27FC236}">
                <a16:creationId xmlns:a16="http://schemas.microsoft.com/office/drawing/2014/main" id="{277CF876-F8BD-F73E-303F-B0A1E9D0BDA0}"/>
              </a:ext>
            </a:extLst>
          </p:cNvPr>
          <p:cNvSpPr txBox="1"/>
          <p:nvPr/>
        </p:nvSpPr>
        <p:spPr>
          <a:xfrm>
            <a:off x="3672628" y="5859978"/>
            <a:ext cx="8869680" cy="369332"/>
          </a:xfrm>
          <a:prstGeom prst="rect">
            <a:avLst/>
          </a:prstGeom>
          <a:noFill/>
        </p:spPr>
        <p:txBody>
          <a:bodyPr wrap="square" rtlCol="0">
            <a:spAutoFit/>
          </a:bodyPr>
          <a:lstStyle/>
          <a:p>
            <a:pPr algn="ctr"/>
            <a:r>
              <a:rPr lang="fr-FR" dirty="0">
                <a:hlinkClick r:id="rId2"/>
              </a:rPr>
              <a:t>Référentiel ORACLE</a:t>
            </a:r>
            <a:endParaRPr lang="fr-FR" dirty="0"/>
          </a:p>
        </p:txBody>
      </p:sp>
      <p:pic>
        <p:nvPicPr>
          <p:cNvPr id="7" name="Espace réservé du contenu 6">
            <a:extLst>
              <a:ext uri="{FF2B5EF4-FFF2-40B4-BE49-F238E27FC236}">
                <a16:creationId xmlns:a16="http://schemas.microsoft.com/office/drawing/2014/main" id="{5BD718BA-6E78-35EA-11DC-E46DBE685277}"/>
              </a:ext>
            </a:extLst>
          </p:cNvPr>
          <p:cNvPicPr>
            <a:picLocks noGrp="1" noChangeAspect="1"/>
          </p:cNvPicPr>
          <p:nvPr>
            <p:ph sz="half" idx="1"/>
          </p:nvPr>
        </p:nvPicPr>
        <p:blipFill>
          <a:blip r:embed="rId3"/>
          <a:stretch>
            <a:fillRect/>
          </a:stretch>
        </p:blipFill>
        <p:spPr>
          <a:xfrm>
            <a:off x="1484020" y="2681071"/>
            <a:ext cx="4191585" cy="3096057"/>
          </a:xfrm>
        </p:spPr>
      </p:pic>
      <p:pic>
        <p:nvPicPr>
          <p:cNvPr id="17" name="Espace réservé du contenu 16">
            <a:extLst>
              <a:ext uri="{FF2B5EF4-FFF2-40B4-BE49-F238E27FC236}">
                <a16:creationId xmlns:a16="http://schemas.microsoft.com/office/drawing/2014/main" id="{B76E9637-5CEA-BFCC-2784-FD99DA4F5498}"/>
              </a:ext>
            </a:extLst>
          </p:cNvPr>
          <p:cNvPicPr>
            <a:picLocks noGrp="1" noChangeAspect="1"/>
          </p:cNvPicPr>
          <p:nvPr>
            <p:ph sz="half" idx="2"/>
          </p:nvPr>
        </p:nvPicPr>
        <p:blipFill>
          <a:blip r:embed="rId4"/>
          <a:stretch>
            <a:fillRect/>
          </a:stretch>
        </p:blipFill>
        <p:spPr>
          <a:xfrm>
            <a:off x="6656115" y="3200256"/>
            <a:ext cx="3905795" cy="2057687"/>
          </a:xfrm>
        </p:spPr>
      </p:pic>
    </p:spTree>
    <p:extLst>
      <p:ext uri="{BB962C8B-B14F-4D97-AF65-F5344CB8AC3E}">
        <p14:creationId xmlns:p14="http://schemas.microsoft.com/office/powerpoint/2010/main" val="16817283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30A74D-9607-07D2-58F0-61FD689C0DE8}"/>
              </a:ext>
            </a:extLst>
          </p:cNvPr>
          <p:cNvSpPr>
            <a:spLocks noGrp="1"/>
          </p:cNvSpPr>
          <p:nvPr>
            <p:ph type="title"/>
          </p:nvPr>
        </p:nvSpPr>
        <p:spPr/>
        <p:txBody>
          <a:bodyPr/>
          <a:lstStyle/>
          <a:p>
            <a:r>
              <a:rPr lang="fr-FR" dirty="0"/>
              <a:t>ADD_MONTHS</a:t>
            </a:r>
          </a:p>
        </p:txBody>
      </p:sp>
      <p:sp>
        <p:nvSpPr>
          <p:cNvPr id="9" name="ZoneTexte 8">
            <a:extLst>
              <a:ext uri="{FF2B5EF4-FFF2-40B4-BE49-F238E27FC236}">
                <a16:creationId xmlns:a16="http://schemas.microsoft.com/office/drawing/2014/main" id="{277CF876-F8BD-F73E-303F-B0A1E9D0BDA0}"/>
              </a:ext>
            </a:extLst>
          </p:cNvPr>
          <p:cNvSpPr txBox="1"/>
          <p:nvPr/>
        </p:nvSpPr>
        <p:spPr>
          <a:xfrm>
            <a:off x="3672628" y="5859978"/>
            <a:ext cx="8869680" cy="369332"/>
          </a:xfrm>
          <a:prstGeom prst="rect">
            <a:avLst/>
          </a:prstGeom>
          <a:noFill/>
        </p:spPr>
        <p:txBody>
          <a:bodyPr wrap="square" rtlCol="0">
            <a:spAutoFit/>
          </a:bodyPr>
          <a:lstStyle/>
          <a:p>
            <a:pPr algn="ctr"/>
            <a:r>
              <a:rPr lang="fr-FR" dirty="0">
                <a:hlinkClick r:id="rId2"/>
              </a:rPr>
              <a:t>Référentiel ORACLE</a:t>
            </a:r>
            <a:endParaRPr lang="fr-FR" dirty="0"/>
          </a:p>
        </p:txBody>
      </p:sp>
      <p:pic>
        <p:nvPicPr>
          <p:cNvPr id="6" name="Espace réservé du contenu 5">
            <a:extLst>
              <a:ext uri="{FF2B5EF4-FFF2-40B4-BE49-F238E27FC236}">
                <a16:creationId xmlns:a16="http://schemas.microsoft.com/office/drawing/2014/main" id="{E01AB53C-C022-1905-11C2-925D6776CBB0}"/>
              </a:ext>
            </a:extLst>
          </p:cNvPr>
          <p:cNvPicPr>
            <a:picLocks noGrp="1" noChangeAspect="1"/>
          </p:cNvPicPr>
          <p:nvPr>
            <p:ph sz="half" idx="1"/>
          </p:nvPr>
        </p:nvPicPr>
        <p:blipFill>
          <a:blip r:embed="rId3"/>
          <a:stretch>
            <a:fillRect/>
          </a:stretch>
        </p:blipFill>
        <p:spPr>
          <a:xfrm>
            <a:off x="1960337" y="3886152"/>
            <a:ext cx="3238952" cy="685896"/>
          </a:xfrm>
        </p:spPr>
      </p:pic>
      <p:pic>
        <p:nvPicPr>
          <p:cNvPr id="13" name="Espace réservé du contenu 12">
            <a:extLst>
              <a:ext uri="{FF2B5EF4-FFF2-40B4-BE49-F238E27FC236}">
                <a16:creationId xmlns:a16="http://schemas.microsoft.com/office/drawing/2014/main" id="{94CB611D-9D60-08F7-8765-C30A37EDBBFA}"/>
              </a:ext>
            </a:extLst>
          </p:cNvPr>
          <p:cNvPicPr>
            <a:picLocks noGrp="1" noChangeAspect="1"/>
          </p:cNvPicPr>
          <p:nvPr>
            <p:ph sz="half" idx="2"/>
          </p:nvPr>
        </p:nvPicPr>
        <p:blipFill>
          <a:blip r:embed="rId4"/>
          <a:stretch>
            <a:fillRect/>
          </a:stretch>
        </p:blipFill>
        <p:spPr>
          <a:xfrm>
            <a:off x="6794247" y="3214546"/>
            <a:ext cx="3629532" cy="2029108"/>
          </a:xfrm>
        </p:spPr>
      </p:pic>
    </p:spTree>
    <p:extLst>
      <p:ext uri="{BB962C8B-B14F-4D97-AF65-F5344CB8AC3E}">
        <p14:creationId xmlns:p14="http://schemas.microsoft.com/office/powerpoint/2010/main" val="20748999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FBC779-7BEA-7463-4985-A9875A533B68}"/>
              </a:ext>
            </a:extLst>
          </p:cNvPr>
          <p:cNvSpPr>
            <a:spLocks noGrp="1"/>
          </p:cNvSpPr>
          <p:nvPr>
            <p:ph type="title"/>
          </p:nvPr>
        </p:nvSpPr>
        <p:spPr/>
        <p:txBody>
          <a:bodyPr/>
          <a:lstStyle/>
          <a:p>
            <a:r>
              <a:rPr lang="fr-FR" dirty="0"/>
              <a:t>Exercice</a:t>
            </a:r>
          </a:p>
        </p:txBody>
      </p:sp>
      <p:sp>
        <p:nvSpPr>
          <p:cNvPr id="3" name="Espace réservé du contenu 2">
            <a:extLst>
              <a:ext uri="{FF2B5EF4-FFF2-40B4-BE49-F238E27FC236}">
                <a16:creationId xmlns:a16="http://schemas.microsoft.com/office/drawing/2014/main" id="{FA94928A-826B-C4B3-80F1-1EAFDF8ADD4A}"/>
              </a:ext>
            </a:extLst>
          </p:cNvPr>
          <p:cNvSpPr>
            <a:spLocks noGrp="1"/>
          </p:cNvSpPr>
          <p:nvPr>
            <p:ph sz="half" idx="1"/>
          </p:nvPr>
        </p:nvSpPr>
        <p:spPr/>
        <p:txBody>
          <a:bodyPr/>
          <a:lstStyle/>
          <a:p>
            <a:r>
              <a:rPr lang="fr-FR" dirty="0"/>
              <a:t>Afficher les commandes de 2018 des produits « femme »</a:t>
            </a:r>
          </a:p>
        </p:txBody>
      </p:sp>
      <p:pic>
        <p:nvPicPr>
          <p:cNvPr id="6" name="Espace réservé du contenu 5">
            <a:extLst>
              <a:ext uri="{FF2B5EF4-FFF2-40B4-BE49-F238E27FC236}">
                <a16:creationId xmlns:a16="http://schemas.microsoft.com/office/drawing/2014/main" id="{39BC4913-1EF5-C2E7-E7AE-C47C783E71BA}"/>
              </a:ext>
            </a:extLst>
          </p:cNvPr>
          <p:cNvPicPr>
            <a:picLocks noGrp="1" noChangeAspect="1"/>
          </p:cNvPicPr>
          <p:nvPr>
            <p:ph sz="half" idx="2"/>
          </p:nvPr>
        </p:nvPicPr>
        <p:blipFill>
          <a:blip r:embed="rId2"/>
          <a:stretch>
            <a:fillRect/>
          </a:stretch>
        </p:blipFill>
        <p:spPr>
          <a:xfrm>
            <a:off x="7080037" y="3662283"/>
            <a:ext cx="3057952" cy="1133633"/>
          </a:xfrm>
        </p:spPr>
      </p:pic>
    </p:spTree>
    <p:extLst>
      <p:ext uri="{BB962C8B-B14F-4D97-AF65-F5344CB8AC3E}">
        <p14:creationId xmlns:p14="http://schemas.microsoft.com/office/powerpoint/2010/main" val="1705514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42128B8-2709-D554-77B4-D159B547197C}"/>
              </a:ext>
            </a:extLst>
          </p:cNvPr>
          <p:cNvSpPr>
            <a:spLocks noGrp="1"/>
          </p:cNvSpPr>
          <p:nvPr>
            <p:ph type="title"/>
          </p:nvPr>
        </p:nvSpPr>
        <p:spPr/>
        <p:txBody>
          <a:bodyPr/>
          <a:lstStyle/>
          <a:p>
            <a:r>
              <a:rPr lang="fr-FR" dirty="0"/>
              <a:t>Utilisation des vues</a:t>
            </a:r>
          </a:p>
        </p:txBody>
      </p:sp>
      <p:sp>
        <p:nvSpPr>
          <p:cNvPr id="6" name="Espace réservé du texte 5">
            <a:extLst>
              <a:ext uri="{FF2B5EF4-FFF2-40B4-BE49-F238E27FC236}">
                <a16:creationId xmlns:a16="http://schemas.microsoft.com/office/drawing/2014/main" id="{D0736808-34D7-B484-FD66-AF99CBA24F03}"/>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0832965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FB9370C-CD58-2D4B-89FA-06C81CD07A66}"/>
              </a:ext>
            </a:extLst>
          </p:cNvPr>
          <p:cNvSpPr>
            <a:spLocks noGrp="1"/>
          </p:cNvSpPr>
          <p:nvPr>
            <p:ph type="title"/>
          </p:nvPr>
        </p:nvSpPr>
        <p:spPr/>
        <p:txBody>
          <a:bodyPr/>
          <a:lstStyle/>
          <a:p>
            <a:r>
              <a:rPr lang="fr-FR" dirty="0"/>
              <a:t>Les vues</a:t>
            </a:r>
          </a:p>
        </p:txBody>
      </p:sp>
      <p:sp>
        <p:nvSpPr>
          <p:cNvPr id="5" name="Espace réservé du contenu 4">
            <a:extLst>
              <a:ext uri="{FF2B5EF4-FFF2-40B4-BE49-F238E27FC236}">
                <a16:creationId xmlns:a16="http://schemas.microsoft.com/office/drawing/2014/main" id="{BB936F60-DAD0-1B45-A501-C782209E57F4}"/>
              </a:ext>
            </a:extLst>
          </p:cNvPr>
          <p:cNvSpPr>
            <a:spLocks noGrp="1"/>
          </p:cNvSpPr>
          <p:nvPr>
            <p:ph sz="half" idx="1"/>
          </p:nvPr>
        </p:nvSpPr>
        <p:spPr/>
        <p:txBody>
          <a:bodyPr/>
          <a:lstStyle/>
          <a:p>
            <a:pPr>
              <a:buFont typeface="Arial" panose="020B0604020202020204" pitchFamily="34" charset="0"/>
              <a:buChar char="•"/>
            </a:pPr>
            <a:r>
              <a:rPr lang="fr-FR" b="1" dirty="0"/>
              <a:t>Définition :</a:t>
            </a:r>
            <a:r>
              <a:rPr lang="fr-FR" dirty="0"/>
              <a:t> Une vue est une représentation virtuelle d'une ou plusieurs tables.</a:t>
            </a:r>
          </a:p>
          <a:p>
            <a:pPr>
              <a:buFont typeface="Arial" panose="020B0604020202020204" pitchFamily="34" charset="0"/>
              <a:buChar char="•"/>
            </a:pPr>
            <a:r>
              <a:rPr lang="fr-FR" b="1" dirty="0"/>
              <a:t>Avantages :</a:t>
            </a:r>
            <a:r>
              <a:rPr lang="fr-FR" dirty="0"/>
              <a:t> </a:t>
            </a:r>
          </a:p>
          <a:p>
            <a:pPr marL="742950" lvl="1" indent="-285750">
              <a:buFont typeface="Arial" panose="020B0604020202020204" pitchFamily="34" charset="0"/>
              <a:buChar char="•"/>
            </a:pPr>
            <a:r>
              <a:rPr lang="fr-FR" dirty="0"/>
              <a:t>Simplifier l'accès aux données complexes.</a:t>
            </a:r>
          </a:p>
          <a:p>
            <a:pPr marL="742950" lvl="1" indent="-285750">
              <a:buFont typeface="Arial" panose="020B0604020202020204" pitchFamily="34" charset="0"/>
              <a:buChar char="•"/>
            </a:pPr>
            <a:r>
              <a:rPr lang="fr-FR" dirty="0"/>
              <a:t>Améliorer la sécurité et la confidentialité des données.</a:t>
            </a:r>
          </a:p>
          <a:p>
            <a:pPr marL="742950" lvl="1" indent="-285750">
              <a:buFont typeface="Arial" panose="020B0604020202020204" pitchFamily="34" charset="0"/>
              <a:buChar char="•"/>
            </a:pPr>
            <a:r>
              <a:rPr lang="fr-FR" dirty="0"/>
              <a:t>Faciliter la création de rapports et de tableaux de bord.</a:t>
            </a:r>
          </a:p>
          <a:p>
            <a:pPr marL="742950" lvl="1" indent="-285750">
              <a:buFont typeface="Arial" panose="020B0604020202020204" pitchFamily="34" charset="0"/>
              <a:buChar char="•"/>
            </a:pPr>
            <a:r>
              <a:rPr lang="fr-FR" dirty="0"/>
              <a:t>Fournir une logique métier réutilisable.</a:t>
            </a:r>
          </a:p>
        </p:txBody>
      </p:sp>
      <p:pic>
        <p:nvPicPr>
          <p:cNvPr id="8" name="Espace réservé du contenu 7" descr="Une image contenant diagramme, capture d’écran, ligne, Dessin technique&#10;&#10;Description générée automatiquement">
            <a:extLst>
              <a:ext uri="{FF2B5EF4-FFF2-40B4-BE49-F238E27FC236}">
                <a16:creationId xmlns:a16="http://schemas.microsoft.com/office/drawing/2014/main" id="{5834D5B5-9AC4-DB93-0A0B-9A52673E773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35898" y="2667000"/>
            <a:ext cx="3546230" cy="3124200"/>
          </a:xfrm>
        </p:spPr>
      </p:pic>
    </p:spTree>
    <p:extLst>
      <p:ext uri="{BB962C8B-B14F-4D97-AF65-F5344CB8AC3E}">
        <p14:creationId xmlns:p14="http://schemas.microsoft.com/office/powerpoint/2010/main" val="11727753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DB4F5DC-4712-327B-51AB-85B4DC24DA14}"/>
              </a:ext>
            </a:extLst>
          </p:cNvPr>
          <p:cNvSpPr>
            <a:spLocks noGrp="1"/>
          </p:cNvSpPr>
          <p:nvPr>
            <p:ph type="title"/>
          </p:nvPr>
        </p:nvSpPr>
        <p:spPr>
          <a:xfrm>
            <a:off x="1141413" y="609600"/>
            <a:ext cx="9905998" cy="680720"/>
          </a:xfrm>
        </p:spPr>
        <p:txBody>
          <a:bodyPr/>
          <a:lstStyle/>
          <a:p>
            <a:r>
              <a:rPr lang="fr-FR" dirty="0"/>
              <a:t>Les vues, la syntaxe</a:t>
            </a:r>
          </a:p>
        </p:txBody>
      </p:sp>
      <p:pic>
        <p:nvPicPr>
          <p:cNvPr id="8" name="Espace réservé du contenu 7" descr="Une image contenant texte, diagramme, Plan, capture d’écran&#10;&#10;Description générée automatiquement">
            <a:extLst>
              <a:ext uri="{FF2B5EF4-FFF2-40B4-BE49-F238E27FC236}">
                <a16:creationId xmlns:a16="http://schemas.microsoft.com/office/drawing/2014/main" id="{D16BE2DB-7C0A-CBE9-C80E-FB63A36279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8065" y="1336040"/>
            <a:ext cx="5915094" cy="5313680"/>
          </a:xfrm>
        </p:spPr>
      </p:pic>
      <p:sp>
        <p:nvSpPr>
          <p:cNvPr id="9" name="ZoneTexte 8">
            <a:extLst>
              <a:ext uri="{FF2B5EF4-FFF2-40B4-BE49-F238E27FC236}">
                <a16:creationId xmlns:a16="http://schemas.microsoft.com/office/drawing/2014/main" id="{3FDC5BF6-3A75-906A-DB31-7CA16525316E}"/>
              </a:ext>
            </a:extLst>
          </p:cNvPr>
          <p:cNvSpPr txBox="1"/>
          <p:nvPr/>
        </p:nvSpPr>
        <p:spPr>
          <a:xfrm>
            <a:off x="8067040" y="3623548"/>
            <a:ext cx="3063028" cy="369332"/>
          </a:xfrm>
          <a:prstGeom prst="rect">
            <a:avLst/>
          </a:prstGeom>
          <a:noFill/>
        </p:spPr>
        <p:txBody>
          <a:bodyPr wrap="square" rtlCol="0">
            <a:spAutoFit/>
          </a:bodyPr>
          <a:lstStyle/>
          <a:p>
            <a:pPr algn="ctr"/>
            <a:r>
              <a:rPr lang="fr-FR" dirty="0">
                <a:hlinkClick r:id="rId3"/>
              </a:rPr>
              <a:t>Référentiel ORACLE</a:t>
            </a:r>
            <a:endParaRPr lang="fr-FR" dirty="0"/>
          </a:p>
        </p:txBody>
      </p:sp>
    </p:spTree>
    <p:extLst>
      <p:ext uri="{BB962C8B-B14F-4D97-AF65-F5344CB8AC3E}">
        <p14:creationId xmlns:p14="http://schemas.microsoft.com/office/powerpoint/2010/main" val="33060051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697A384-0BDC-6999-1922-FAF8EE9F6428}"/>
              </a:ext>
            </a:extLst>
          </p:cNvPr>
          <p:cNvSpPr>
            <a:spLocks noGrp="1"/>
          </p:cNvSpPr>
          <p:nvPr>
            <p:ph type="title"/>
          </p:nvPr>
        </p:nvSpPr>
        <p:spPr/>
        <p:txBody>
          <a:bodyPr/>
          <a:lstStyle/>
          <a:p>
            <a:r>
              <a:rPr lang="fr-FR" dirty="0"/>
              <a:t>Les VUES, EXEMPLE</a:t>
            </a:r>
          </a:p>
        </p:txBody>
      </p:sp>
      <p:pic>
        <p:nvPicPr>
          <p:cNvPr id="8" name="Espace réservé du contenu 7">
            <a:extLst>
              <a:ext uri="{FF2B5EF4-FFF2-40B4-BE49-F238E27FC236}">
                <a16:creationId xmlns:a16="http://schemas.microsoft.com/office/drawing/2014/main" id="{FA0E8F0D-1208-B5A5-6711-4CEF73D196D2}"/>
              </a:ext>
            </a:extLst>
          </p:cNvPr>
          <p:cNvPicPr>
            <a:picLocks noGrp="1" noChangeAspect="1"/>
          </p:cNvPicPr>
          <p:nvPr>
            <p:ph sz="half" idx="1"/>
          </p:nvPr>
        </p:nvPicPr>
        <p:blipFill>
          <a:blip r:embed="rId2"/>
          <a:stretch>
            <a:fillRect/>
          </a:stretch>
        </p:blipFill>
        <p:spPr>
          <a:xfrm>
            <a:off x="269982" y="3654624"/>
            <a:ext cx="5748231" cy="1354256"/>
          </a:xfrm>
        </p:spPr>
      </p:pic>
      <p:pic>
        <p:nvPicPr>
          <p:cNvPr id="10" name="Espace réservé du contenu 9">
            <a:extLst>
              <a:ext uri="{FF2B5EF4-FFF2-40B4-BE49-F238E27FC236}">
                <a16:creationId xmlns:a16="http://schemas.microsoft.com/office/drawing/2014/main" id="{9E594807-B732-09BC-06ED-C9B76AC386BE}"/>
              </a:ext>
            </a:extLst>
          </p:cNvPr>
          <p:cNvPicPr>
            <a:picLocks noGrp="1" noChangeAspect="1"/>
          </p:cNvPicPr>
          <p:nvPr>
            <p:ph sz="half" idx="2"/>
          </p:nvPr>
        </p:nvPicPr>
        <p:blipFill>
          <a:blip r:embed="rId3"/>
          <a:stretch>
            <a:fillRect/>
          </a:stretch>
        </p:blipFill>
        <p:spPr>
          <a:xfrm>
            <a:off x="6170613" y="2959901"/>
            <a:ext cx="4876800" cy="2538397"/>
          </a:xfrm>
        </p:spPr>
      </p:pic>
      <p:sp>
        <p:nvSpPr>
          <p:cNvPr id="11" name="Rectangle 10">
            <a:extLst>
              <a:ext uri="{FF2B5EF4-FFF2-40B4-BE49-F238E27FC236}">
                <a16:creationId xmlns:a16="http://schemas.microsoft.com/office/drawing/2014/main" id="{E271E539-C958-BF1B-D68B-BA9FDD0CADB2}"/>
              </a:ext>
            </a:extLst>
          </p:cNvPr>
          <p:cNvSpPr/>
          <p:nvPr/>
        </p:nvSpPr>
        <p:spPr>
          <a:xfrm>
            <a:off x="6096000" y="3911600"/>
            <a:ext cx="1402080" cy="3048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44DA948-9BFD-4AA3-7228-E9D4053152A7}"/>
              </a:ext>
            </a:extLst>
          </p:cNvPr>
          <p:cNvSpPr/>
          <p:nvPr/>
        </p:nvSpPr>
        <p:spPr>
          <a:xfrm>
            <a:off x="7572693" y="3535680"/>
            <a:ext cx="1402080" cy="84328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 en arc 13">
            <a:extLst>
              <a:ext uri="{FF2B5EF4-FFF2-40B4-BE49-F238E27FC236}">
                <a16:creationId xmlns:a16="http://schemas.microsoft.com/office/drawing/2014/main" id="{90DB7D4A-49A1-330A-9DFC-363F9A76994F}"/>
              </a:ext>
            </a:extLst>
          </p:cNvPr>
          <p:cNvCxnSpPr>
            <a:cxnSpLocks/>
            <a:stCxn id="11" idx="0"/>
            <a:endCxn id="12" idx="0"/>
          </p:cNvCxnSpPr>
          <p:nvPr/>
        </p:nvCxnSpPr>
        <p:spPr>
          <a:xfrm rot="5400000" flipH="1" flipV="1">
            <a:off x="7347426" y="2985294"/>
            <a:ext cx="375920" cy="1476693"/>
          </a:xfrm>
          <a:prstGeom prst="curvedConnector3">
            <a:avLst>
              <a:gd name="adj1" fmla="val 16081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5565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4F0BB6-44DA-8632-6DB5-F6E3B080548A}"/>
              </a:ext>
            </a:extLst>
          </p:cNvPr>
          <p:cNvSpPr>
            <a:spLocks noGrp="1"/>
          </p:cNvSpPr>
          <p:nvPr>
            <p:ph type="title"/>
          </p:nvPr>
        </p:nvSpPr>
        <p:spPr/>
        <p:txBody>
          <a:bodyPr/>
          <a:lstStyle/>
          <a:p>
            <a:r>
              <a:rPr lang="fr-FR" dirty="0"/>
              <a:t>DROP VIEW</a:t>
            </a:r>
          </a:p>
        </p:txBody>
      </p:sp>
      <p:pic>
        <p:nvPicPr>
          <p:cNvPr id="6" name="Espace réservé du contenu 5">
            <a:extLst>
              <a:ext uri="{FF2B5EF4-FFF2-40B4-BE49-F238E27FC236}">
                <a16:creationId xmlns:a16="http://schemas.microsoft.com/office/drawing/2014/main" id="{819A503B-9907-28A0-8D70-5872E3BAE506}"/>
              </a:ext>
            </a:extLst>
          </p:cNvPr>
          <p:cNvPicPr>
            <a:picLocks noGrp="1" noChangeAspect="1"/>
          </p:cNvPicPr>
          <p:nvPr>
            <p:ph sz="half" idx="1"/>
          </p:nvPr>
        </p:nvPicPr>
        <p:blipFill>
          <a:blip r:embed="rId2"/>
          <a:stretch>
            <a:fillRect/>
          </a:stretch>
        </p:blipFill>
        <p:spPr>
          <a:xfrm>
            <a:off x="2484285" y="4062389"/>
            <a:ext cx="2191056" cy="333422"/>
          </a:xfrm>
        </p:spPr>
      </p:pic>
      <p:pic>
        <p:nvPicPr>
          <p:cNvPr id="8" name="Espace réservé du contenu 7">
            <a:extLst>
              <a:ext uri="{FF2B5EF4-FFF2-40B4-BE49-F238E27FC236}">
                <a16:creationId xmlns:a16="http://schemas.microsoft.com/office/drawing/2014/main" id="{C865B2F4-228B-BEAA-F862-D89A1AD00846}"/>
              </a:ext>
            </a:extLst>
          </p:cNvPr>
          <p:cNvPicPr>
            <a:picLocks noGrp="1" noChangeAspect="1"/>
          </p:cNvPicPr>
          <p:nvPr>
            <p:ph sz="half" idx="2"/>
          </p:nvPr>
        </p:nvPicPr>
        <p:blipFill>
          <a:blip r:embed="rId3"/>
          <a:stretch>
            <a:fillRect/>
          </a:stretch>
        </p:blipFill>
        <p:spPr>
          <a:xfrm>
            <a:off x="6170613" y="3194208"/>
            <a:ext cx="4876800" cy="2069784"/>
          </a:xfrm>
        </p:spPr>
      </p:pic>
      <p:sp>
        <p:nvSpPr>
          <p:cNvPr id="9" name="Rectangle 8">
            <a:extLst>
              <a:ext uri="{FF2B5EF4-FFF2-40B4-BE49-F238E27FC236}">
                <a16:creationId xmlns:a16="http://schemas.microsoft.com/office/drawing/2014/main" id="{4395FE28-1280-6D85-5790-30A862924BF4}"/>
              </a:ext>
            </a:extLst>
          </p:cNvPr>
          <p:cNvSpPr/>
          <p:nvPr/>
        </p:nvSpPr>
        <p:spPr>
          <a:xfrm>
            <a:off x="6096000" y="4135120"/>
            <a:ext cx="619760" cy="20828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54897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FD55EAD2-0570-DDCC-2058-E4DFDFC61070}"/>
              </a:ext>
            </a:extLst>
          </p:cNvPr>
          <p:cNvSpPr>
            <a:spLocks noGrp="1"/>
          </p:cNvSpPr>
          <p:nvPr>
            <p:ph type="title"/>
          </p:nvPr>
        </p:nvSpPr>
        <p:spPr/>
        <p:txBody>
          <a:bodyPr/>
          <a:lstStyle/>
          <a:p>
            <a:r>
              <a:rPr lang="fr-FR" dirty="0"/>
              <a:t>Les fonctions d’agrégation</a:t>
            </a:r>
          </a:p>
        </p:txBody>
      </p:sp>
      <p:sp>
        <p:nvSpPr>
          <p:cNvPr id="6" name="Espace réservé du texte 5">
            <a:extLst>
              <a:ext uri="{FF2B5EF4-FFF2-40B4-BE49-F238E27FC236}">
                <a16:creationId xmlns:a16="http://schemas.microsoft.com/office/drawing/2014/main" id="{EF96BB73-51DF-B354-ECDD-8BD1B01DA575}"/>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0263268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D4F7F859-F1E5-97BA-6055-65423D1909A8}"/>
              </a:ext>
            </a:extLst>
          </p:cNvPr>
          <p:cNvSpPr>
            <a:spLocks noGrp="1"/>
          </p:cNvSpPr>
          <p:nvPr>
            <p:ph type="title"/>
          </p:nvPr>
        </p:nvSpPr>
        <p:spPr/>
        <p:txBody>
          <a:bodyPr/>
          <a:lstStyle/>
          <a:p>
            <a:r>
              <a:rPr lang="fr-FR" dirty="0"/>
              <a:t>Les index</a:t>
            </a:r>
          </a:p>
        </p:txBody>
      </p:sp>
      <p:sp>
        <p:nvSpPr>
          <p:cNvPr id="6" name="Espace réservé du texte 5">
            <a:extLst>
              <a:ext uri="{FF2B5EF4-FFF2-40B4-BE49-F238E27FC236}">
                <a16:creationId xmlns:a16="http://schemas.microsoft.com/office/drawing/2014/main" id="{466FFE97-61DE-911A-FB13-4AAC3D557BAE}"/>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6978968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81CB20C-3EC4-8D5B-CE82-B8F45C01098D}"/>
              </a:ext>
            </a:extLst>
          </p:cNvPr>
          <p:cNvSpPr>
            <a:spLocks noGrp="1"/>
          </p:cNvSpPr>
          <p:nvPr>
            <p:ph type="title"/>
          </p:nvPr>
        </p:nvSpPr>
        <p:spPr/>
        <p:txBody>
          <a:bodyPr/>
          <a:lstStyle/>
          <a:p>
            <a:r>
              <a:rPr lang="fr-FR" dirty="0"/>
              <a:t>Accélérer vos requêtes avec les index</a:t>
            </a:r>
          </a:p>
        </p:txBody>
      </p:sp>
      <p:sp>
        <p:nvSpPr>
          <p:cNvPr id="5" name="Espace réservé du contenu 4">
            <a:extLst>
              <a:ext uri="{FF2B5EF4-FFF2-40B4-BE49-F238E27FC236}">
                <a16:creationId xmlns:a16="http://schemas.microsoft.com/office/drawing/2014/main" id="{FCDAC6B4-60CF-D980-43BB-C30D9BC8539E}"/>
              </a:ext>
            </a:extLst>
          </p:cNvPr>
          <p:cNvSpPr>
            <a:spLocks noGrp="1"/>
          </p:cNvSpPr>
          <p:nvPr>
            <p:ph idx="1"/>
          </p:nvPr>
        </p:nvSpPr>
        <p:spPr/>
        <p:txBody>
          <a:bodyPr/>
          <a:lstStyle/>
          <a:p>
            <a:pPr>
              <a:buFont typeface="Arial" panose="020B0604020202020204" pitchFamily="34" charset="0"/>
              <a:buChar char="•"/>
            </a:pPr>
            <a:r>
              <a:rPr lang="fr-FR" b="1" dirty="0"/>
              <a:t>Définition :</a:t>
            </a:r>
            <a:r>
              <a:rPr lang="fr-FR" dirty="0"/>
              <a:t> Un index est une structure de données qui optimise la recherche dans une table.</a:t>
            </a:r>
          </a:p>
          <a:p>
            <a:pPr>
              <a:buFont typeface="Arial" panose="020B0604020202020204" pitchFamily="34" charset="0"/>
              <a:buChar char="•"/>
            </a:pPr>
            <a:r>
              <a:rPr lang="fr-FR" b="1" dirty="0"/>
              <a:t>Avantages :</a:t>
            </a:r>
            <a:r>
              <a:rPr lang="fr-FR" dirty="0"/>
              <a:t> </a:t>
            </a:r>
          </a:p>
          <a:p>
            <a:pPr marL="742950" lvl="1" indent="-285750">
              <a:buFont typeface="Arial" panose="020B0604020202020204" pitchFamily="34" charset="0"/>
              <a:buChar char="•"/>
            </a:pPr>
            <a:r>
              <a:rPr lang="fr-FR" dirty="0"/>
              <a:t>Accélérer les requêtes SELECT WHERE.</a:t>
            </a:r>
          </a:p>
          <a:p>
            <a:pPr marL="742950" lvl="1" indent="-285750">
              <a:buFont typeface="Arial" panose="020B0604020202020204" pitchFamily="34" charset="0"/>
              <a:buChar char="•"/>
            </a:pPr>
            <a:r>
              <a:rPr lang="fr-FR" dirty="0"/>
              <a:t>Améliorer les performances des jointures.</a:t>
            </a:r>
          </a:p>
          <a:p>
            <a:pPr marL="742950" lvl="1" indent="-285750">
              <a:buFont typeface="Arial" panose="020B0604020202020204" pitchFamily="34" charset="0"/>
              <a:buChar char="•"/>
            </a:pPr>
            <a:r>
              <a:rPr lang="fr-FR" dirty="0"/>
              <a:t>Permettre des tris et des regroupements plus rapides.</a:t>
            </a:r>
          </a:p>
        </p:txBody>
      </p:sp>
    </p:spTree>
    <p:extLst>
      <p:ext uri="{BB962C8B-B14F-4D97-AF65-F5344CB8AC3E}">
        <p14:creationId xmlns:p14="http://schemas.microsoft.com/office/powerpoint/2010/main" val="23064680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703E3-7E2C-548F-4961-2E973E5BBB7B}"/>
              </a:ext>
            </a:extLst>
          </p:cNvPr>
          <p:cNvSpPr>
            <a:spLocks noGrp="1"/>
          </p:cNvSpPr>
          <p:nvPr>
            <p:ph type="title"/>
          </p:nvPr>
        </p:nvSpPr>
        <p:spPr/>
        <p:txBody>
          <a:bodyPr/>
          <a:lstStyle/>
          <a:p>
            <a:r>
              <a:rPr lang="fr-FR" dirty="0"/>
              <a:t>Les types d’index : Index normaux </a:t>
            </a:r>
          </a:p>
        </p:txBody>
      </p:sp>
      <p:sp>
        <p:nvSpPr>
          <p:cNvPr id="4" name="Espace réservé du contenu 3">
            <a:extLst>
              <a:ext uri="{FF2B5EF4-FFF2-40B4-BE49-F238E27FC236}">
                <a16:creationId xmlns:a16="http://schemas.microsoft.com/office/drawing/2014/main" id="{4CA91C8F-FDD6-8E0C-5615-FBA6D0DAB3F6}"/>
              </a:ext>
            </a:extLst>
          </p:cNvPr>
          <p:cNvSpPr>
            <a:spLocks noGrp="1"/>
          </p:cNvSpPr>
          <p:nvPr>
            <p:ph sz="half" idx="1"/>
          </p:nvPr>
        </p:nvSpPr>
        <p:spPr/>
        <p:txBody>
          <a:bodyPr/>
          <a:lstStyle/>
          <a:p>
            <a:pPr>
              <a:buFont typeface="Arial" panose="020B0604020202020204" pitchFamily="34" charset="0"/>
              <a:buChar char="•"/>
            </a:pPr>
            <a:r>
              <a:rPr lang="fr-FR" dirty="0"/>
              <a:t>Structure par défaut d'Oracle </a:t>
            </a:r>
            <a:r>
              <a:rPr lang="fr-FR" dirty="0" err="1"/>
              <a:t>Database</a:t>
            </a:r>
            <a:r>
              <a:rPr lang="fr-FR" dirty="0"/>
              <a:t> pour les index.</a:t>
            </a:r>
          </a:p>
          <a:p>
            <a:pPr>
              <a:buFont typeface="Arial" panose="020B0604020202020204" pitchFamily="34" charset="0"/>
              <a:buChar char="•"/>
            </a:pPr>
            <a:r>
              <a:rPr lang="fr-FR" dirty="0"/>
              <a:t>Permet une recherche rapide et efficace des valeurs dans les colonnes indexées.</a:t>
            </a:r>
          </a:p>
        </p:txBody>
      </p:sp>
      <p:pic>
        <p:nvPicPr>
          <p:cNvPr id="7" name="Espace réservé du contenu 6">
            <a:extLst>
              <a:ext uri="{FF2B5EF4-FFF2-40B4-BE49-F238E27FC236}">
                <a16:creationId xmlns:a16="http://schemas.microsoft.com/office/drawing/2014/main" id="{42399ABD-462C-C1FF-5247-09792583857A}"/>
              </a:ext>
            </a:extLst>
          </p:cNvPr>
          <p:cNvPicPr>
            <a:picLocks noGrp="1" noChangeAspect="1"/>
          </p:cNvPicPr>
          <p:nvPr>
            <p:ph sz="half" idx="2"/>
          </p:nvPr>
        </p:nvPicPr>
        <p:blipFill>
          <a:blip r:embed="rId2"/>
          <a:stretch>
            <a:fillRect/>
          </a:stretch>
        </p:blipFill>
        <p:spPr>
          <a:xfrm>
            <a:off x="6465589" y="2966861"/>
            <a:ext cx="4286848" cy="2524477"/>
          </a:xfrm>
        </p:spPr>
      </p:pic>
    </p:spTree>
    <p:extLst>
      <p:ext uri="{BB962C8B-B14F-4D97-AF65-F5344CB8AC3E}">
        <p14:creationId xmlns:p14="http://schemas.microsoft.com/office/powerpoint/2010/main" val="40357144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703E3-7E2C-548F-4961-2E973E5BBB7B}"/>
              </a:ext>
            </a:extLst>
          </p:cNvPr>
          <p:cNvSpPr>
            <a:spLocks noGrp="1"/>
          </p:cNvSpPr>
          <p:nvPr>
            <p:ph type="title"/>
          </p:nvPr>
        </p:nvSpPr>
        <p:spPr/>
        <p:txBody>
          <a:bodyPr/>
          <a:lstStyle/>
          <a:p>
            <a:r>
              <a:rPr lang="fr-FR" dirty="0"/>
              <a:t>Les types d’index : Index bitmap </a:t>
            </a:r>
          </a:p>
        </p:txBody>
      </p:sp>
      <p:sp>
        <p:nvSpPr>
          <p:cNvPr id="4" name="Espace réservé du contenu 3">
            <a:extLst>
              <a:ext uri="{FF2B5EF4-FFF2-40B4-BE49-F238E27FC236}">
                <a16:creationId xmlns:a16="http://schemas.microsoft.com/office/drawing/2014/main" id="{4CA91C8F-FDD6-8E0C-5615-FBA6D0DAB3F6}"/>
              </a:ext>
            </a:extLst>
          </p:cNvPr>
          <p:cNvSpPr>
            <a:spLocks noGrp="1"/>
          </p:cNvSpPr>
          <p:nvPr>
            <p:ph sz="half" idx="1"/>
          </p:nvPr>
        </p:nvSpPr>
        <p:spPr/>
        <p:txBody>
          <a:bodyPr/>
          <a:lstStyle/>
          <a:p>
            <a:pPr>
              <a:buFont typeface="Arial" panose="020B0604020202020204" pitchFamily="34" charset="0"/>
              <a:buChar char="•"/>
            </a:pPr>
            <a:r>
              <a:rPr lang="fr-FR" dirty="0"/>
              <a:t>Stockent les </a:t>
            </a:r>
            <a:r>
              <a:rPr lang="fr-FR" dirty="0" err="1"/>
              <a:t>RowID</a:t>
            </a:r>
            <a:r>
              <a:rPr lang="fr-FR" dirty="0"/>
              <a:t> (identifiants uniques de ligne) associés à une valeur de clé sous forme de bitmap (ensemble de bits).</a:t>
            </a:r>
          </a:p>
          <a:p>
            <a:pPr>
              <a:buFont typeface="Arial" panose="020B0604020202020204" pitchFamily="34" charset="0"/>
              <a:buChar char="•"/>
            </a:pPr>
            <a:r>
              <a:rPr lang="fr-FR" dirty="0"/>
              <a:t>Particulièrement utiles pour les colonnes avec un nombre limité de valeurs distinctes.</a:t>
            </a:r>
          </a:p>
        </p:txBody>
      </p:sp>
      <p:pic>
        <p:nvPicPr>
          <p:cNvPr id="8" name="Espace réservé du contenu 7">
            <a:extLst>
              <a:ext uri="{FF2B5EF4-FFF2-40B4-BE49-F238E27FC236}">
                <a16:creationId xmlns:a16="http://schemas.microsoft.com/office/drawing/2014/main" id="{CF4D9A26-CACC-194E-D558-66F940F1848C}"/>
              </a:ext>
            </a:extLst>
          </p:cNvPr>
          <p:cNvPicPr>
            <a:picLocks noGrp="1" noChangeAspect="1"/>
          </p:cNvPicPr>
          <p:nvPr>
            <p:ph sz="half" idx="2"/>
          </p:nvPr>
        </p:nvPicPr>
        <p:blipFill>
          <a:blip r:embed="rId2"/>
          <a:stretch>
            <a:fillRect/>
          </a:stretch>
        </p:blipFill>
        <p:spPr>
          <a:xfrm>
            <a:off x="6284588" y="3004966"/>
            <a:ext cx="4648849" cy="2448267"/>
          </a:xfrm>
        </p:spPr>
      </p:pic>
    </p:spTree>
    <p:extLst>
      <p:ext uri="{BB962C8B-B14F-4D97-AF65-F5344CB8AC3E}">
        <p14:creationId xmlns:p14="http://schemas.microsoft.com/office/powerpoint/2010/main" val="18053756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703E3-7E2C-548F-4961-2E973E5BBB7B}"/>
              </a:ext>
            </a:extLst>
          </p:cNvPr>
          <p:cNvSpPr>
            <a:spLocks noGrp="1"/>
          </p:cNvSpPr>
          <p:nvPr>
            <p:ph type="title"/>
          </p:nvPr>
        </p:nvSpPr>
        <p:spPr/>
        <p:txBody>
          <a:bodyPr/>
          <a:lstStyle/>
          <a:p>
            <a:r>
              <a:rPr lang="fr-FR" dirty="0"/>
              <a:t>Les types d’index : Index partitionnés</a:t>
            </a:r>
          </a:p>
        </p:txBody>
      </p:sp>
      <p:sp>
        <p:nvSpPr>
          <p:cNvPr id="4" name="Espace réservé du contenu 3">
            <a:extLst>
              <a:ext uri="{FF2B5EF4-FFF2-40B4-BE49-F238E27FC236}">
                <a16:creationId xmlns:a16="http://schemas.microsoft.com/office/drawing/2014/main" id="{4CA91C8F-FDD6-8E0C-5615-FBA6D0DAB3F6}"/>
              </a:ext>
            </a:extLst>
          </p:cNvPr>
          <p:cNvSpPr>
            <a:spLocks noGrp="1"/>
          </p:cNvSpPr>
          <p:nvPr>
            <p:ph sz="half" idx="1"/>
          </p:nvPr>
        </p:nvSpPr>
        <p:spPr/>
        <p:txBody>
          <a:bodyPr/>
          <a:lstStyle/>
          <a:p>
            <a:pPr>
              <a:buFont typeface="Arial" panose="020B0604020202020204" pitchFamily="34" charset="0"/>
              <a:buChar char="•"/>
            </a:pPr>
            <a:r>
              <a:rPr lang="fr-FR" dirty="0"/>
              <a:t>Divisent l'index en plusieurs partitions basées sur une valeur de partitionnement.</a:t>
            </a:r>
          </a:p>
          <a:p>
            <a:pPr>
              <a:buFont typeface="Arial" panose="020B0604020202020204" pitchFamily="34" charset="0"/>
              <a:buChar char="•"/>
            </a:pPr>
            <a:r>
              <a:rPr lang="fr-FR" dirty="0"/>
              <a:t>Offrent des performances accrues pour les tables volumineuses et les requêtes sur des plages de valeurs.</a:t>
            </a:r>
          </a:p>
        </p:txBody>
      </p:sp>
      <p:pic>
        <p:nvPicPr>
          <p:cNvPr id="7" name="Espace réservé du contenu 6">
            <a:extLst>
              <a:ext uri="{FF2B5EF4-FFF2-40B4-BE49-F238E27FC236}">
                <a16:creationId xmlns:a16="http://schemas.microsoft.com/office/drawing/2014/main" id="{67C6982B-7B6D-56AD-7AFD-65CB26C57235}"/>
              </a:ext>
            </a:extLst>
          </p:cNvPr>
          <p:cNvPicPr>
            <a:picLocks noGrp="1" noChangeAspect="1"/>
          </p:cNvPicPr>
          <p:nvPr>
            <p:ph sz="half" idx="2"/>
          </p:nvPr>
        </p:nvPicPr>
        <p:blipFill>
          <a:blip r:embed="rId2"/>
          <a:stretch>
            <a:fillRect/>
          </a:stretch>
        </p:blipFill>
        <p:spPr>
          <a:xfrm>
            <a:off x="6170613" y="3011614"/>
            <a:ext cx="5750138" cy="2871025"/>
          </a:xfrm>
        </p:spPr>
      </p:pic>
    </p:spTree>
    <p:extLst>
      <p:ext uri="{BB962C8B-B14F-4D97-AF65-F5344CB8AC3E}">
        <p14:creationId xmlns:p14="http://schemas.microsoft.com/office/powerpoint/2010/main" val="3281769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703E3-7E2C-548F-4961-2E973E5BBB7B}"/>
              </a:ext>
            </a:extLst>
          </p:cNvPr>
          <p:cNvSpPr>
            <a:spLocks noGrp="1"/>
          </p:cNvSpPr>
          <p:nvPr>
            <p:ph type="title"/>
          </p:nvPr>
        </p:nvSpPr>
        <p:spPr/>
        <p:txBody>
          <a:bodyPr/>
          <a:lstStyle/>
          <a:p>
            <a:r>
              <a:rPr lang="fr-FR" dirty="0"/>
              <a:t>Les types d’index :  Index basés sur des fonctions</a:t>
            </a:r>
          </a:p>
        </p:txBody>
      </p:sp>
      <p:sp>
        <p:nvSpPr>
          <p:cNvPr id="4" name="Espace réservé du contenu 3">
            <a:extLst>
              <a:ext uri="{FF2B5EF4-FFF2-40B4-BE49-F238E27FC236}">
                <a16:creationId xmlns:a16="http://schemas.microsoft.com/office/drawing/2014/main" id="{4CA91C8F-FDD6-8E0C-5615-FBA6D0DAB3F6}"/>
              </a:ext>
            </a:extLst>
          </p:cNvPr>
          <p:cNvSpPr>
            <a:spLocks noGrp="1"/>
          </p:cNvSpPr>
          <p:nvPr>
            <p:ph sz="half" idx="1"/>
          </p:nvPr>
        </p:nvSpPr>
        <p:spPr/>
        <p:txBody>
          <a:bodyPr/>
          <a:lstStyle/>
          <a:p>
            <a:pPr>
              <a:buFont typeface="Arial" panose="020B0604020202020204" pitchFamily="34" charset="0"/>
              <a:buChar char="•"/>
            </a:pPr>
            <a:r>
              <a:rPr lang="fr-FR" dirty="0"/>
              <a:t>Permettent d'indexer des expressions, incluant des fonctions SQL et des fonctions personnalisées.</a:t>
            </a:r>
          </a:p>
          <a:p>
            <a:pPr>
              <a:buFont typeface="Arial" panose="020B0604020202020204" pitchFamily="34" charset="0"/>
              <a:buChar char="•"/>
            </a:pPr>
            <a:r>
              <a:rPr lang="fr-FR" dirty="0"/>
              <a:t>Offrent une grande flexibilité pour les requêtes complexes.</a:t>
            </a:r>
          </a:p>
        </p:txBody>
      </p:sp>
      <p:pic>
        <p:nvPicPr>
          <p:cNvPr id="8" name="Espace réservé du contenu 7">
            <a:extLst>
              <a:ext uri="{FF2B5EF4-FFF2-40B4-BE49-F238E27FC236}">
                <a16:creationId xmlns:a16="http://schemas.microsoft.com/office/drawing/2014/main" id="{5AABB171-E4DC-1FE5-8B86-7DDFEEF118BE}"/>
              </a:ext>
            </a:extLst>
          </p:cNvPr>
          <p:cNvPicPr>
            <a:picLocks noGrp="1" noChangeAspect="1"/>
          </p:cNvPicPr>
          <p:nvPr>
            <p:ph sz="half" idx="2"/>
          </p:nvPr>
        </p:nvPicPr>
        <p:blipFill>
          <a:blip r:embed="rId2"/>
          <a:stretch>
            <a:fillRect/>
          </a:stretch>
        </p:blipFill>
        <p:spPr>
          <a:xfrm>
            <a:off x="6170613" y="3159768"/>
            <a:ext cx="4876800" cy="2138663"/>
          </a:xfrm>
        </p:spPr>
      </p:pic>
    </p:spTree>
    <p:extLst>
      <p:ext uri="{BB962C8B-B14F-4D97-AF65-F5344CB8AC3E}">
        <p14:creationId xmlns:p14="http://schemas.microsoft.com/office/powerpoint/2010/main" val="34816203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7F9F9A4-38BC-2D75-5A1C-6C61FFAF7C98}"/>
              </a:ext>
            </a:extLst>
          </p:cNvPr>
          <p:cNvSpPr>
            <a:spLocks noGrp="1"/>
          </p:cNvSpPr>
          <p:nvPr>
            <p:ph type="title"/>
          </p:nvPr>
        </p:nvSpPr>
        <p:spPr/>
        <p:txBody>
          <a:bodyPr/>
          <a:lstStyle/>
          <a:p>
            <a:r>
              <a:rPr lang="fr-FR" dirty="0"/>
              <a:t>Factorisation des sous-requêtes</a:t>
            </a:r>
          </a:p>
        </p:txBody>
      </p:sp>
      <p:sp>
        <p:nvSpPr>
          <p:cNvPr id="6" name="Espace réservé du texte 5">
            <a:extLst>
              <a:ext uri="{FF2B5EF4-FFF2-40B4-BE49-F238E27FC236}">
                <a16:creationId xmlns:a16="http://schemas.microsoft.com/office/drawing/2014/main" id="{165FA71D-CE9B-ED00-C796-A8CF12089839}"/>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4920529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0B86B64-E8C9-7B78-5A3D-3097B2EFCE74}"/>
              </a:ext>
            </a:extLst>
          </p:cNvPr>
          <p:cNvSpPr>
            <a:spLocks noGrp="1"/>
          </p:cNvSpPr>
          <p:nvPr>
            <p:ph type="title"/>
          </p:nvPr>
        </p:nvSpPr>
        <p:spPr/>
        <p:txBody>
          <a:bodyPr/>
          <a:lstStyle/>
          <a:p>
            <a:r>
              <a:rPr lang="fr-FR" dirty="0"/>
              <a:t>Simplifier vos requêtes complexes avec la clause WITH</a:t>
            </a:r>
          </a:p>
        </p:txBody>
      </p:sp>
      <p:sp>
        <p:nvSpPr>
          <p:cNvPr id="7" name="Espace réservé du contenu 6">
            <a:extLst>
              <a:ext uri="{FF2B5EF4-FFF2-40B4-BE49-F238E27FC236}">
                <a16:creationId xmlns:a16="http://schemas.microsoft.com/office/drawing/2014/main" id="{8D0383A2-DF4E-B267-CFD3-7C18575E29DD}"/>
              </a:ext>
            </a:extLst>
          </p:cNvPr>
          <p:cNvSpPr>
            <a:spLocks noGrp="1"/>
          </p:cNvSpPr>
          <p:nvPr>
            <p:ph idx="1"/>
          </p:nvPr>
        </p:nvSpPr>
        <p:spPr/>
        <p:txBody>
          <a:bodyPr>
            <a:normAutofit/>
          </a:bodyPr>
          <a:lstStyle/>
          <a:p>
            <a:pPr>
              <a:buFont typeface="Arial" panose="020B0604020202020204" pitchFamily="34" charset="0"/>
              <a:buChar char="•"/>
            </a:pPr>
            <a:r>
              <a:rPr lang="fr-FR" b="1" dirty="0"/>
              <a:t>Problématique :</a:t>
            </a:r>
            <a:r>
              <a:rPr lang="fr-FR" dirty="0"/>
              <a:t> Les requêtes complexes peuvent être difficiles à lire, à maintenir et à comprendre.</a:t>
            </a:r>
          </a:p>
          <a:p>
            <a:pPr>
              <a:buFont typeface="Arial" panose="020B0604020202020204" pitchFamily="34" charset="0"/>
              <a:buChar char="•"/>
            </a:pPr>
            <a:r>
              <a:rPr lang="fr-FR" b="1" dirty="0"/>
              <a:t>Solution :</a:t>
            </a:r>
            <a:r>
              <a:rPr lang="fr-FR" dirty="0"/>
              <a:t> La clause WITH permet de factoriser les sous-requêtes et de les nommer pour une meilleure clarté et réutilisabilité.</a:t>
            </a:r>
          </a:p>
          <a:p>
            <a:pPr>
              <a:buFont typeface="Arial" panose="020B0604020202020204" pitchFamily="34" charset="0"/>
              <a:buChar char="•"/>
            </a:pPr>
            <a:r>
              <a:rPr lang="fr-FR" b="1" dirty="0"/>
              <a:t>Avantages :</a:t>
            </a:r>
            <a:r>
              <a:rPr lang="fr-FR" dirty="0"/>
              <a:t> </a:t>
            </a:r>
          </a:p>
          <a:p>
            <a:pPr marL="742950" lvl="1" indent="-285750">
              <a:buFont typeface="Arial" panose="020B0604020202020204" pitchFamily="34" charset="0"/>
              <a:buChar char="•"/>
            </a:pPr>
            <a:r>
              <a:rPr lang="fr-FR" dirty="0"/>
              <a:t>Améliorer la </a:t>
            </a:r>
            <a:r>
              <a:rPr lang="fr-FR" dirty="0" err="1"/>
              <a:t>lisbilité</a:t>
            </a:r>
            <a:r>
              <a:rPr lang="fr-FR" dirty="0"/>
              <a:t> et la maintenabilité des requêtes.</a:t>
            </a:r>
          </a:p>
          <a:p>
            <a:pPr marL="742950" lvl="1" indent="-285750">
              <a:buFont typeface="Arial" panose="020B0604020202020204" pitchFamily="34" charset="0"/>
              <a:buChar char="•"/>
            </a:pPr>
            <a:r>
              <a:rPr lang="fr-FR" dirty="0"/>
              <a:t>Réduire la duplication de code et le risque d'erreurs.</a:t>
            </a:r>
          </a:p>
          <a:p>
            <a:pPr marL="742950" lvl="1" indent="-285750">
              <a:buFont typeface="Arial" panose="020B0604020202020204" pitchFamily="34" charset="0"/>
              <a:buChar char="•"/>
            </a:pPr>
            <a:r>
              <a:rPr lang="fr-FR" dirty="0"/>
              <a:t>Améliorer les performances en optimisant l'exécution des requêtes.</a:t>
            </a:r>
          </a:p>
        </p:txBody>
      </p:sp>
    </p:spTree>
    <p:extLst>
      <p:ext uri="{BB962C8B-B14F-4D97-AF65-F5344CB8AC3E}">
        <p14:creationId xmlns:p14="http://schemas.microsoft.com/office/powerpoint/2010/main" val="17573543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F1CF9-90E0-5AF9-373A-DE7DAAB4E56E}"/>
              </a:ext>
            </a:extLst>
          </p:cNvPr>
          <p:cNvSpPr>
            <a:spLocks noGrp="1"/>
          </p:cNvSpPr>
          <p:nvPr>
            <p:ph type="title"/>
          </p:nvPr>
        </p:nvSpPr>
        <p:spPr/>
        <p:txBody>
          <a:bodyPr/>
          <a:lstStyle/>
          <a:p>
            <a:r>
              <a:rPr lang="fr-FR" dirty="0"/>
              <a:t>Factorisation de requêtes, syntaxe</a:t>
            </a:r>
          </a:p>
        </p:txBody>
      </p:sp>
      <p:pic>
        <p:nvPicPr>
          <p:cNvPr id="5" name="Espace réservé du contenu 4">
            <a:extLst>
              <a:ext uri="{FF2B5EF4-FFF2-40B4-BE49-F238E27FC236}">
                <a16:creationId xmlns:a16="http://schemas.microsoft.com/office/drawing/2014/main" id="{EB60CE09-5C07-AA60-8C57-618D41C55090}"/>
              </a:ext>
            </a:extLst>
          </p:cNvPr>
          <p:cNvPicPr>
            <a:picLocks noGrp="1" noChangeAspect="1"/>
          </p:cNvPicPr>
          <p:nvPr>
            <p:ph idx="1"/>
          </p:nvPr>
        </p:nvPicPr>
        <p:blipFill>
          <a:blip r:embed="rId2"/>
          <a:stretch>
            <a:fillRect/>
          </a:stretch>
        </p:blipFill>
        <p:spPr>
          <a:xfrm>
            <a:off x="1141413" y="3141079"/>
            <a:ext cx="9906000" cy="2176042"/>
          </a:xfrm>
        </p:spPr>
      </p:pic>
    </p:spTree>
    <p:extLst>
      <p:ext uri="{BB962C8B-B14F-4D97-AF65-F5344CB8AC3E}">
        <p14:creationId xmlns:p14="http://schemas.microsoft.com/office/powerpoint/2010/main" val="7786403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C43FFA-26CF-5A93-3937-066DD133A03C}"/>
              </a:ext>
            </a:extLst>
          </p:cNvPr>
          <p:cNvSpPr>
            <a:spLocks noGrp="1"/>
          </p:cNvSpPr>
          <p:nvPr>
            <p:ph type="title"/>
          </p:nvPr>
        </p:nvSpPr>
        <p:spPr/>
        <p:txBody>
          <a:bodyPr/>
          <a:lstStyle/>
          <a:p>
            <a:r>
              <a:rPr lang="fr-FR" dirty="0"/>
              <a:t>Quelques outils pour identifier les problèmes</a:t>
            </a:r>
          </a:p>
        </p:txBody>
      </p:sp>
      <p:sp>
        <p:nvSpPr>
          <p:cNvPr id="3" name="Espace réservé du contenu 2">
            <a:extLst>
              <a:ext uri="{FF2B5EF4-FFF2-40B4-BE49-F238E27FC236}">
                <a16:creationId xmlns:a16="http://schemas.microsoft.com/office/drawing/2014/main" id="{20661190-1109-F067-FF1A-40123C916A9C}"/>
              </a:ext>
            </a:extLst>
          </p:cNvPr>
          <p:cNvSpPr>
            <a:spLocks noGrp="1"/>
          </p:cNvSpPr>
          <p:nvPr>
            <p:ph sz="half" idx="1"/>
          </p:nvPr>
        </p:nvSpPr>
        <p:spPr>
          <a:xfrm>
            <a:off x="1141412" y="2666999"/>
            <a:ext cx="4876800" cy="3693161"/>
          </a:xfrm>
        </p:spPr>
        <p:txBody>
          <a:bodyPr>
            <a:normAutofit fontScale="92500"/>
          </a:bodyPr>
          <a:lstStyle/>
          <a:p>
            <a:pPr>
              <a:buFont typeface="Arial" panose="020B0604020202020204" pitchFamily="34" charset="0"/>
              <a:buChar char="•"/>
            </a:pPr>
            <a:r>
              <a:rPr lang="fr-FR" b="1" dirty="0"/>
              <a:t>Oracle SQL </a:t>
            </a:r>
            <a:r>
              <a:rPr lang="fr-FR" b="1" dirty="0" err="1"/>
              <a:t>Developer</a:t>
            </a:r>
            <a:r>
              <a:rPr lang="fr-FR" b="1" dirty="0"/>
              <a:t> :</a:t>
            </a:r>
            <a:r>
              <a:rPr lang="fr-FR" dirty="0"/>
              <a:t> </a:t>
            </a:r>
          </a:p>
          <a:p>
            <a:pPr marL="742950" lvl="1" indent="-285750">
              <a:buFont typeface="Arial" panose="020B0604020202020204" pitchFamily="34" charset="0"/>
              <a:buChar char="•"/>
            </a:pPr>
            <a:r>
              <a:rPr lang="fr-FR" dirty="0"/>
              <a:t>Plan d'exécution graphique.</a:t>
            </a:r>
          </a:p>
          <a:p>
            <a:pPr marL="742950" lvl="1" indent="-285750">
              <a:buFont typeface="Arial" panose="020B0604020202020204" pitchFamily="34" charset="0"/>
              <a:buChar char="•"/>
            </a:pPr>
            <a:r>
              <a:rPr lang="fr-FR" dirty="0"/>
              <a:t>Statistiques d'exécution.</a:t>
            </a:r>
          </a:p>
          <a:p>
            <a:pPr marL="742950" lvl="1" indent="-285750">
              <a:buFont typeface="Arial" panose="020B0604020202020204" pitchFamily="34" charset="0"/>
              <a:buChar char="•"/>
            </a:pPr>
            <a:r>
              <a:rPr lang="fr-FR" dirty="0"/>
              <a:t>Explication du plan d'exécution.</a:t>
            </a:r>
          </a:p>
          <a:p>
            <a:pPr>
              <a:buFont typeface="Arial" panose="020B0604020202020204" pitchFamily="34" charset="0"/>
              <a:buChar char="•"/>
            </a:pPr>
            <a:r>
              <a:rPr lang="fr-FR" b="1" dirty="0"/>
              <a:t>Oracle SQL Tuning Advisor :</a:t>
            </a:r>
            <a:r>
              <a:rPr lang="fr-FR" dirty="0"/>
              <a:t> </a:t>
            </a:r>
          </a:p>
          <a:p>
            <a:pPr marL="742950" lvl="1" indent="-285750">
              <a:buFont typeface="Arial" panose="020B0604020202020204" pitchFamily="34" charset="0"/>
              <a:buChar char="•"/>
            </a:pPr>
            <a:r>
              <a:rPr lang="fr-FR" dirty="0"/>
              <a:t>Analyse automatique des requêtes.</a:t>
            </a:r>
          </a:p>
          <a:p>
            <a:pPr marL="742950" lvl="1" indent="-285750">
              <a:buFont typeface="Arial" panose="020B0604020202020204" pitchFamily="34" charset="0"/>
              <a:buChar char="•"/>
            </a:pPr>
            <a:r>
              <a:rPr lang="fr-FR" dirty="0"/>
              <a:t>Recommandations d'optimisation.</a:t>
            </a:r>
          </a:p>
          <a:p>
            <a:pPr>
              <a:buFont typeface="Arial" panose="020B0604020202020204" pitchFamily="34" charset="0"/>
              <a:buChar char="•"/>
            </a:pPr>
            <a:r>
              <a:rPr lang="fr-FR" b="1" dirty="0" err="1"/>
              <a:t>TKprof</a:t>
            </a:r>
            <a:r>
              <a:rPr lang="fr-FR" b="1" dirty="0"/>
              <a:t> :</a:t>
            </a:r>
            <a:r>
              <a:rPr lang="fr-FR" dirty="0"/>
              <a:t> </a:t>
            </a:r>
          </a:p>
          <a:p>
            <a:pPr marL="742950" lvl="1" indent="-285750">
              <a:buFont typeface="Arial" panose="020B0604020202020204" pitchFamily="34" charset="0"/>
              <a:buChar char="•"/>
            </a:pPr>
            <a:r>
              <a:rPr lang="fr-FR" dirty="0"/>
              <a:t>Profilage d'une session utilisateur complète.</a:t>
            </a:r>
          </a:p>
          <a:p>
            <a:pPr marL="742950" lvl="1" indent="-285750">
              <a:buFont typeface="Arial" panose="020B0604020202020204" pitchFamily="34" charset="0"/>
              <a:buChar char="•"/>
            </a:pPr>
            <a:r>
              <a:rPr lang="fr-FR" dirty="0"/>
              <a:t>Identification des points chauds du code SQL.</a:t>
            </a:r>
          </a:p>
        </p:txBody>
      </p:sp>
      <p:sp>
        <p:nvSpPr>
          <p:cNvPr id="4" name="Espace réservé du contenu 3">
            <a:extLst>
              <a:ext uri="{FF2B5EF4-FFF2-40B4-BE49-F238E27FC236}">
                <a16:creationId xmlns:a16="http://schemas.microsoft.com/office/drawing/2014/main" id="{0656579F-54FB-DC72-1287-14AF8530B558}"/>
              </a:ext>
            </a:extLst>
          </p:cNvPr>
          <p:cNvSpPr>
            <a:spLocks noGrp="1"/>
          </p:cNvSpPr>
          <p:nvPr>
            <p:ph sz="half" idx="2"/>
          </p:nvPr>
        </p:nvSpPr>
        <p:spPr/>
        <p:txBody>
          <a:bodyPr>
            <a:normAutofit fontScale="92500"/>
          </a:bodyPr>
          <a:lstStyle/>
          <a:p>
            <a:pPr>
              <a:buFont typeface="Arial" panose="020B0604020202020204" pitchFamily="34" charset="0"/>
              <a:buChar char="•"/>
            </a:pPr>
            <a:r>
              <a:rPr lang="fr-FR" b="1" dirty="0"/>
              <a:t>Oracle Enterprise Manager :</a:t>
            </a:r>
            <a:r>
              <a:rPr lang="fr-FR" dirty="0"/>
              <a:t> </a:t>
            </a:r>
          </a:p>
          <a:p>
            <a:pPr marL="742950" lvl="1" indent="-285750">
              <a:buFont typeface="Arial" panose="020B0604020202020204" pitchFamily="34" charset="0"/>
              <a:buChar char="•"/>
            </a:pPr>
            <a:r>
              <a:rPr lang="fr-FR" dirty="0"/>
              <a:t>Surveillance des performances en temps réel.</a:t>
            </a:r>
          </a:p>
          <a:p>
            <a:pPr marL="742950" lvl="1" indent="-285750">
              <a:buFont typeface="Arial" panose="020B0604020202020204" pitchFamily="34" charset="0"/>
              <a:buChar char="•"/>
            </a:pPr>
            <a:r>
              <a:rPr lang="fr-FR" dirty="0"/>
              <a:t>Détection des goulots d'étranglement en cours d'exécution.</a:t>
            </a:r>
          </a:p>
          <a:p>
            <a:pPr>
              <a:buFont typeface="Arial" panose="020B0604020202020204" pitchFamily="34" charset="0"/>
              <a:buChar char="•"/>
            </a:pPr>
            <a:r>
              <a:rPr lang="fr-FR" b="1" dirty="0"/>
              <a:t>SQL*Plus :</a:t>
            </a:r>
            <a:r>
              <a:rPr lang="fr-FR" dirty="0"/>
              <a:t> </a:t>
            </a:r>
          </a:p>
          <a:p>
            <a:pPr marL="742950" lvl="1" indent="-285750">
              <a:buFont typeface="Arial" panose="020B0604020202020204" pitchFamily="34" charset="0"/>
              <a:buChar char="•"/>
            </a:pPr>
            <a:r>
              <a:rPr lang="fr-FR" dirty="0"/>
              <a:t>Affichage des statistiques d'exécution des requêtes.</a:t>
            </a:r>
          </a:p>
          <a:p>
            <a:pPr marL="742950" lvl="1" indent="-285750">
              <a:buFont typeface="Arial" panose="020B0604020202020204" pitchFamily="34" charset="0"/>
              <a:buChar char="•"/>
            </a:pPr>
            <a:r>
              <a:rPr lang="fr-FR" dirty="0"/>
              <a:t>Débogage des requêtes ligne par ligne.</a:t>
            </a:r>
          </a:p>
        </p:txBody>
      </p:sp>
    </p:spTree>
    <p:extLst>
      <p:ext uri="{BB962C8B-B14F-4D97-AF65-F5344CB8AC3E}">
        <p14:creationId xmlns:p14="http://schemas.microsoft.com/office/powerpoint/2010/main" val="4015761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7186F1-A856-2C7C-5728-A885A8DE25B1}"/>
              </a:ext>
            </a:extLst>
          </p:cNvPr>
          <p:cNvSpPr>
            <a:spLocks noGrp="1"/>
          </p:cNvSpPr>
          <p:nvPr>
            <p:ph type="title"/>
          </p:nvPr>
        </p:nvSpPr>
        <p:spPr/>
        <p:txBody>
          <a:bodyPr/>
          <a:lstStyle/>
          <a:p>
            <a:r>
              <a:rPr lang="fr-FR" dirty="0"/>
              <a:t>Fonctions d'agrégation de base</a:t>
            </a:r>
          </a:p>
        </p:txBody>
      </p:sp>
      <p:pic>
        <p:nvPicPr>
          <p:cNvPr id="6" name="Espace réservé du contenu 5">
            <a:extLst>
              <a:ext uri="{FF2B5EF4-FFF2-40B4-BE49-F238E27FC236}">
                <a16:creationId xmlns:a16="http://schemas.microsoft.com/office/drawing/2014/main" id="{CE853BBE-B9C3-A9E9-8F6D-DB3EFE6BB28C}"/>
              </a:ext>
            </a:extLst>
          </p:cNvPr>
          <p:cNvPicPr>
            <a:picLocks noGrp="1" noChangeAspect="1"/>
          </p:cNvPicPr>
          <p:nvPr>
            <p:ph sz="half" idx="1"/>
          </p:nvPr>
        </p:nvPicPr>
        <p:blipFill>
          <a:blip r:embed="rId2"/>
          <a:stretch>
            <a:fillRect/>
          </a:stretch>
        </p:blipFill>
        <p:spPr>
          <a:xfrm>
            <a:off x="1831731" y="3386020"/>
            <a:ext cx="3496163" cy="1686160"/>
          </a:xfrm>
        </p:spPr>
      </p:pic>
      <p:pic>
        <p:nvPicPr>
          <p:cNvPr id="8" name="Espace réservé du contenu 7">
            <a:extLst>
              <a:ext uri="{FF2B5EF4-FFF2-40B4-BE49-F238E27FC236}">
                <a16:creationId xmlns:a16="http://schemas.microsoft.com/office/drawing/2014/main" id="{539C4BC3-8728-AFAD-87B8-BE9271F993DA}"/>
              </a:ext>
            </a:extLst>
          </p:cNvPr>
          <p:cNvPicPr>
            <a:picLocks noGrp="1" noChangeAspect="1"/>
          </p:cNvPicPr>
          <p:nvPr>
            <p:ph sz="half" idx="2"/>
          </p:nvPr>
        </p:nvPicPr>
        <p:blipFill>
          <a:blip r:embed="rId3"/>
          <a:stretch>
            <a:fillRect/>
          </a:stretch>
        </p:blipFill>
        <p:spPr>
          <a:xfrm>
            <a:off x="6975247" y="3857573"/>
            <a:ext cx="3267531" cy="743054"/>
          </a:xfrm>
        </p:spPr>
      </p:pic>
    </p:spTree>
    <p:extLst>
      <p:ext uri="{BB962C8B-B14F-4D97-AF65-F5344CB8AC3E}">
        <p14:creationId xmlns:p14="http://schemas.microsoft.com/office/powerpoint/2010/main" val="27280109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AFAC0F3-6231-AEBE-6437-23A3FEEA95AE}"/>
              </a:ext>
            </a:extLst>
          </p:cNvPr>
          <p:cNvSpPr>
            <a:spLocks noGrp="1"/>
          </p:cNvSpPr>
          <p:nvPr>
            <p:ph type="title"/>
          </p:nvPr>
        </p:nvSpPr>
        <p:spPr/>
        <p:txBody>
          <a:bodyPr/>
          <a:lstStyle/>
          <a:p>
            <a:r>
              <a:rPr lang="fr-FR" dirty="0"/>
              <a:t>Les fonctions d’agrégation avancées</a:t>
            </a:r>
          </a:p>
        </p:txBody>
      </p:sp>
      <p:sp>
        <p:nvSpPr>
          <p:cNvPr id="6" name="Espace réservé du texte 5">
            <a:extLst>
              <a:ext uri="{FF2B5EF4-FFF2-40B4-BE49-F238E27FC236}">
                <a16:creationId xmlns:a16="http://schemas.microsoft.com/office/drawing/2014/main" id="{10953BD3-3359-48B1-E686-9A7BE85DED6A}"/>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5864477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15DE9F8-530E-EF99-B29C-8D656632AAC3}"/>
              </a:ext>
            </a:extLst>
          </p:cNvPr>
          <p:cNvSpPr>
            <a:spLocks noGrp="1"/>
          </p:cNvSpPr>
          <p:nvPr>
            <p:ph type="title"/>
          </p:nvPr>
        </p:nvSpPr>
        <p:spPr/>
        <p:txBody>
          <a:bodyPr/>
          <a:lstStyle/>
          <a:p>
            <a:r>
              <a:rPr lang="fr-FR" dirty="0"/>
              <a:t>ROLLUP</a:t>
            </a:r>
          </a:p>
        </p:txBody>
      </p:sp>
      <p:pic>
        <p:nvPicPr>
          <p:cNvPr id="12" name="Espace réservé du contenu 11">
            <a:extLst>
              <a:ext uri="{FF2B5EF4-FFF2-40B4-BE49-F238E27FC236}">
                <a16:creationId xmlns:a16="http://schemas.microsoft.com/office/drawing/2014/main" id="{49DEF2AF-A828-4811-B38B-553E3C83460E}"/>
              </a:ext>
            </a:extLst>
          </p:cNvPr>
          <p:cNvPicPr>
            <a:picLocks noGrp="1" noChangeAspect="1"/>
          </p:cNvPicPr>
          <p:nvPr>
            <p:ph idx="1"/>
          </p:nvPr>
        </p:nvPicPr>
        <p:blipFill>
          <a:blip r:embed="rId2"/>
          <a:stretch>
            <a:fillRect/>
          </a:stretch>
        </p:blipFill>
        <p:spPr>
          <a:xfrm>
            <a:off x="3982955" y="2057400"/>
            <a:ext cx="3630226" cy="3733800"/>
          </a:xfrm>
        </p:spPr>
      </p:pic>
    </p:spTree>
    <p:extLst>
      <p:ext uri="{BB962C8B-B14F-4D97-AF65-F5344CB8AC3E}">
        <p14:creationId xmlns:p14="http://schemas.microsoft.com/office/powerpoint/2010/main" val="34615220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15DE9F8-530E-EF99-B29C-8D656632AAC3}"/>
              </a:ext>
            </a:extLst>
          </p:cNvPr>
          <p:cNvSpPr>
            <a:spLocks noGrp="1"/>
          </p:cNvSpPr>
          <p:nvPr>
            <p:ph type="title"/>
          </p:nvPr>
        </p:nvSpPr>
        <p:spPr/>
        <p:txBody>
          <a:bodyPr/>
          <a:lstStyle/>
          <a:p>
            <a:r>
              <a:rPr lang="fr-FR" dirty="0"/>
              <a:t>CUBE</a:t>
            </a:r>
          </a:p>
        </p:txBody>
      </p:sp>
      <p:pic>
        <p:nvPicPr>
          <p:cNvPr id="6" name="Espace réservé du contenu 5">
            <a:extLst>
              <a:ext uri="{FF2B5EF4-FFF2-40B4-BE49-F238E27FC236}">
                <a16:creationId xmlns:a16="http://schemas.microsoft.com/office/drawing/2014/main" id="{994F76B3-4082-14BE-AD29-A9A132C956BD}"/>
              </a:ext>
            </a:extLst>
          </p:cNvPr>
          <p:cNvPicPr>
            <a:picLocks noGrp="1" noChangeAspect="1"/>
          </p:cNvPicPr>
          <p:nvPr>
            <p:ph idx="1"/>
          </p:nvPr>
        </p:nvPicPr>
        <p:blipFill>
          <a:blip r:embed="rId2"/>
          <a:stretch>
            <a:fillRect/>
          </a:stretch>
        </p:blipFill>
        <p:spPr>
          <a:xfrm>
            <a:off x="3878581" y="1808925"/>
            <a:ext cx="3646040" cy="3982275"/>
          </a:xfrm>
        </p:spPr>
      </p:pic>
      <p:sp>
        <p:nvSpPr>
          <p:cNvPr id="7" name="Rectangle 6">
            <a:extLst>
              <a:ext uri="{FF2B5EF4-FFF2-40B4-BE49-F238E27FC236}">
                <a16:creationId xmlns:a16="http://schemas.microsoft.com/office/drawing/2014/main" id="{58DC9313-ACE2-37F1-DFA9-476ACCBEA7C6}"/>
              </a:ext>
            </a:extLst>
          </p:cNvPr>
          <p:cNvSpPr/>
          <p:nvPr/>
        </p:nvSpPr>
        <p:spPr>
          <a:xfrm>
            <a:off x="3649981" y="4800600"/>
            <a:ext cx="2727960" cy="108966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F89D8313-A58C-EE83-2563-6D4C1724788B}"/>
              </a:ext>
            </a:extLst>
          </p:cNvPr>
          <p:cNvSpPr txBox="1"/>
          <p:nvPr/>
        </p:nvSpPr>
        <p:spPr>
          <a:xfrm>
            <a:off x="1463041" y="4983480"/>
            <a:ext cx="1684020" cy="646331"/>
          </a:xfrm>
          <a:prstGeom prst="rect">
            <a:avLst/>
          </a:prstGeom>
          <a:noFill/>
        </p:spPr>
        <p:txBody>
          <a:bodyPr wrap="square" rtlCol="0">
            <a:spAutoFit/>
          </a:bodyPr>
          <a:lstStyle/>
          <a:p>
            <a:r>
              <a:rPr lang="fr-FR" dirty="0"/>
              <a:t>Différence avec ROLLUP</a:t>
            </a:r>
          </a:p>
        </p:txBody>
      </p:sp>
      <p:cxnSp>
        <p:nvCxnSpPr>
          <p:cNvPr id="10" name="Connecteur : en arc 9">
            <a:extLst>
              <a:ext uri="{FF2B5EF4-FFF2-40B4-BE49-F238E27FC236}">
                <a16:creationId xmlns:a16="http://schemas.microsoft.com/office/drawing/2014/main" id="{D4754E7E-1195-3E02-F116-12FBDF4A6B32}"/>
              </a:ext>
            </a:extLst>
          </p:cNvPr>
          <p:cNvCxnSpPr>
            <a:stCxn id="8" idx="2"/>
            <a:endCxn id="7" idx="2"/>
          </p:cNvCxnSpPr>
          <p:nvPr/>
        </p:nvCxnSpPr>
        <p:spPr>
          <a:xfrm rot="16200000" flipH="1">
            <a:off x="3529282" y="4405580"/>
            <a:ext cx="260449" cy="2708910"/>
          </a:xfrm>
          <a:prstGeom prst="curvedConnector3">
            <a:avLst>
              <a:gd name="adj1" fmla="val 18777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3984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15DE9F8-530E-EF99-B29C-8D656632AAC3}"/>
              </a:ext>
            </a:extLst>
          </p:cNvPr>
          <p:cNvSpPr>
            <a:spLocks noGrp="1"/>
          </p:cNvSpPr>
          <p:nvPr>
            <p:ph type="title"/>
          </p:nvPr>
        </p:nvSpPr>
        <p:spPr/>
        <p:txBody>
          <a:bodyPr/>
          <a:lstStyle/>
          <a:p>
            <a:r>
              <a:rPr lang="fr-FR" dirty="0"/>
              <a:t>GROUPING SETS</a:t>
            </a:r>
          </a:p>
        </p:txBody>
      </p:sp>
      <p:pic>
        <p:nvPicPr>
          <p:cNvPr id="6" name="Espace réservé du contenu 5">
            <a:extLst>
              <a:ext uri="{FF2B5EF4-FFF2-40B4-BE49-F238E27FC236}">
                <a16:creationId xmlns:a16="http://schemas.microsoft.com/office/drawing/2014/main" id="{A15DE457-B839-B227-C754-30F66C087E5F}"/>
              </a:ext>
            </a:extLst>
          </p:cNvPr>
          <p:cNvPicPr>
            <a:picLocks noGrp="1" noChangeAspect="1"/>
          </p:cNvPicPr>
          <p:nvPr>
            <p:ph idx="1"/>
          </p:nvPr>
        </p:nvPicPr>
        <p:blipFill>
          <a:blip r:embed="rId2"/>
          <a:stretch>
            <a:fillRect/>
          </a:stretch>
        </p:blipFill>
        <p:spPr>
          <a:xfrm>
            <a:off x="4013696" y="2667000"/>
            <a:ext cx="4161434" cy="3124200"/>
          </a:xfrm>
        </p:spPr>
      </p:pic>
    </p:spTree>
    <p:extLst>
      <p:ext uri="{BB962C8B-B14F-4D97-AF65-F5344CB8AC3E}">
        <p14:creationId xmlns:p14="http://schemas.microsoft.com/office/powerpoint/2010/main" val="3105453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75DAA5D-55AF-F087-9161-3D53BC671905}"/>
              </a:ext>
            </a:extLst>
          </p:cNvPr>
          <p:cNvSpPr>
            <a:spLocks noGrp="1"/>
          </p:cNvSpPr>
          <p:nvPr>
            <p:ph type="title"/>
          </p:nvPr>
        </p:nvSpPr>
        <p:spPr/>
        <p:txBody>
          <a:bodyPr/>
          <a:lstStyle/>
          <a:p>
            <a:r>
              <a:rPr lang="fr-FR" dirty="0"/>
              <a:t>Calculer la somme d’une colonne</a:t>
            </a:r>
          </a:p>
        </p:txBody>
      </p:sp>
      <p:pic>
        <p:nvPicPr>
          <p:cNvPr id="12" name="Espace réservé du contenu 11">
            <a:extLst>
              <a:ext uri="{FF2B5EF4-FFF2-40B4-BE49-F238E27FC236}">
                <a16:creationId xmlns:a16="http://schemas.microsoft.com/office/drawing/2014/main" id="{0A2A223E-68DB-8573-D4C7-3C3A283BF1E3}"/>
              </a:ext>
            </a:extLst>
          </p:cNvPr>
          <p:cNvPicPr>
            <a:picLocks noGrp="1" noChangeAspect="1"/>
          </p:cNvPicPr>
          <p:nvPr>
            <p:ph sz="half" idx="2"/>
          </p:nvPr>
        </p:nvPicPr>
        <p:blipFill>
          <a:blip r:embed="rId2"/>
          <a:stretch>
            <a:fillRect/>
          </a:stretch>
        </p:blipFill>
        <p:spPr>
          <a:xfrm>
            <a:off x="6961239" y="3742659"/>
            <a:ext cx="4498345" cy="1089073"/>
          </a:xfrm>
        </p:spPr>
      </p:pic>
      <p:sp>
        <p:nvSpPr>
          <p:cNvPr id="14" name="Espace réservé du contenu 13">
            <a:extLst>
              <a:ext uri="{FF2B5EF4-FFF2-40B4-BE49-F238E27FC236}">
                <a16:creationId xmlns:a16="http://schemas.microsoft.com/office/drawing/2014/main" id="{397B3DBD-0EDA-E7E1-D37B-BDE83D04919A}"/>
              </a:ext>
            </a:extLst>
          </p:cNvPr>
          <p:cNvSpPr>
            <a:spLocks noGrp="1"/>
          </p:cNvSpPr>
          <p:nvPr>
            <p:ph sz="half" idx="1"/>
          </p:nvPr>
        </p:nvSpPr>
        <p:spPr/>
        <p:txBody>
          <a:bodyPr/>
          <a:lstStyle/>
          <a:p>
            <a:endParaRPr lang="fr-FR" dirty="0"/>
          </a:p>
          <a:p>
            <a:r>
              <a:rPr lang="fr-FR" dirty="0"/>
              <a:t>Syntaxe : SUM(colonne)</a:t>
            </a:r>
          </a:p>
          <a:p>
            <a:r>
              <a:rPr lang="fr-FR" dirty="0"/>
              <a:t>Objectif : Additionner toutes les valeurs non nulles d'une colonne numérique.</a:t>
            </a:r>
          </a:p>
          <a:p>
            <a:r>
              <a:rPr lang="fr-FR" dirty="0"/>
              <a:t>Exemple : Calculer le chiffre d'affaires total d'une table de ventes.</a:t>
            </a:r>
          </a:p>
          <a:p>
            <a:endParaRPr lang="fr-FR" dirty="0"/>
          </a:p>
        </p:txBody>
      </p:sp>
    </p:spTree>
    <p:extLst>
      <p:ext uri="{BB962C8B-B14F-4D97-AF65-F5344CB8AC3E}">
        <p14:creationId xmlns:p14="http://schemas.microsoft.com/office/powerpoint/2010/main" val="33671491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lage">
  <a:themeElements>
    <a:clrScheme name="Maillage">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aillag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illage">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spDef>
      <a:spPr>
        <a:noFill/>
        <a:ln w="28575">
          <a:solidFill>
            <a:srgbClr val="FF0000"/>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52212D3D914946BFED73CAC69D3CB0" ma:contentTypeVersion="15" ma:contentTypeDescription="Crée un document." ma:contentTypeScope="" ma:versionID="c4c525bc8584dd2d2fe27d27a45e94a7">
  <xsd:schema xmlns:xsd="http://www.w3.org/2001/XMLSchema" xmlns:xs="http://www.w3.org/2001/XMLSchema" xmlns:p="http://schemas.microsoft.com/office/2006/metadata/properties" xmlns:ns3="bd39597b-b7c4-4c7d-b296-6626d3122700" xmlns:ns4="2b0143f3-beb7-42af-8cea-ce16a80e0f28" targetNamespace="http://schemas.microsoft.com/office/2006/metadata/properties" ma:root="true" ma:fieldsID="26502083a791689907f0607af577e9b3" ns3:_="" ns4:_="">
    <xsd:import namespace="bd39597b-b7c4-4c7d-b296-6626d3122700"/>
    <xsd:import namespace="2b0143f3-beb7-42af-8cea-ce16a80e0f2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_activity" minOccurs="0"/>
                <xsd:element ref="ns4:MediaLengthInSeconds"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9597b-b7c4-4c7d-b296-6626d3122700"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0143f3-beb7-42af-8cea-ce16a80e0f2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2b0143f3-beb7-42af-8cea-ce16a80e0f2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F8D4A3-60FB-4F2C-96C2-F5CD097E73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39597b-b7c4-4c7d-b296-6626d3122700"/>
    <ds:schemaRef ds:uri="2b0143f3-beb7-42af-8cea-ce16a80e0f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B3DB0F-2459-4F71-B096-CC1C9D4EEC46}">
  <ds:schemaRefs>
    <ds:schemaRef ds:uri="http://purl.org/dc/dcmitype/"/>
    <ds:schemaRef ds:uri="http://www.w3.org/XML/1998/namespace"/>
    <ds:schemaRef ds:uri="bd39597b-b7c4-4c7d-b296-6626d3122700"/>
    <ds:schemaRef ds:uri="2b0143f3-beb7-42af-8cea-ce16a80e0f28"/>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ABCCF21-BEF6-41C4-9F32-09A2AB9450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1965</TotalTime>
  <Words>1685</Words>
  <Application>Microsoft Office PowerPoint</Application>
  <PresentationFormat>Grand écran</PresentationFormat>
  <Paragraphs>264</Paragraphs>
  <Slides>83</Slides>
  <Notes>0</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83</vt:i4>
      </vt:variant>
    </vt:vector>
  </HeadingPairs>
  <TitlesOfParts>
    <vt:vector size="89" baseType="lpstr">
      <vt:lpstr>Arial</vt:lpstr>
      <vt:lpstr>Calibri</vt:lpstr>
      <vt:lpstr>Calibri Light</vt:lpstr>
      <vt:lpstr>Century Gothic</vt:lpstr>
      <vt:lpstr>Maillage</vt:lpstr>
      <vt:lpstr>Thème Office</vt:lpstr>
      <vt:lpstr>SQL Expert</vt:lpstr>
      <vt:lpstr>Saisir et exploiter les données d’entreprises pour améliorer les process</vt:lpstr>
      <vt:lpstr>Et vous ?</vt:lpstr>
      <vt:lpstr>Rappels</vt:lpstr>
      <vt:lpstr>Structure d'une requête SELECT</vt:lpstr>
      <vt:lpstr>Opérateurs de comparaison et logiques</vt:lpstr>
      <vt:lpstr>Les fonctions d’agrégation</vt:lpstr>
      <vt:lpstr>Fonctions d'agrégation de base</vt:lpstr>
      <vt:lpstr>Calculer la somme d’une colonne</vt:lpstr>
      <vt:lpstr>Calculer la moyenne d’une colonne</vt:lpstr>
      <vt:lpstr>Calculer le MIN ou le MAX d’une colonne</vt:lpstr>
      <vt:lpstr>Calculer le nombre de valeur d’une colonne</vt:lpstr>
      <vt:lpstr>Calculer le nombre dédoublonné de valeur d’une colonne</vt:lpstr>
      <vt:lpstr>Instruction GROUP BY</vt:lpstr>
      <vt:lpstr>Instruction HAVING</vt:lpstr>
      <vt:lpstr>Instruction ORDER BY</vt:lpstr>
      <vt:lpstr>Instruction INSERT</vt:lpstr>
      <vt:lpstr>Instruction INSERT</vt:lpstr>
      <vt:lpstr>Instruction UPDATE</vt:lpstr>
      <vt:lpstr>Instruction DELETE</vt:lpstr>
      <vt:lpstr>Jointure interne (INNER JOIN)</vt:lpstr>
      <vt:lpstr>Jointure interne (INNER JOIN)</vt:lpstr>
      <vt:lpstr>Jointure interne (INNER JOIN)</vt:lpstr>
      <vt:lpstr>Jointure Gauche (LEFT JOIN)</vt:lpstr>
      <vt:lpstr>Jointure Gauche (LEFT JOIN)</vt:lpstr>
      <vt:lpstr>Jointure Gauche (LEFT JOIN)</vt:lpstr>
      <vt:lpstr>Jointure Droite (RIGHT JOIN)</vt:lpstr>
      <vt:lpstr>Jointure Droite (RIGHT JOIN)</vt:lpstr>
      <vt:lpstr>Jointure DROITE (LEFT JOIN)</vt:lpstr>
      <vt:lpstr>Jointure complète (FULL JOIN)</vt:lpstr>
      <vt:lpstr>Jointure complète (FULL JOIN)</vt:lpstr>
      <vt:lpstr>Jointure complète (FULL JOIN)</vt:lpstr>
      <vt:lpstr>utilisation des sous-requêtes</vt:lpstr>
      <vt:lpstr>Exemples d'utilisation</vt:lpstr>
      <vt:lpstr>Exemples d'utilisation</vt:lpstr>
      <vt:lpstr>Exemples d'utilisation</vt:lpstr>
      <vt:lpstr>Les fonctions de fenêtrage</vt:lpstr>
      <vt:lpstr>Over ET PARTITION BY</vt:lpstr>
      <vt:lpstr>PARTITION BY et OVER Exemple</vt:lpstr>
      <vt:lpstr>Over ET ORDER BY</vt:lpstr>
      <vt:lpstr>Over ET ORDER BY</vt:lpstr>
      <vt:lpstr>Over ET ROWS BETWEEN</vt:lpstr>
      <vt:lpstr>Over ET ROWS BETWEEN</vt:lpstr>
      <vt:lpstr>Over ET RANGE BETWEEN</vt:lpstr>
      <vt:lpstr>LAG ET ORDER BY</vt:lpstr>
      <vt:lpstr>Les fonctions de conversion</vt:lpstr>
      <vt:lpstr>TO_CHAR</vt:lpstr>
      <vt:lpstr>TO_NUMBER</vt:lpstr>
      <vt:lpstr>TO_NUMBER</vt:lpstr>
      <vt:lpstr>TO_DATE</vt:lpstr>
      <vt:lpstr>CAST</vt:lpstr>
      <vt:lpstr>CONVERT</vt:lpstr>
      <vt:lpstr>UPPER / LOWER</vt:lpstr>
      <vt:lpstr>SUBSTR</vt:lpstr>
      <vt:lpstr>TRIM/LTRIM/RTRIM</vt:lpstr>
      <vt:lpstr>TRIM</vt:lpstr>
      <vt:lpstr>TRIM sur caractère &lt;&gt; ‘ ‘</vt:lpstr>
      <vt:lpstr>REGEXP_REPLACE</vt:lpstr>
      <vt:lpstr>REGEXP_REPLACE</vt:lpstr>
      <vt:lpstr>REGEXP_SUBSTR</vt:lpstr>
      <vt:lpstr>Manipulation des dates</vt:lpstr>
      <vt:lpstr>EXTRACT</vt:lpstr>
      <vt:lpstr>ADD_MONTHS</vt:lpstr>
      <vt:lpstr>Exercice</vt:lpstr>
      <vt:lpstr>Utilisation des vues</vt:lpstr>
      <vt:lpstr>Les vues</vt:lpstr>
      <vt:lpstr>Les vues, la syntaxe</vt:lpstr>
      <vt:lpstr>Les VUES, EXEMPLE</vt:lpstr>
      <vt:lpstr>DROP VIEW</vt:lpstr>
      <vt:lpstr>Les index</vt:lpstr>
      <vt:lpstr>Accélérer vos requêtes avec les index</vt:lpstr>
      <vt:lpstr>Les types d’index : Index normaux </vt:lpstr>
      <vt:lpstr>Les types d’index : Index bitmap </vt:lpstr>
      <vt:lpstr>Les types d’index : Index partitionnés</vt:lpstr>
      <vt:lpstr>Les types d’index :  Index basés sur des fonctions</vt:lpstr>
      <vt:lpstr>Factorisation des sous-requêtes</vt:lpstr>
      <vt:lpstr>Simplifier vos requêtes complexes avec la clause WITH</vt:lpstr>
      <vt:lpstr>Factorisation de requêtes, syntaxe</vt:lpstr>
      <vt:lpstr>Quelques outils pour identifier les problèmes</vt:lpstr>
      <vt:lpstr>Les fonctions d’agrégation avancées</vt:lpstr>
      <vt:lpstr>ROLLUP</vt:lpstr>
      <vt:lpstr>CUBE</vt:lpstr>
      <vt:lpstr>GROUPING SETS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Expert</dc:title>
  <dc:creator>Nicolas CARRERE</dc:creator>
  <cp:lastModifiedBy>Nicolas CARRERE</cp:lastModifiedBy>
  <cp:revision>2</cp:revision>
  <dcterms:created xsi:type="dcterms:W3CDTF">2024-03-02T14:03:29Z</dcterms:created>
  <dcterms:modified xsi:type="dcterms:W3CDTF">2024-03-15T07:45:54Z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0x0101000952212D3D914946BFED73CAC69D3CB0</vt:lpwstr>
  </property>
</Properties>
</file>